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0.xml" ContentType="application/vnd.openxmlformats-officedocument.presentationml.tags+xml"/>
  <Override PartName="/ppt/notesSlides/notesSlide7.xml" ContentType="application/vnd.openxmlformats-officedocument.presentationml.notesSlide+xml"/>
  <Override PartName="/ppt/tags/tag91.xml" ContentType="application/vnd.openxmlformats-officedocument.presentationml.tags+xml"/>
  <Override PartName="/ppt/notesSlides/notesSlide8.xml" ContentType="application/vnd.openxmlformats-officedocument.presentationml.notesSlide+xml"/>
  <Override PartName="/ppt/tags/tag92.xml" ContentType="application/vnd.openxmlformats-officedocument.presentationml.tags+xml"/>
  <Override PartName="/ppt/notesSlides/notesSlide9.xml" ContentType="application/vnd.openxmlformats-officedocument.presentationml.notesSlide+xml"/>
  <Override PartName="/ppt/tags/tag9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tags/tag9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tags/tag9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4"/>
  </p:sldMasterIdLst>
  <p:notesMasterIdLst>
    <p:notesMasterId r:id="rId43"/>
  </p:notesMasterIdLst>
  <p:handoutMasterIdLst>
    <p:handoutMasterId r:id="rId44"/>
  </p:handoutMasterIdLst>
  <p:sldIdLst>
    <p:sldId id="274" r:id="rId5"/>
    <p:sldId id="2147374567" r:id="rId6"/>
    <p:sldId id="2147374568" r:id="rId7"/>
    <p:sldId id="2147374678" r:id="rId8"/>
    <p:sldId id="2096975823" r:id="rId9"/>
    <p:sldId id="2147374752" r:id="rId10"/>
    <p:sldId id="2147374759" r:id="rId11"/>
    <p:sldId id="2147374760" r:id="rId12"/>
    <p:sldId id="2147374747" r:id="rId13"/>
    <p:sldId id="2147374704" r:id="rId14"/>
    <p:sldId id="2147374682" r:id="rId15"/>
    <p:sldId id="2147374694" r:id="rId16"/>
    <p:sldId id="5893" r:id="rId17"/>
    <p:sldId id="2147374709" r:id="rId18"/>
    <p:sldId id="2147374702" r:id="rId19"/>
    <p:sldId id="2147374750" r:id="rId20"/>
    <p:sldId id="2147374708" r:id="rId21"/>
    <p:sldId id="2147374701" r:id="rId22"/>
    <p:sldId id="2147374721" r:id="rId23"/>
    <p:sldId id="2147374755" r:id="rId24"/>
    <p:sldId id="2147374753" r:id="rId25"/>
    <p:sldId id="2147374737" r:id="rId26"/>
    <p:sldId id="2147374698" r:id="rId27"/>
    <p:sldId id="2147374707" r:id="rId28"/>
    <p:sldId id="2147374738" r:id="rId29"/>
    <p:sldId id="2147374699" r:id="rId30"/>
    <p:sldId id="2147374726" r:id="rId31"/>
    <p:sldId id="2147374727" r:id="rId32"/>
    <p:sldId id="2147374728" r:id="rId33"/>
    <p:sldId id="2147374720" r:id="rId34"/>
    <p:sldId id="2147374719" r:id="rId35"/>
    <p:sldId id="2147374700" r:id="rId36"/>
    <p:sldId id="2147374758" r:id="rId37"/>
    <p:sldId id="2147374729" r:id="rId38"/>
    <p:sldId id="2147374740" r:id="rId39"/>
    <p:sldId id="2147374741" r:id="rId40"/>
    <p:sldId id="2134804947" r:id="rId41"/>
    <p:sldId id="213480495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learning outcomes" id="{DCBE9A2F-9930-4AEF-9978-D45AE46A45B9}">
          <p14:sldIdLst>
            <p14:sldId id="274"/>
            <p14:sldId id="2147374567"/>
            <p14:sldId id="2147374568"/>
          </p14:sldIdLst>
        </p14:section>
        <p14:section name="Intro to the use of AOMs" id="{BB3C35D5-088F-4BF9-8AD0-5CD5B97023C1}">
          <p14:sldIdLst>
            <p14:sldId id="2147374678"/>
            <p14:sldId id="2096975823"/>
            <p14:sldId id="2147374752"/>
          </p14:sldIdLst>
        </p14:section>
        <p14:section name="Overview of pharmacotherapy options" id="{A477AAEF-8280-47A7-AC59-F9E8CEC95343}">
          <p14:sldIdLst>
            <p14:sldId id="2147374759"/>
            <p14:sldId id="2147374760"/>
            <p14:sldId id="2147374747"/>
          </p14:sldIdLst>
        </p14:section>
        <p14:section name="Approved for short-term use" id="{CA1922AA-C37C-4E43-BAEC-2DE2E757D2BE}">
          <p14:sldIdLst/>
        </p14:section>
        <p14:section name="Phentermine" id="{10FFB543-1ECB-4A5D-9DE8-C49F5171CD96}">
          <p14:sldIdLst>
            <p14:sldId id="2147374704"/>
            <p14:sldId id="2147374682"/>
            <p14:sldId id="2147374694"/>
          </p14:sldIdLst>
        </p14:section>
        <p14:section name="Approved for long-term use" id="{8F0C74F1-B402-4869-A4CF-E9F483BE9B2F}">
          <p14:sldIdLst/>
        </p14:section>
        <p14:section name="PHEN/TPM" id="{205D85C0-0603-401E-89BE-D8D4DDE00750}">
          <p14:sldIdLst>
            <p14:sldId id="5893"/>
            <p14:sldId id="2147374709"/>
            <p14:sldId id="2147374702"/>
          </p14:sldIdLst>
        </p14:section>
        <p14:section name="Naltrexone/bupropion" id="{98AF4A4F-BB78-41EB-81BF-3185758F9297}">
          <p14:sldIdLst>
            <p14:sldId id="2147374750"/>
            <p14:sldId id="2147374708"/>
            <p14:sldId id="2147374701"/>
          </p14:sldIdLst>
        </p14:section>
        <p14:section name="GLP-1 receptor agonists" id="{0FEB353B-0F3B-4976-B3FF-E6CD464807F2}">
          <p14:sldIdLst>
            <p14:sldId id="2147374721"/>
            <p14:sldId id="2147374755"/>
            <p14:sldId id="2147374753"/>
            <p14:sldId id="2147374737"/>
            <p14:sldId id="2147374698"/>
            <p14:sldId id="2147374707"/>
            <p14:sldId id="2147374738"/>
            <p14:sldId id="2147374699"/>
          </p14:sldIdLst>
        </p14:section>
        <p14:section name="Setmelanotide" id="{AA7429F5-ACF5-4394-86E7-54A0353A6C1C}">
          <p14:sldIdLst>
            <p14:sldId id="2147374726"/>
            <p14:sldId id="2147374727"/>
            <p14:sldId id="2147374728"/>
          </p14:sldIdLst>
        </p14:section>
        <p14:section name="Tirzepatide" id="{4656D960-57F2-44E4-9720-85138149F5CD}">
          <p14:sldIdLst>
            <p14:sldId id="2147374720"/>
            <p14:sldId id="2147374719"/>
            <p14:sldId id="2147374700"/>
          </p14:sldIdLst>
        </p14:section>
        <p14:section name="Summary" id="{AA08BB65-F2E0-4655-8426-80DE6038E5ED}">
          <p14:sldIdLst>
            <p14:sldId id="2147374758"/>
          </p14:sldIdLst>
        </p14:section>
        <p14:section name="Chronic weight management" id="{CA0E264B-2061-4562-B2C4-FD3B979B03B1}">
          <p14:sldIdLst>
            <p14:sldId id="2147374729"/>
            <p14:sldId id="2147374740"/>
            <p14:sldId id="2147374741"/>
          </p14:sldIdLst>
        </p14:section>
        <p14:section name="Key takeaways" id="{006E6943-8A28-4076-B7F4-D14D266713B0}">
          <p14:sldIdLst>
            <p14:sldId id="2134804947"/>
          </p14:sldIdLst>
        </p14:section>
        <p14:section name="Assessment questions" id="{FC033F7F-DCD7-4EC6-A4B0-DDC6F313A8FF}">
          <p14:sldIdLst>
            <p14:sldId id="2134804952"/>
          </p14:sldIdLst>
        </p14:section>
      </p14:sectionLst>
    </p:ext>
    <p:ext uri="{EFAFB233-063F-42B5-8137-9DF3F51BA10A}">
      <p15:sldGuideLst xmlns:p15="http://schemas.microsoft.com/office/powerpoint/2012/main">
        <p15:guide id="10" orient="horz" pos="2341" userDrawn="1">
          <p15:clr>
            <a:srgbClr val="A4A3A4"/>
          </p15:clr>
        </p15:guide>
        <p15:guide id="12" orient="horz" pos="4200" userDrawn="1">
          <p15:clr>
            <a:srgbClr val="A4A3A4"/>
          </p15:clr>
        </p15:guide>
        <p15:guide id="14" pos="3840" userDrawn="1">
          <p15:clr>
            <a:srgbClr val="A4A3A4"/>
          </p15:clr>
        </p15:guide>
        <p15:guide id="19" pos="2400" userDrawn="1">
          <p15:clr>
            <a:srgbClr val="A4A3A4"/>
          </p15:clr>
        </p15:guide>
        <p15:guide id="20" orient="horz" pos="3960" userDrawn="1">
          <p15:clr>
            <a:srgbClr val="A4A3A4"/>
          </p15:clr>
        </p15:guide>
        <p15:guide id="21" orient="horz" pos="1248" userDrawn="1">
          <p15:clr>
            <a:srgbClr val="A4A3A4"/>
          </p15:clr>
        </p15:guide>
        <p15:guide id="22" orient="horz" pos="2024" userDrawn="1">
          <p15:clr>
            <a:srgbClr val="A4A3A4"/>
          </p15:clr>
        </p15:guide>
        <p15:guide id="23" orient="horz" pos="1056" userDrawn="1">
          <p15:clr>
            <a:srgbClr val="A4A3A4"/>
          </p15:clr>
        </p15:guide>
        <p15:guide id="24" orient="horz" pos="2856" userDrawn="1">
          <p15:clr>
            <a:srgbClr val="A4A3A4"/>
          </p15:clr>
        </p15:guide>
        <p15:guide id="25" orient="horz" pos="3312" userDrawn="1">
          <p15:clr>
            <a:srgbClr val="A4A3A4"/>
          </p15:clr>
        </p15:guide>
        <p15:guide id="26" orient="horz" pos="2957" userDrawn="1">
          <p15:clr>
            <a:srgbClr val="A4A3A4"/>
          </p15:clr>
        </p15:guide>
        <p15:guide id="27" pos="5904" userDrawn="1">
          <p15:clr>
            <a:srgbClr val="A4A3A4"/>
          </p15:clr>
        </p15:guide>
        <p15:guide id="28" pos="6061" userDrawn="1">
          <p15:clr>
            <a:srgbClr val="A4A3A4"/>
          </p15:clr>
        </p15:guide>
        <p15:guide id="29" orient="horz" pos="1464" userDrawn="1">
          <p15:clr>
            <a:srgbClr val="A4A3A4"/>
          </p15:clr>
        </p15:guide>
        <p15:guide id="30" pos="7310" userDrawn="1">
          <p15:clr>
            <a:srgbClr val="A4A3A4"/>
          </p15:clr>
        </p15:guide>
        <p15:guide id="31" pos="370" userDrawn="1">
          <p15:clr>
            <a:srgbClr val="A4A3A4"/>
          </p15:clr>
        </p15:guide>
      </p15:sldGuideLst>
    </p:ext>
    <p:ext uri="{2D200454-40CA-4A62-9FC3-DE9A4176ACB9}">
      <p15:notesGuideLst xmlns:p15="http://schemas.microsoft.com/office/powerpoint/2012/main">
        <p15:guide id="1" orient="horz" pos="720" userDrawn="1">
          <p15:clr>
            <a:srgbClr val="A4A3A4"/>
          </p15:clr>
        </p15:guide>
        <p15:guide id="2" pos="2160" userDrawn="1">
          <p15:clr>
            <a:srgbClr val="A4A3A4"/>
          </p15:clr>
        </p15:guide>
        <p15:guide id="3" orient="horz" pos="268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7E4C12-938B-0A7B-4C64-3D83C0D79B4A}" name="LDTS (Lauren Self)" initials="LS" userId="S::ldts@novonordisk.com::c7a98653-8b81-43d7-872d-392454deb22b" providerId="AD"/>
  <p188:author id="{806AC013-869C-B6EB-DCAC-53190E5C176A}" name="O'Llenecia Walker" initials="OW" userId="S::owalker@sixdegreesmed.com::04887c83-c392-4689-abfd-e284f8142aeb" providerId="AD"/>
  <p188:author id="{30D2AF1C-972C-331F-4446-0D38A947512A}" name="Sally Johnson-Majewski" initials="SJM" userId="Sally Johnson-Majewski" providerId="None"/>
  <p188:author id="{BDB94521-57F1-29B4-4240-578F34024B2B}" name="Martha Downen" initials="MD" userId="S::martha@downenconsults.com::72ea58f5-a10c-443d-bdc1-dd7dddb558b6" providerId="AD"/>
  <p188:author id="{4FB6B23C-2DE5-4E5F-7817-723DFFC851D3}" name="CIR (Cindy Rockoff)" initials="C(R" userId="S::CIR@novonordisk.com::4625a6b0-1628-469a-af8c-a3929d32e6d3" providerId="AD"/>
  <p188:author id="{8065794B-1C42-C3EA-3DA3-523D35A5E89F}" name="mwcollabllc@gmail.com" initials="mw" userId="S::urn:spo:guest#mwcollabllc@gmail.com::" providerId="AD"/>
  <p188:author id="{7F3DA34C-8094-A8C2-2352-0016259BC8A2}" name="A Terry" initials="AT" userId="A Terry" providerId="None"/>
  <p188:author id="{473D5053-9AFB-3D66-95E5-FC4E6E84D316}" name="cornier@musc.edu" initials="co" userId="S::urn:spo:guest#cornier@musc.edu::" providerId="AD"/>
  <p188:author id="{394BA15C-9282-705D-EBC0-DCB13C01EDEA}" name="Charlie Kent" initials="CK" userId="136145168765e5ab" providerId="Windows Live"/>
  <p188:author id="{5681AC69-2D96-BD7A-58A4-AF57D8298DE7}" name="BRSZ (Gabriel Smolarz)" initials="BS" userId="S::brsz_novonordisk.com#ext#@sixdegreesmed.com::fe3a2788-a25e-430b-ab55-086b4040e359" providerId="AD"/>
  <p188:author id="{A8DB9C81-4782-88B5-1578-423CA05C64D9}" name="lisa@grayskalegroup.com" initials="li" userId="S::urn:spo:guest#lisa@grayskalegroup.com::" providerId="AD"/>
  <p188:author id="{53FB578E-439B-66BB-018F-8A201732EE8D}" name="LT (GS)" initials="LT" userId="LT (GS)" providerId="None"/>
  <p188:author id="{AD746296-9BAD-8EAB-FC46-97D0808E8ACD}" name="Robin Edwards" initials="RE" userId="275a01684d148080" providerId="Windows Live"/>
  <p188:author id="{DBC5319F-8119-722E-99E2-C96E7E0C77CE}" name="Nikta Tamashekan" initials="NT" userId="Nikta Tamashekan" providerId="None"/>
  <p188:author id="{660B61A7-3A8D-B6B9-3D5E-57B26B7F5813}" name="Six Degrees Medical " initials="SDM" userId="Six Degrees Medical " providerId="None"/>
  <p188:author id="{EAFBFDC6-5188-E3BB-1EF4-0B4680E9760B}" name="Herron, Genevieve" initials="GH" userId="S::gherron@middlebury.edu::ac43cc25-fc82-4c63-a452-984e5553e0a6" providerId="AD"/>
  <p188:author id="{E260DECF-5D16-C129-D53D-9510B96293D3}" name="Melissa Lohmann" initials="ML" userId="1ab7e9b8f9dc23b1" providerId="Windows Live"/>
  <p188:author id="{0D18BFD0-5F1D-E74B-152D-6F98CA49340B}" name="Robin Edwards" initials="RE" userId="S::RobinEdwards@RobinPresentationDesigner.onmicrosoft.com::9afa29d1-b830-4664-8620-b9cef5a3520b" providerId="AD"/>
  <p188:author id="{C38856D3-27A9-77F2-4676-840C3EB4FE90}" name="jtir@novonordisk.com" initials="jt" userId="S::urn:spo:guest#jtir@novonordisk.com::" providerId="AD"/>
  <p188:author id="{43A959E2-2DDD-0507-DF1B-159094AA8C69}" name="LT" initials="LT" userId="LT" providerId="None"/>
  <p188:author id="{F12158E4-1962-E187-B8D7-238C4D79B815}" name="sally.majewski@hotmail.com" initials="sa" userId="S::urn:spo:guest#sally.majewski@hotmail.com::" providerId="AD"/>
  <p188:author id="{C71BF0EF-F165-52C9-45C1-5E73B47E4C7C}" name="BRSZ (Gabriel Smolarz)" initials="B(S" userId="S::BRSZ@novonordisk.com::0bb70a97-6657-4730-aa20-f334c76ea3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4472C4"/>
    <a:srgbClr val="445569"/>
    <a:srgbClr val="BFBFBF"/>
    <a:srgbClr val="27B0BB"/>
    <a:srgbClr val="2A918B"/>
    <a:srgbClr val="ED7D31"/>
    <a:srgbClr val="66687B"/>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5172A5-CC0E-442F-BBE7-BFB172BCE1E7}" v="3" dt="2026-06-17T22:33:28.405"/>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53" autoAdjust="0"/>
    <p:restoredTop sz="95403" autoAdjust="0"/>
  </p:normalViewPr>
  <p:slideViewPr>
    <p:cSldViewPr>
      <p:cViewPr varScale="1">
        <p:scale>
          <a:sx n="90" d="100"/>
          <a:sy n="90" d="100"/>
        </p:scale>
        <p:origin x="696" y="84"/>
      </p:cViewPr>
      <p:guideLst>
        <p:guide orient="horz" pos="2341"/>
        <p:guide orient="horz" pos="4200"/>
        <p:guide pos="3840"/>
        <p:guide pos="2400"/>
        <p:guide orient="horz" pos="3960"/>
        <p:guide orient="horz" pos="1248"/>
        <p:guide orient="horz" pos="2024"/>
        <p:guide orient="horz" pos="1056"/>
        <p:guide orient="horz" pos="2856"/>
        <p:guide orient="horz" pos="3312"/>
        <p:guide orient="horz" pos="2957"/>
        <p:guide pos="5904"/>
        <p:guide pos="6061"/>
        <p:guide orient="horz" pos="1464"/>
        <p:guide pos="7310"/>
        <p:guide pos="37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1" d="100"/>
          <a:sy n="81" d="100"/>
        </p:scale>
        <p:origin x="3260" y="68"/>
      </p:cViewPr>
      <p:guideLst>
        <p:guide orient="horz" pos="720"/>
        <p:guide pos="2160"/>
        <p:guide orient="horz" pos="26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4.6471533448986274E-2"/>
          <c:w val="0.93320944170838482"/>
          <c:h val="0.9053916852660125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465E-4A08-B87E-5B259DBB6527}"/>
              </c:ext>
            </c:extLst>
          </c:dPt>
          <c:cat>
            <c:strRef>
              <c:f>Sheet1!$A$2:$A$3</c:f>
              <c:strCache>
                <c:ptCount val="2"/>
                <c:pt idx="0">
                  <c:v>Phentermine</c:v>
                </c:pt>
                <c:pt idx="1">
                  <c:v>Placebo</c:v>
                </c:pt>
              </c:strCache>
            </c:strRef>
          </c:cat>
          <c:val>
            <c:numRef>
              <c:f>Sheet1!$B$2:$B$3</c:f>
              <c:numCache>
                <c:formatCode>0.00%</c:formatCode>
                <c:ptCount val="2"/>
                <c:pt idx="0">
                  <c:v>-7.3800000000000004E-2</c:v>
                </c:pt>
                <c:pt idx="1">
                  <c:v>-2.2800000000000001E-2</c:v>
                </c:pt>
              </c:numCache>
            </c:numRef>
          </c:val>
          <c:extLst>
            <c:ext xmlns:c16="http://schemas.microsoft.com/office/drawing/2014/chart" uri="{C3380CC4-5D6E-409C-BE32-E72D297353CC}">
              <c16:uniqueId val="{00000002-465E-4A08-B87E-5B259DBB6527}"/>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3-2D01-4D7F-986F-653A30E9620F}"/>
              </c:ext>
            </c:extLst>
          </c:dPt>
          <c:cat>
            <c:strRef>
              <c:f>Sheet1!$A$2:$A$3</c:f>
              <c:strCache>
                <c:ptCount val="2"/>
                <c:pt idx="0">
                  <c:v>Tirzepatide</c:v>
                </c:pt>
                <c:pt idx="1">
                  <c:v>Placebo</c:v>
                </c:pt>
              </c:strCache>
            </c:strRef>
          </c:cat>
          <c:val>
            <c:numRef>
              <c:f>Sheet1!$B$2:$B$3</c:f>
              <c:numCache>
                <c:formatCode>0.00%</c:formatCode>
                <c:ptCount val="2"/>
                <c:pt idx="0">
                  <c:v>-0.20899999999999999</c:v>
                </c:pt>
                <c:pt idx="1">
                  <c:v>-3.1E-2</c:v>
                </c:pt>
              </c:numCache>
            </c:numRef>
          </c:val>
          <c:extLst>
            <c:ext xmlns:c16="http://schemas.microsoft.com/office/drawing/2014/chart" uri="{C3380CC4-5D6E-409C-BE32-E72D297353CC}">
              <c16:uniqueId val="{00000000-2D01-4D7F-986F-653A30E9620F}"/>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921133952663171"/>
          <c:y val="9.440106248026707E-2"/>
          <c:w val="0.6026830708661417"/>
          <c:h val="0.78029744215689945"/>
        </c:manualLayout>
      </c:layout>
      <c:barChart>
        <c:barDir val="bar"/>
        <c:grouping val="clustered"/>
        <c:varyColors val="0"/>
        <c:ser>
          <c:idx val="0"/>
          <c:order val="0"/>
          <c:tx>
            <c:strRef>
              <c:f>Sheet1!$B$1</c:f>
              <c:strCache>
                <c:ptCount val="1"/>
                <c:pt idx="0">
                  <c:v>Mean weight reduction (%)</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Setmelanotide 1–3 mg (POMC)</c:v>
                </c:pt>
                <c:pt idx="1">
                  <c:v>Tirzepatide 15 mg</c:v>
                </c:pt>
                <c:pt idx="2">
                  <c:v>Semaglutide 25 mg</c:v>
                </c:pt>
                <c:pt idx="3">
                  <c:v>Semaglutide 7.2 mg</c:v>
                </c:pt>
                <c:pt idx="4">
                  <c:v>Phentermine 15 mg/topiramate 92 mg ER</c:v>
                </c:pt>
                <c:pt idx="5">
                  <c:v>Setmelanotide 1–3 mg (LEPR)</c:v>
                </c:pt>
                <c:pt idx="6">
                  <c:v>Liraglutide 3 mg</c:v>
                </c:pt>
                <c:pt idx="7">
                  <c:v>Phentermine 15 mg</c:v>
                </c:pt>
                <c:pt idx="8">
                  <c:v>Naltrexone 32 mg/bupropion 360 mg SR</c:v>
                </c:pt>
              </c:strCache>
            </c:strRef>
          </c:cat>
          <c:val>
            <c:numRef>
              <c:f>Sheet1!$B$2:$B$10</c:f>
              <c:numCache>
                <c:formatCode>0%</c:formatCode>
                <c:ptCount val="9"/>
                <c:pt idx="0" formatCode="0.00%">
                  <c:v>0.23100000000000001</c:v>
                </c:pt>
                <c:pt idx="1">
                  <c:v>0.20899999999999999</c:v>
                </c:pt>
                <c:pt idx="2">
                  <c:v>0.13600000000000001</c:v>
                </c:pt>
                <c:pt idx="3">
                  <c:v>0.187</c:v>
                </c:pt>
                <c:pt idx="4">
                  <c:v>0.109</c:v>
                </c:pt>
                <c:pt idx="5" formatCode="0.00%">
                  <c:v>9.8000000000000004E-2</c:v>
                </c:pt>
                <c:pt idx="6">
                  <c:v>7.4999999999999997E-2</c:v>
                </c:pt>
                <c:pt idx="7">
                  <c:v>7.3999999999999996E-2</c:v>
                </c:pt>
                <c:pt idx="8">
                  <c:v>6.4000000000000001E-2</c:v>
                </c:pt>
              </c:numCache>
            </c:numRef>
          </c:val>
          <c:extLst>
            <c:ext xmlns:c16="http://schemas.microsoft.com/office/drawing/2014/chart" uri="{C3380CC4-5D6E-409C-BE32-E72D297353CC}">
              <c16:uniqueId val="{00000000-0F3A-4E9A-9C9D-973890DC89D7}"/>
            </c:ext>
          </c:extLst>
        </c:ser>
        <c:dLbls>
          <c:showLegendKey val="0"/>
          <c:showVal val="0"/>
          <c:showCatName val="0"/>
          <c:showSerName val="0"/>
          <c:showPercent val="0"/>
          <c:showBubbleSize val="0"/>
        </c:dLbls>
        <c:gapWidth val="90"/>
        <c:axId val="91082208"/>
        <c:axId val="652007967"/>
      </c:barChart>
      <c:catAx>
        <c:axId val="91082208"/>
        <c:scaling>
          <c:orientation val="minMax"/>
        </c:scaling>
        <c:delete val="0"/>
        <c:axPos val="l"/>
        <c:numFmt formatCode="General" sourceLinked="1"/>
        <c:majorTickMark val="none"/>
        <c:minorTickMark val="none"/>
        <c:tickLblPos val="nextTo"/>
        <c:spPr>
          <a:noFill/>
          <a:ln w="12700" cap="sq" cmpd="sng" algn="ctr">
            <a:solidFill>
              <a:schemeClr val="tx1"/>
            </a:solidFill>
            <a:miter lim="800000"/>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52007967"/>
        <c:crosses val="autoZero"/>
        <c:auto val="1"/>
        <c:lblAlgn val="ctr"/>
        <c:lblOffset val="100"/>
        <c:noMultiLvlLbl val="0"/>
      </c:catAx>
      <c:valAx>
        <c:axId val="652007967"/>
        <c:scaling>
          <c:orientation val="minMax"/>
        </c:scaling>
        <c:delete val="0"/>
        <c:axPos val="b"/>
        <c:numFmt formatCode="0%" sourceLinked="0"/>
        <c:majorTickMark val="none"/>
        <c:minorTickMark val="none"/>
        <c:tickLblPos val="nextTo"/>
        <c:spPr>
          <a:noFill/>
          <a:ln w="12700" cap="sq">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91082208"/>
        <c:crosses val="autoZero"/>
        <c:crossBetween val="between"/>
      </c:valAx>
      <c:spPr>
        <a:noFill/>
        <a:ln>
          <a:noFill/>
        </a:ln>
        <a:effectLst/>
      </c:spPr>
    </c:plotArea>
    <c:legend>
      <c:legendPos val="b"/>
      <c:layout>
        <c:manualLayout>
          <c:xMode val="edge"/>
          <c:yMode val="edge"/>
          <c:x val="0.52943078607453042"/>
          <c:y val="0.94298915030690977"/>
          <c:w val="0.2980571282470294"/>
          <c:h val="5.70109426190029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6.8495299957441719E-2"/>
          <c:w val="0.93320944170838482"/>
          <c:h val="0.8630094000851166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331B-48A7-8306-149C650E9000}"/>
              </c:ext>
            </c:extLst>
          </c:dPt>
          <c:cat>
            <c:strRef>
              <c:f>Sheet1!$A$2:$A$3</c:f>
              <c:strCache>
                <c:ptCount val="2"/>
                <c:pt idx="0">
                  <c:v>Phentermine/topiramate</c:v>
                </c:pt>
                <c:pt idx="1">
                  <c:v>Placebo</c:v>
                </c:pt>
              </c:strCache>
            </c:strRef>
          </c:cat>
          <c:val>
            <c:numRef>
              <c:f>Sheet1!$B$2:$B$3</c:f>
              <c:numCache>
                <c:formatCode>0.00%</c:formatCode>
                <c:ptCount val="2"/>
                <c:pt idx="0">
                  <c:v>-0.109</c:v>
                </c:pt>
                <c:pt idx="1">
                  <c:v>-1.6E-2</c:v>
                </c:pt>
              </c:numCache>
            </c:numRef>
          </c:val>
          <c:extLst>
            <c:ext xmlns:c16="http://schemas.microsoft.com/office/drawing/2014/chart" uri="{C3380CC4-5D6E-409C-BE32-E72D297353CC}">
              <c16:uniqueId val="{00000002-331B-48A7-8306-149C650E9000}"/>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6.8495299957441719E-2"/>
          <c:w val="0.93320944170838482"/>
          <c:h val="0.8630094000851166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5FD9-4E7D-A8CA-39DC617C673A}"/>
              </c:ext>
            </c:extLst>
          </c:dPt>
          <c:cat>
            <c:strRef>
              <c:f>Sheet1!$A$2:$A$3</c:f>
              <c:strCache>
                <c:ptCount val="2"/>
                <c:pt idx="0">
                  <c:v>Naltrexone/bupropion</c:v>
                </c:pt>
                <c:pt idx="1">
                  <c:v>Placebo</c:v>
                </c:pt>
              </c:strCache>
            </c:strRef>
          </c:cat>
          <c:val>
            <c:numRef>
              <c:f>Sheet1!$B$2:$B$3</c:f>
              <c:numCache>
                <c:formatCode>0.00%</c:formatCode>
                <c:ptCount val="2"/>
                <c:pt idx="0">
                  <c:v>-6.4000000000000001E-2</c:v>
                </c:pt>
                <c:pt idx="1">
                  <c:v>-1.2E-2</c:v>
                </c:pt>
              </c:numCache>
            </c:numRef>
          </c:val>
          <c:extLst>
            <c:ext xmlns:c16="http://schemas.microsoft.com/office/drawing/2014/chart" uri="{C3380CC4-5D6E-409C-BE32-E72D297353CC}">
              <c16:uniqueId val="{00000002-5FD9-4E7D-A8CA-39DC617C673A}"/>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6.8495299957441719E-2"/>
          <c:w val="0.93320944170838482"/>
          <c:h val="0.8131946364797044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F0EC-47D5-82B5-318A3EA0DD83}"/>
              </c:ext>
            </c:extLst>
          </c:dPt>
          <c:cat>
            <c:strRef>
              <c:f>Sheet1!$A$2:$A$3</c:f>
              <c:strCache>
                <c:ptCount val="2"/>
                <c:pt idx="0">
                  <c:v>Semaglutide</c:v>
                </c:pt>
                <c:pt idx="1">
                  <c:v>Placebo</c:v>
                </c:pt>
              </c:strCache>
            </c:strRef>
          </c:cat>
          <c:val>
            <c:numRef>
              <c:f>Sheet1!$B$2:$B$3</c:f>
              <c:numCache>
                <c:formatCode>0.00%</c:formatCode>
                <c:ptCount val="2"/>
                <c:pt idx="0">
                  <c:v>-0.187</c:v>
                </c:pt>
                <c:pt idx="1">
                  <c:v>-3.9E-2</c:v>
                </c:pt>
              </c:numCache>
            </c:numRef>
          </c:val>
          <c:extLst>
            <c:ext xmlns:c16="http://schemas.microsoft.com/office/drawing/2014/chart" uri="{C3380CC4-5D6E-409C-BE32-E72D297353CC}">
              <c16:uniqueId val="{00000002-F0EC-47D5-82B5-318A3EA0DD83}"/>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6.8495299957441719E-2"/>
          <c:w val="0.93320944170838482"/>
          <c:h val="0.8131946364797044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F0EC-47D5-82B5-318A3EA0DD83}"/>
              </c:ext>
            </c:extLst>
          </c:dPt>
          <c:cat>
            <c:strRef>
              <c:f>Sheet1!$A$2:$A$3</c:f>
              <c:strCache>
                <c:ptCount val="2"/>
                <c:pt idx="0">
                  <c:v>Semaglutide</c:v>
                </c:pt>
                <c:pt idx="1">
                  <c:v>Placebo</c:v>
                </c:pt>
              </c:strCache>
            </c:strRef>
          </c:cat>
          <c:val>
            <c:numRef>
              <c:f>Sheet1!$B$2:$B$3</c:f>
              <c:numCache>
                <c:formatCode>0.00%</c:formatCode>
                <c:ptCount val="2"/>
                <c:pt idx="0">
                  <c:v>-0.13600000000000001</c:v>
                </c:pt>
                <c:pt idx="1">
                  <c:v>-2.1999999999999999E-2</c:v>
                </c:pt>
              </c:numCache>
            </c:numRef>
          </c:val>
          <c:extLst>
            <c:ext xmlns:c16="http://schemas.microsoft.com/office/drawing/2014/chart" uri="{C3380CC4-5D6E-409C-BE32-E72D297353CC}">
              <c16:uniqueId val="{00000002-F0EC-47D5-82B5-318A3EA0DD83}"/>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9.6832148683914585E-2"/>
          <c:w val="0.93320944170838482"/>
          <c:h val="0.8550311305161166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5552-4709-89E9-0A389F1984C9}"/>
              </c:ext>
            </c:extLst>
          </c:dPt>
          <c:cat>
            <c:strRef>
              <c:f>Sheet1!$A$2:$A$3</c:f>
              <c:strCache>
                <c:ptCount val="2"/>
                <c:pt idx="0">
                  <c:v>Semaglutide</c:v>
                </c:pt>
                <c:pt idx="1">
                  <c:v>Placebo</c:v>
                </c:pt>
              </c:strCache>
            </c:strRef>
          </c:cat>
          <c:val>
            <c:numRef>
              <c:f>Sheet1!$B$2:$B$3</c:f>
              <c:numCache>
                <c:formatCode>0.00%</c:formatCode>
                <c:ptCount val="2"/>
                <c:pt idx="0">
                  <c:v>-0.14699999999999999</c:v>
                </c:pt>
                <c:pt idx="1">
                  <c:v>2.7E-2</c:v>
                </c:pt>
              </c:numCache>
            </c:numRef>
          </c:val>
          <c:extLst>
            <c:ext xmlns:c16="http://schemas.microsoft.com/office/drawing/2014/chart" uri="{C3380CC4-5D6E-409C-BE32-E72D297353CC}">
              <c16:uniqueId val="{00000002-5552-4709-89E9-0A389F1984C9}"/>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6.8495299957441719E-2"/>
          <c:w val="0.93320944170838482"/>
          <c:h val="0.8630094000851166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1AFD-4ED8-862F-9D4321838FFB}"/>
              </c:ext>
            </c:extLst>
          </c:dPt>
          <c:cat>
            <c:strRef>
              <c:f>Sheet1!$A$2:$A$3</c:f>
              <c:strCache>
                <c:ptCount val="2"/>
                <c:pt idx="0">
                  <c:v>Liraglutide</c:v>
                </c:pt>
                <c:pt idx="1">
                  <c:v>Placebo</c:v>
                </c:pt>
              </c:strCache>
            </c:strRef>
          </c:cat>
          <c:val>
            <c:numRef>
              <c:f>Sheet1!$B$2:$B$3</c:f>
              <c:numCache>
                <c:formatCode>0.00%</c:formatCode>
                <c:ptCount val="2"/>
                <c:pt idx="0">
                  <c:v>-7.4999999999999997E-2</c:v>
                </c:pt>
                <c:pt idx="1">
                  <c:v>-0.04</c:v>
                </c:pt>
              </c:numCache>
            </c:numRef>
          </c:val>
          <c:extLst>
            <c:ext xmlns:c16="http://schemas.microsoft.com/office/drawing/2014/chart" uri="{C3380CC4-5D6E-409C-BE32-E72D297353CC}">
              <c16:uniqueId val="{00000002-1AFD-4ED8-862F-9D4321838FFB}"/>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2.8823395011263395E-2"/>
          <c:w val="0.93320944170838482"/>
          <c:h val="0.9230398841887680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bg1">
                  <a:lumMod val="50000"/>
                </a:schemeClr>
              </a:solidFill>
              <a:ln>
                <a:noFill/>
              </a:ln>
              <a:effectLst/>
            </c:spPr>
            <c:extLst>
              <c:ext xmlns:c16="http://schemas.microsoft.com/office/drawing/2014/chart" uri="{C3380CC4-5D6E-409C-BE32-E72D297353CC}">
                <c16:uniqueId val="{00000001-4976-4518-9871-DD63EA116E19}"/>
              </c:ext>
            </c:extLst>
          </c:dPt>
          <c:cat>
            <c:strRef>
              <c:f>Sheet1!$A$2:$A$3</c:f>
              <c:strCache>
                <c:ptCount val="2"/>
                <c:pt idx="0">
                  <c:v>Semaglutide</c:v>
                </c:pt>
                <c:pt idx="1">
                  <c:v>Placebo</c:v>
                </c:pt>
              </c:strCache>
            </c:strRef>
          </c:cat>
          <c:val>
            <c:numRef>
              <c:f>Sheet1!$B$2:$B$3</c:f>
              <c:numCache>
                <c:formatCode>0.00%</c:formatCode>
                <c:ptCount val="2"/>
                <c:pt idx="0">
                  <c:v>-2.7E-2</c:v>
                </c:pt>
                <c:pt idx="1">
                  <c:v>2.1000000000000001E-2</c:v>
                </c:pt>
              </c:numCache>
            </c:numRef>
          </c:val>
          <c:extLst>
            <c:ext xmlns:c16="http://schemas.microsoft.com/office/drawing/2014/chart" uri="{C3380CC4-5D6E-409C-BE32-E72D297353CC}">
              <c16:uniqueId val="{00000002-4976-4518-9871-DD63EA116E19}"/>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95279145807567E-2"/>
          <c:y val="6.8495299957441719E-2"/>
          <c:w val="0.93320944170838482"/>
          <c:h val="0.81191902071563093"/>
        </c:manualLayout>
      </c:layout>
      <c:barChart>
        <c:barDir val="col"/>
        <c:grouping val="clustered"/>
        <c:varyColors val="0"/>
        <c:ser>
          <c:idx val="0"/>
          <c:order val="0"/>
          <c:tx>
            <c:strRef>
              <c:f>Sheet1!$B$1</c:f>
              <c:strCache>
                <c:ptCount val="1"/>
                <c:pt idx="0">
                  <c:v>Series 1</c:v>
                </c:pt>
              </c:strCache>
            </c:strRef>
          </c:tx>
          <c:spPr>
            <a:solidFill>
              <a:srgbClr val="4472C4"/>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EAA9-481B-A3AA-5B8F535B9972}"/>
              </c:ext>
            </c:extLst>
          </c:dPt>
          <c:dPt>
            <c:idx val="1"/>
            <c:invertIfNegative val="0"/>
            <c:bubble3D val="0"/>
            <c:spPr>
              <a:solidFill>
                <a:srgbClr val="4472C4"/>
              </a:solidFill>
              <a:ln>
                <a:noFill/>
              </a:ln>
              <a:effectLst/>
            </c:spPr>
            <c:extLst>
              <c:ext xmlns:c16="http://schemas.microsoft.com/office/drawing/2014/chart" uri="{C3380CC4-5D6E-409C-BE32-E72D297353CC}">
                <c16:uniqueId val="{00000001-EAA9-481B-A3AA-5B8F535B9972}"/>
              </c:ext>
            </c:extLst>
          </c:dPt>
          <c:cat>
            <c:strRef>
              <c:f>Sheet1!$A$2:$A$3</c:f>
              <c:strCache>
                <c:ptCount val="2"/>
                <c:pt idx="0">
                  <c:v>POMC</c:v>
                </c:pt>
                <c:pt idx="1">
                  <c:v>LEPR</c:v>
                </c:pt>
              </c:strCache>
            </c:strRef>
          </c:cat>
          <c:val>
            <c:numRef>
              <c:f>Sheet1!$B$2:$B$3</c:f>
              <c:numCache>
                <c:formatCode>0.00%</c:formatCode>
                <c:ptCount val="2"/>
                <c:pt idx="0">
                  <c:v>-0.23100000000000001</c:v>
                </c:pt>
                <c:pt idx="1">
                  <c:v>-9.7000000000000003E-2</c:v>
                </c:pt>
              </c:numCache>
            </c:numRef>
          </c:val>
          <c:extLst>
            <c:ext xmlns:c16="http://schemas.microsoft.com/office/drawing/2014/chart" uri="{C3380CC4-5D6E-409C-BE32-E72D297353CC}">
              <c16:uniqueId val="{00000002-EAA9-481B-A3AA-5B8F535B9972}"/>
            </c:ext>
          </c:extLst>
        </c:ser>
        <c:dLbls>
          <c:showLegendKey val="0"/>
          <c:showVal val="0"/>
          <c:showCatName val="0"/>
          <c:showSerName val="0"/>
          <c:showPercent val="0"/>
          <c:showBubbleSize val="0"/>
        </c:dLbls>
        <c:gapWidth val="200"/>
        <c:overlap val="-27"/>
        <c:axId val="1510939663"/>
        <c:axId val="2122209695"/>
      </c:barChart>
      <c:catAx>
        <c:axId val="1510939663"/>
        <c:scaling>
          <c:orientation val="minMax"/>
        </c:scaling>
        <c:delete val="1"/>
        <c:axPos val="b"/>
        <c:numFmt formatCode="General" sourceLinked="1"/>
        <c:majorTickMark val="none"/>
        <c:minorTickMark val="none"/>
        <c:tickLblPos val="nextTo"/>
        <c:crossAx val="2122209695"/>
        <c:crosses val="autoZero"/>
        <c:auto val="1"/>
        <c:lblAlgn val="ctr"/>
        <c:lblOffset val="100"/>
        <c:noMultiLvlLbl val="0"/>
      </c:catAx>
      <c:valAx>
        <c:axId val="2122209695"/>
        <c:scaling>
          <c:orientation val="minMax"/>
        </c:scaling>
        <c:delete val="1"/>
        <c:axPos val="l"/>
        <c:numFmt formatCode="0.00%" sourceLinked="1"/>
        <c:majorTickMark val="none"/>
        <c:minorTickMark val="none"/>
        <c:tickLblPos val="nextTo"/>
        <c:crossAx val="1510939663"/>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0E9458-FF76-45E6-A6CC-48CDCBCA86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2A436B3-B01A-2638-9A82-2E6DC3B6A6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CB7A14-8E6B-48D1-B519-A88FC9204238}" type="datetimeFigureOut">
              <a:rPr lang="en-GB" smtClean="0"/>
              <a:t>17/06/2026</a:t>
            </a:fld>
            <a:endParaRPr lang="en-GB" dirty="0"/>
          </a:p>
        </p:txBody>
      </p:sp>
      <p:sp>
        <p:nvSpPr>
          <p:cNvPr id="4" name="Footer Placeholder 3">
            <a:extLst>
              <a:ext uri="{FF2B5EF4-FFF2-40B4-BE49-F238E27FC236}">
                <a16:creationId xmlns:a16="http://schemas.microsoft.com/office/drawing/2014/main" id="{05BBB4BE-577D-EC0A-335E-2E2AD13760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8293107E-C0DE-F040-FAE3-36D16EA6EC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999899-F5DF-470E-B0D7-1491F5AD6383}" type="slidenum">
              <a:rPr lang="en-GB" smtClean="0"/>
              <a:t>‹#›</a:t>
            </a:fld>
            <a:endParaRPr lang="en-GB" dirty="0"/>
          </a:p>
        </p:txBody>
      </p:sp>
    </p:spTree>
    <p:extLst>
      <p:ext uri="{BB962C8B-B14F-4D97-AF65-F5344CB8AC3E}">
        <p14:creationId xmlns:p14="http://schemas.microsoft.com/office/powerpoint/2010/main" val="3834253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C05D315-F0E8-46B4-81B5-9D21FF04829D}" type="datetimeFigureOut">
              <a:rPr lang="en-CA" smtClean="0"/>
              <a:pPr/>
              <a:t>2026-06-17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3175">
            <a:solidFill>
              <a:schemeClr val="accent3"/>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45720" rIns="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F55C3A4A-438B-4C02-AD11-AE32F1D429DA}" type="slidenum">
              <a:rPr lang="en-CA" smtClean="0"/>
              <a:pPr/>
              <a:t>‹#›</a:t>
            </a:fld>
            <a:endParaRPr lang="en-CA" dirty="0"/>
          </a:p>
        </p:txBody>
      </p:sp>
    </p:spTree>
    <p:extLst>
      <p:ext uri="{BB962C8B-B14F-4D97-AF65-F5344CB8AC3E}">
        <p14:creationId xmlns:p14="http://schemas.microsoft.com/office/powerpoint/2010/main" val="738258016"/>
      </p:ext>
    </p:extLst>
  </p:cSld>
  <p:clrMap bg1="lt1" tx1="dk1" bg2="lt2" tx2="dk2" accent1="accent1" accent2="accent2" accent3="accent3" accent4="accent4" accent5="accent5" accent6="accent6" hlink="hlink" folHlink="folHlink"/>
  <p:notesStyle>
    <a:lvl1pPr marL="136525" indent="-136525"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1pPr>
    <a:lvl2pPr marL="333375" indent="-195263"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2pPr>
    <a:lvl3pPr marL="509588" indent="-166688"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3pPr>
    <a:lvl4pPr marL="693738" indent="-184150"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4pPr>
    <a:lvl5pPr marL="850900" indent="-150813" algn="l" defTabSz="914400" rtl="0" eaLnBrk="1" latinLnBrk="0" hangingPunct="1">
      <a:buFont typeface="Arial" panose="020B0604020202020204" pitchFamily="34" charset="0"/>
      <a:buChar char="•"/>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accessdata.fda.gov/drugsatfda_docs/label/2025/213793Orig1s008lbl.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accessdata.fda.gov/drugsatfda_docs/label/2025/213793Orig1s008lbl.pdf" TargetMode="External"/><Relationship Id="rId3" Type="http://schemas.openxmlformats.org/officeDocument/2006/relationships/hyperlink" Target="https://www.accessdata.fda.gov/drugsatfda_docs/label/2012/085128s065lbl.pdf" TargetMode="External"/><Relationship Id="rId7" Type="http://schemas.openxmlformats.org/officeDocument/2006/relationships/hyperlink" Target="https://www.novo-pi.com/wegovy.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accessdata.fda.gov/drugsatfda_docs/label/2025/200063s024s026lbl.pdf" TargetMode="External"/><Relationship Id="rId5" Type="http://schemas.openxmlformats.org/officeDocument/2006/relationships/hyperlink" Target="https://www.accessdata.fda.gov/drugsatfda_docs/label/2024/022580s025lbl.pdf" TargetMode="External"/><Relationship Id="rId4" Type="http://schemas.openxmlformats.org/officeDocument/2006/relationships/hyperlink" Target="https://www.novo-pi.com/saxenda.pdf" TargetMode="External"/><Relationship Id="rId9" Type="http://schemas.openxmlformats.org/officeDocument/2006/relationships/hyperlink" Target="https://www.accessdata.fda.gov/drugsatfda_docs/label/2025/217806s031lbl.pdf"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accessdata.fda.gov/drugsatfda_docs/label/2025/213793Orig1s008lbl.pdf" TargetMode="External"/><Relationship Id="rId3" Type="http://schemas.openxmlformats.org/officeDocument/2006/relationships/hyperlink" Target="https://www.accessdata.fda.gov/drugsatfda_docs/label/2012/085128s065lbl.pdf" TargetMode="External"/><Relationship Id="rId7" Type="http://schemas.openxmlformats.org/officeDocument/2006/relationships/hyperlink" Target="https://www.novo-pi.com/wegovy.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accessdata.fda.gov/drugsatfda_docs/label/2025/200063s024s026lbl.pdf" TargetMode="External"/><Relationship Id="rId5" Type="http://schemas.openxmlformats.org/officeDocument/2006/relationships/hyperlink" Target="https://www.accessdata.fda.gov/drugsatfda_docs/label/2024/022580s025lbl.pdf" TargetMode="External"/><Relationship Id="rId4" Type="http://schemas.openxmlformats.org/officeDocument/2006/relationships/hyperlink" Target="https://www.novo-pi.com/saxenda.pdf" TargetMode="External"/><Relationship Id="rId9" Type="http://schemas.openxmlformats.org/officeDocument/2006/relationships/hyperlink" Target="https://www.accessdata.fda.gov/drugsatfda_docs/label/2025/217806s031lbl.pdf"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accessdata.fda.gov/drugsatfda_docs/label/2025/213793Orig1s008lbl.pdf" TargetMode="External"/><Relationship Id="rId3" Type="http://schemas.openxmlformats.org/officeDocument/2006/relationships/hyperlink" Target="https://www.accessdata.fda.gov/drugsatfda_docs/label/2024/022580s025lbl.pdf" TargetMode="External"/><Relationship Id="rId7" Type="http://schemas.openxmlformats.org/officeDocument/2006/relationships/hyperlink" Target="https://www.accessdata.fda.gov/drugsatfda_docs/label/2025/217806s031lbl.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novo-pi.com/saxenda.pdf" TargetMode="External"/><Relationship Id="rId5" Type="http://schemas.openxmlformats.org/officeDocument/2006/relationships/hyperlink" Target="https://www.novo-pi.com/wegovy.pdf" TargetMode="External"/><Relationship Id="rId4" Type="http://schemas.openxmlformats.org/officeDocument/2006/relationships/hyperlink" Target="https://www.accessdata.fda.gov/drugsatfda_docs/label/2025/200063s024s026lbl.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3696964-119A-4C87-92B3-6DE355C27AA2}" type="slidenum">
              <a:rPr lang="en-CA" smtClean="0"/>
              <a:t>1</a:t>
            </a:fld>
            <a:endParaRPr lang="en-CA" dirty="0"/>
          </a:p>
        </p:txBody>
      </p:sp>
    </p:spTree>
    <p:extLst>
      <p:ext uri="{BB962C8B-B14F-4D97-AF65-F5344CB8AC3E}">
        <p14:creationId xmlns:p14="http://schemas.microsoft.com/office/powerpoint/2010/main" val="3125202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1219139" rtl="0" eaLnBrk="0" fontAlgn="base" latinLnBrk="0" hangingPunct="0">
              <a:lnSpc>
                <a:spcPct val="100000"/>
              </a:lnSpc>
              <a:spcBef>
                <a:spcPct val="0"/>
              </a:spcBef>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Phentermine is approved as a short-term (up to 12 weeks) adjunct in a regimen of weight reduction including exercise, behavioral modification and caloric restriction in the management of obesity for patients with a </a:t>
            </a:r>
            <a:r>
              <a:rPr lang="en-US" sz="1200" b="0" i="0" dirty="0">
                <a:solidFill>
                  <a:srgbClr val="1F1F1F"/>
                </a:solidFill>
                <a:effectLst/>
                <a:latin typeface="Arial" panose="020B0604020202020204" pitchFamily="34" charset="0"/>
                <a:cs typeface="Arial" panose="020B0604020202020204" pitchFamily="34" charset="0"/>
              </a:rPr>
              <a:t>BMI ≥30 kg/m</a:t>
            </a:r>
            <a:r>
              <a:rPr lang="en-US" sz="1200" b="0" i="0" baseline="30000" dirty="0">
                <a:solidFill>
                  <a:srgbClr val="1F1F1F"/>
                </a:solidFill>
                <a:effectLst/>
                <a:latin typeface="Arial" panose="020B0604020202020204" pitchFamily="34" charset="0"/>
                <a:cs typeface="Arial" panose="020B0604020202020204" pitchFamily="34" charset="0"/>
              </a:rPr>
              <a:t>2</a:t>
            </a:r>
            <a:r>
              <a:rPr lang="en-US" sz="1200" b="0" i="0" dirty="0">
                <a:solidFill>
                  <a:srgbClr val="1F1F1F"/>
                </a:solidFill>
                <a:effectLst/>
                <a:latin typeface="Arial" panose="020B0604020202020204" pitchFamily="34" charset="0"/>
                <a:cs typeface="Arial" panose="020B0604020202020204" pitchFamily="34" charset="0"/>
              </a:rPr>
              <a:t>, or ≥27 kg/m</a:t>
            </a:r>
            <a:r>
              <a:rPr lang="en-US" sz="1200" b="0" i="0" baseline="30000" dirty="0">
                <a:solidFill>
                  <a:srgbClr val="1F1F1F"/>
                </a:solidFill>
                <a:effectLst/>
                <a:latin typeface="Arial" panose="020B0604020202020204" pitchFamily="34" charset="0"/>
                <a:cs typeface="Arial" panose="020B0604020202020204" pitchFamily="34" charset="0"/>
              </a:rPr>
              <a:t>2</a:t>
            </a:r>
            <a:r>
              <a:rPr lang="en-US" sz="1200" b="0" i="0" dirty="0">
                <a:solidFill>
                  <a:srgbClr val="1F1F1F"/>
                </a:solidFill>
                <a:effectLst/>
                <a:latin typeface="Arial" panose="020B0604020202020204" pitchFamily="34" charset="0"/>
                <a:cs typeface="Arial" panose="020B0604020202020204" pitchFamily="34" charset="0"/>
              </a:rPr>
              <a:t> in the presence of other risk factors. Phentermine stimulates the release of norepinephrine and prevents the reuptake of dopamine, both of which activate POMC leading to appetite suppression.</a:t>
            </a: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1219139" rtl="0" eaLnBrk="0" fontAlgn="base" latinLnBrk="0" hangingPunct="0">
              <a:lnSpc>
                <a:spcPct val="100000"/>
              </a:lnSpc>
              <a:spcBef>
                <a:spcPct val="0"/>
              </a:spcBef>
              <a:buClrTx/>
              <a:buSzTx/>
              <a:buFontTx/>
              <a:buNone/>
              <a:tabLst/>
              <a:defRPr/>
            </a:pPr>
            <a:endPar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1219139" rtl="0" eaLnBrk="0" fontAlgn="base" latinLnBrk="0" hangingPunct="0">
              <a:lnSpc>
                <a:spcPct val="100000"/>
              </a:lnSpc>
              <a:spcBef>
                <a:spcPct val="0"/>
              </a:spcBef>
              <a:buClrTx/>
              <a:buSzTx/>
              <a:buFontTx/>
              <a:buNone/>
              <a:tabLst/>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Proopiomelanocortin (POMC)</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Satiety signal</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Increased firing leads to weight loss </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Activated by phentermine </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Expressed in neurons located in the arcuate nucleus of the hypothalamus</a:t>
            </a:r>
          </a:p>
        </p:txBody>
      </p:sp>
      <p:sp>
        <p:nvSpPr>
          <p:cNvPr id="7" name="Slide Image Placeholder 6">
            <a:extLst>
              <a:ext uri="{FF2B5EF4-FFF2-40B4-BE49-F238E27FC236}">
                <a16:creationId xmlns:a16="http://schemas.microsoft.com/office/drawing/2014/main" id="{B6879C19-FDCB-4F8C-9496-80696E7AA36E}"/>
              </a:ext>
            </a:extLst>
          </p:cNvPr>
          <p:cNvSpPr>
            <a:spLocks noGrp="1" noRot="1" noChangeAspect="1"/>
          </p:cNvSpPr>
          <p:nvPr>
            <p:ph type="sldImg"/>
          </p:nvPr>
        </p:nvSpPr>
        <p:spPr>
          <a:xfrm>
            <a:off x="685800" y="1143000"/>
            <a:ext cx="5418138" cy="3048000"/>
          </a:xfrm>
        </p:spPr>
        <p:txBody>
          <a:bodyPr/>
          <a:lstStyle/>
          <a:p>
            <a:endParaRPr lang="en-US" dirty="0"/>
          </a:p>
        </p:txBody>
      </p:sp>
      <p:sp>
        <p:nvSpPr>
          <p:cNvPr id="2" name="Slide Number Placeholder 3">
            <a:extLst>
              <a:ext uri="{FF2B5EF4-FFF2-40B4-BE49-F238E27FC236}">
                <a16:creationId xmlns:a16="http://schemas.microsoft.com/office/drawing/2014/main" id="{51E59D15-C27A-8F43-FCB6-E69E7A1A5304}"/>
              </a:ext>
            </a:extLst>
          </p:cNvPr>
          <p:cNvSpPr>
            <a:spLocks noGrp="1"/>
          </p:cNvSpPr>
          <p:nvPr>
            <p:ph type="sldNum" sz="quarter" idx="5"/>
          </p:nvPr>
        </p:nvSpPr>
        <p:spPr>
          <a:xfrm>
            <a:off x="3884613" y="8685213"/>
            <a:ext cx="2971800" cy="458787"/>
          </a:xfrm>
        </p:spPr>
        <p:txBody>
          <a:bodyPr/>
          <a:lstStyle/>
          <a:p>
            <a:fld id="{83696964-119A-4C87-92B3-6DE355C27AA2}" type="slidenum">
              <a:rPr lang="en-CA" smtClean="0"/>
              <a:t>10</a:t>
            </a:fld>
            <a:endParaRPr lang="en-CA" dirty="0"/>
          </a:p>
        </p:txBody>
      </p:sp>
    </p:spTree>
    <p:extLst>
      <p:ext uri="{BB962C8B-B14F-4D97-AF65-F5344CB8AC3E}">
        <p14:creationId xmlns:p14="http://schemas.microsoft.com/office/powerpoint/2010/main" val="3064392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Participants</a:t>
            </a:r>
            <a:r>
              <a:rPr lang="en-US" dirty="0">
                <a:latin typeface="Arial" panose="020B0604020202020204" pitchFamily="34" charset="0"/>
                <a:cs typeface="Arial" panose="020B0604020202020204" pitchFamily="34" charset="0"/>
              </a:rPr>
              <a:t>: Adults aged 18–70; BMI ≥30 and ≤45 kg/m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p>
          <a:p>
            <a:r>
              <a:rPr lang="en-US" b="1" dirty="0">
                <a:latin typeface="Arial" panose="020B0604020202020204" pitchFamily="34" charset="0"/>
                <a:cs typeface="Arial" panose="020B0604020202020204" pitchFamily="34" charset="0"/>
              </a:rPr>
              <a:t>Primary outcomes: </a:t>
            </a:r>
            <a:r>
              <a:rPr lang="en-US" dirty="0">
                <a:latin typeface="Arial" panose="020B0604020202020204" pitchFamily="34" charset="0"/>
                <a:cs typeface="Arial" panose="020B0604020202020204" pitchFamily="34" charset="0"/>
              </a:rPr>
              <a:t>Percent weight loss and the percentage of participants achieving 5% weight loss by week 28 in the intention-to-treat population. Phentermine delivered a statistically significant ~7% reduction in body weight versus ~2% for placebo over a period of 28 weeks. </a:t>
            </a:r>
          </a:p>
          <a:p>
            <a:r>
              <a:rPr lang="en-US" b="1" dirty="0">
                <a:latin typeface="Arial" panose="020B0604020202020204" pitchFamily="34" charset="0"/>
                <a:cs typeface="Arial" panose="020B0604020202020204" pitchFamily="34" charset="0"/>
              </a:rPr>
              <a:t>Cardiometabolic outcomes</a:t>
            </a:r>
            <a:r>
              <a:rPr lang="en-US" dirty="0">
                <a:latin typeface="Arial" panose="020B0604020202020204" pitchFamily="34" charset="0"/>
                <a:cs typeface="Arial" panose="020B0604020202020204" pitchFamily="34" charset="0"/>
              </a:rPr>
              <a:t>: There were no significant improvements in cardiometabolic parameters in the phentermine monotherapy group compared with placebo.</a:t>
            </a:r>
          </a:p>
        </p:txBody>
      </p:sp>
      <p:sp>
        <p:nvSpPr>
          <p:cNvPr id="4" name="Slide Number Placeholder 3"/>
          <p:cNvSpPr>
            <a:spLocks noGrp="1"/>
          </p:cNvSpPr>
          <p:nvPr>
            <p:ph type="sldNum" sz="quarter" idx="5"/>
          </p:nvPr>
        </p:nvSpPr>
        <p:spPr/>
        <p:txBody>
          <a:bodyPr/>
          <a:lstStyle/>
          <a:p>
            <a:fld id="{83696964-119A-4C87-92B3-6DE355C27AA2}" type="slidenum">
              <a:rPr lang="en-CA" smtClean="0"/>
              <a:t>11</a:t>
            </a:fld>
            <a:endParaRPr lang="en-CA" dirty="0"/>
          </a:p>
        </p:txBody>
      </p:sp>
    </p:spTree>
    <p:extLst>
      <p:ext uri="{BB962C8B-B14F-4D97-AF65-F5344CB8AC3E}">
        <p14:creationId xmlns:p14="http://schemas.microsoft.com/office/powerpoint/2010/main" val="253019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Most treatment-emergent adverse events were mild to moderate in severity.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696964-119A-4C87-92B3-6DE355C27AA2}" type="slidenum">
              <a:rPr lang="en-CA" smtClean="0"/>
              <a:t>12</a:t>
            </a:fld>
            <a:endParaRPr lang="en-CA" dirty="0"/>
          </a:p>
        </p:txBody>
      </p:sp>
    </p:spTree>
    <p:extLst>
      <p:ext uri="{BB962C8B-B14F-4D97-AF65-F5344CB8AC3E}">
        <p14:creationId xmlns:p14="http://schemas.microsoft.com/office/powerpoint/2010/main" val="2805463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00550"/>
            <a:ext cx="5486400" cy="4743450"/>
          </a:xfrm>
        </p:spPr>
        <p:txBody>
          <a:bodyPr/>
          <a:lstStyle/>
          <a:p>
            <a:r>
              <a:rPr lang="en-US" altLang="en-US" sz="1200" dirty="0">
                <a:latin typeface="Arial" panose="020B0604020202020204" pitchFamily="34" charset="0"/>
                <a:cs typeface="Arial" panose="020B0604020202020204" pitchFamily="34" charset="0"/>
              </a:rPr>
              <a:t>Phentermine stimulates noradrenaline and dopamine release in the hypothalamus, which is understood to stimulate POMC neurons to release </a:t>
            </a:r>
            <a:r>
              <a:rPr lang="en-US" sz="1200" dirty="0">
                <a:latin typeface="Arial" panose="020B0604020202020204" pitchFamily="34" charset="0"/>
                <a:cs typeface="Arial" panose="020B0604020202020204" pitchFamily="34" charset="0"/>
              </a:rPr>
              <a:t>ɑ-MSH</a:t>
            </a:r>
            <a:r>
              <a:rPr lang="en-US" altLang="en-US" sz="1200" dirty="0">
                <a:latin typeface="Arial" panose="020B0604020202020204" pitchFamily="34" charset="0"/>
                <a:cs typeface="Arial" panose="020B0604020202020204" pitchFamily="34" charset="0"/>
              </a:rPr>
              <a:t> resulting in appetite reduction.</a:t>
            </a:r>
          </a:p>
          <a:p>
            <a:r>
              <a:rPr lang="en-US" altLang="en-US" sz="1200" dirty="0">
                <a:latin typeface="Arial" panose="020B0604020202020204" pitchFamily="34" charset="0"/>
                <a:cs typeface="Arial" panose="020B0604020202020204" pitchFamily="34" charset="0"/>
              </a:rPr>
              <a:t>Topiramate hypothetically inhibits appetite through enhancement of GABA activity and antagonism of AMPA/kainate receptors, leading to decreased glutamate-mediated excitation. This may reduce the output of the neurotransmitters AgRP and NPY, leading to an inhibition of appetite. Inhibition of carbonic anhydrase may also play a role.</a:t>
            </a:r>
          </a:p>
          <a:p>
            <a:endParaRPr lang="en-US" altLang="en-US" sz="1200" dirty="0">
              <a:latin typeface="Arial" panose="020B0604020202020204" pitchFamily="34" charset="0"/>
              <a:cs typeface="Arial" panose="020B0604020202020204" pitchFamily="34" charset="0"/>
            </a:endParaRPr>
          </a:p>
          <a:p>
            <a:pPr marL="0" marR="0" lvl="0" indent="0" algn="l" defTabSz="1219139" rtl="0" eaLnBrk="0" fontAlgn="base" latinLnBrk="0" hangingPunct="0">
              <a:lnSpc>
                <a:spcPct val="100000"/>
              </a:lnSpc>
              <a:spcBef>
                <a:spcPct val="0"/>
              </a:spcBef>
              <a:buClrTx/>
              <a:buSzTx/>
              <a:buFontTx/>
              <a:buNone/>
              <a:tabLst/>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AgRP/NPY</a:t>
            </a:r>
            <a:endParaRPr kumimoji="0" lang="en-US" sz="1200" b="1" i="0" u="none" strike="noStrike" kern="1200" cap="none" spc="0" normalizeH="0" baseline="3000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Hunger signals </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lang="en-US" sz="1200" dirty="0">
                <a:solidFill>
                  <a:schemeClr val="tx1"/>
                </a:solidFill>
                <a:latin typeface="Arial" panose="020B0604020202020204" pitchFamily="34" charset="0"/>
                <a:cs typeface="Arial" panose="020B0604020202020204" pitchFamily="34" charset="0"/>
              </a:rPr>
              <a:t>GABA reduces stimulation of these signals</a:t>
            </a: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Decreased firing leads to weight loss </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Inhibited by actions of topiramate</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Co-expressed in neurons located in the arcuate nucleus of the hypothalamus</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1219139" rtl="0" eaLnBrk="0" fontAlgn="base" latinLnBrk="0" hangingPunct="0">
              <a:lnSpc>
                <a:spcPct val="100000"/>
              </a:lnSpc>
              <a:spcBef>
                <a:spcPct val="0"/>
              </a:spcBef>
              <a:buClrTx/>
              <a:buSzTx/>
              <a:buFontTx/>
              <a:buNone/>
              <a:tabLst/>
              <a:defRPr/>
            </a:pPr>
            <a:r>
              <a:rPr kumimoji="0" lang="en-US" sz="1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Proopiomelanocortin (POMC):</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Satiety signal</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Increased firing leads to weight loss </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Activated by phentermine </a:t>
            </a:r>
          </a:p>
          <a:p>
            <a:pPr marL="179380" marR="0" lvl="0" indent="-179380" algn="l" defTabSz="1219139" rtl="0" eaLnBrk="0" fontAlgn="base" latinLnBrk="0" hangingPunct="0">
              <a:lnSpc>
                <a:spcPct val="100000"/>
              </a:lnSpc>
              <a:spcBef>
                <a:spcPct val="0"/>
              </a:spcBef>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Expressed in neurons located in the arcuate nucleus of the hypothalamus</a:t>
            </a:r>
          </a:p>
          <a:p>
            <a:pPr marL="0" marR="0" lvl="0" indent="0" algn="l" defTabSz="1219139" rtl="0" eaLnBrk="0" fontAlgn="base" latinLnBrk="0" hangingPunct="0">
              <a:lnSpc>
                <a:spcPct val="100000"/>
              </a:lnSpc>
              <a:spcBef>
                <a:spcPct val="0"/>
              </a:spcBef>
              <a:buClrTx/>
              <a:buSzTx/>
              <a:buFont typeface="Arial" pitchFamily="34" charset="0"/>
              <a:buNone/>
              <a:tabLst/>
              <a:defRPr/>
            </a:pPr>
            <a:endPar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endParaRPr lang="en-US" altLang="en-US" sz="1200" dirty="0">
              <a:latin typeface="Arial" panose="020B060402020202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B6879C19-FDCB-4F8C-9496-80696E7AA36E}"/>
              </a:ext>
            </a:extLst>
          </p:cNvPr>
          <p:cNvSpPr>
            <a:spLocks noGrp="1" noRot="1" noChangeAspect="1"/>
          </p:cNvSpPr>
          <p:nvPr>
            <p:ph type="sldImg"/>
          </p:nvPr>
        </p:nvSpPr>
        <p:spPr>
          <a:xfrm>
            <a:off x="688975" y="1143000"/>
            <a:ext cx="5429250" cy="3054350"/>
          </a:xfrm>
        </p:spPr>
        <p:txBody>
          <a:bodyPr/>
          <a:lstStyle/>
          <a:p>
            <a:endParaRPr lang="en-US" dirty="0"/>
          </a:p>
        </p:txBody>
      </p:sp>
      <p:sp>
        <p:nvSpPr>
          <p:cNvPr id="2" name="Slide Number Placeholder 3">
            <a:extLst>
              <a:ext uri="{FF2B5EF4-FFF2-40B4-BE49-F238E27FC236}">
                <a16:creationId xmlns:a16="http://schemas.microsoft.com/office/drawing/2014/main" id="{B41CDA36-3E7C-6C14-762F-AD97AAB59505}"/>
              </a:ext>
            </a:extLst>
          </p:cNvPr>
          <p:cNvSpPr>
            <a:spLocks noGrp="1"/>
          </p:cNvSpPr>
          <p:nvPr>
            <p:ph type="sldNum" sz="quarter" idx="5"/>
          </p:nvPr>
        </p:nvSpPr>
        <p:spPr>
          <a:xfrm>
            <a:off x="3884613" y="8685213"/>
            <a:ext cx="2971800" cy="458787"/>
          </a:xfrm>
        </p:spPr>
        <p:txBody>
          <a:bodyPr/>
          <a:lstStyle/>
          <a:p>
            <a:fld id="{83696964-119A-4C87-92B3-6DE355C27AA2}" type="slidenum">
              <a:rPr lang="en-CA" smtClean="0"/>
              <a:t>13</a:t>
            </a:fld>
            <a:endParaRPr lang="en-CA" dirty="0"/>
          </a:p>
        </p:txBody>
      </p:sp>
    </p:spTree>
    <p:extLst>
      <p:ext uri="{BB962C8B-B14F-4D97-AF65-F5344CB8AC3E}">
        <p14:creationId xmlns:p14="http://schemas.microsoft.com/office/powerpoint/2010/main" val="3546255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Participants</a:t>
            </a:r>
            <a:r>
              <a:rPr lang="en-US" dirty="0">
                <a:latin typeface="Arial" panose="020B0604020202020204" pitchFamily="34" charset="0"/>
                <a:cs typeface="Arial" panose="020B0604020202020204" pitchFamily="34" charset="0"/>
              </a:rPr>
              <a:t>: Adults aged 18–70 years with BMI ≥35 kg/m</a:t>
            </a:r>
            <a:r>
              <a:rPr lang="en-US" baseline="30000" dirty="0">
                <a:latin typeface="Arial" panose="020B0604020202020204" pitchFamily="34" charset="0"/>
                <a:cs typeface="Arial" panose="020B0604020202020204" pitchFamily="34" charset="0"/>
              </a:rPr>
              <a:t>2 </a:t>
            </a:r>
            <a:r>
              <a:rPr lang="en-US" baseline="0" dirty="0">
                <a:latin typeface="Arial" panose="020B0604020202020204" pitchFamily="34" charset="0"/>
                <a:cs typeface="Arial" panose="020B0604020202020204" pitchFamily="34" charset="0"/>
              </a:rPr>
              <a:t>(no upper limit)</a:t>
            </a:r>
          </a:p>
          <a:p>
            <a:pPr>
              <a:defRPr/>
            </a:pPr>
            <a:r>
              <a:rPr lang="en-US" b="1" dirty="0">
                <a:latin typeface="Arial" panose="020B0604020202020204" pitchFamily="34" charset="0"/>
                <a:cs typeface="Arial" panose="020B0604020202020204" pitchFamily="34" charset="0"/>
              </a:rPr>
              <a:t>Primary outcomes</a:t>
            </a:r>
            <a:r>
              <a:rPr lang="en-US" dirty="0">
                <a:latin typeface="Arial" panose="020B0604020202020204" pitchFamily="34" charset="0"/>
                <a:cs typeface="Arial" panose="020B0604020202020204" pitchFamily="34" charset="0"/>
              </a:rPr>
              <a:t>: Percent change in weight and proportion of participants with 5% weight loss at week 56. Phentermine/topiramate treatment resulted in a statistically significant ~11% reduction in body weight versus placebo at 56 weeks. </a:t>
            </a:r>
          </a:p>
          <a:p>
            <a:pPr>
              <a:defRPr/>
            </a:pPr>
            <a:r>
              <a:rPr lang="en-US" b="1" dirty="0">
                <a:latin typeface="Arial" panose="020B0604020202020204" pitchFamily="34" charset="0"/>
                <a:cs typeface="Arial" panose="020B0604020202020204" pitchFamily="34" charset="0"/>
              </a:rPr>
              <a:t>Cardiometabolic outcomes</a:t>
            </a:r>
            <a:r>
              <a:rPr lang="en-US" dirty="0">
                <a:latin typeface="Arial" panose="020B0604020202020204" pitchFamily="34" charset="0"/>
                <a:cs typeface="Arial" panose="020B0604020202020204" pitchFamily="34" charset="0"/>
              </a:rPr>
              <a:t>: The phentermine 15/topiramate 92 group had significantly greater changes relative to placebo in several cardiometabolic parameters, including waist circumference, systolic and diastolic blood pressure, fasting glucose, and lipid profile.</a:t>
            </a:r>
          </a:p>
        </p:txBody>
      </p:sp>
      <p:sp>
        <p:nvSpPr>
          <p:cNvPr id="4" name="Slide Number Placeholder 3"/>
          <p:cNvSpPr>
            <a:spLocks noGrp="1"/>
          </p:cNvSpPr>
          <p:nvPr>
            <p:ph type="sldNum" sz="quarter" idx="5"/>
          </p:nvPr>
        </p:nvSpPr>
        <p:spPr/>
        <p:txBody>
          <a:bodyPr/>
          <a:lstStyle/>
          <a:p>
            <a:fld id="{83696964-119A-4C87-92B3-6DE355C27AA2}" type="slidenum">
              <a:rPr lang="en-CA" smtClean="0"/>
              <a:t>14</a:t>
            </a:fld>
            <a:endParaRPr lang="en-CA" dirty="0"/>
          </a:p>
        </p:txBody>
      </p:sp>
    </p:spTree>
    <p:extLst>
      <p:ext uri="{BB962C8B-B14F-4D97-AF65-F5344CB8AC3E}">
        <p14:creationId xmlns:p14="http://schemas.microsoft.com/office/powerpoint/2010/main" val="3852666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most common adverse events were paresthesia, dry mouth, constipation, dysgeusia, and insomnia.</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696964-119A-4C87-92B3-6DE355C27AA2}" type="slidenum">
              <a:rPr lang="en-CA" smtClean="0"/>
              <a:t>15</a:t>
            </a:fld>
            <a:endParaRPr lang="en-CA" dirty="0"/>
          </a:p>
        </p:txBody>
      </p:sp>
    </p:spTree>
    <p:extLst>
      <p:ext uri="{BB962C8B-B14F-4D97-AF65-F5344CB8AC3E}">
        <p14:creationId xmlns:p14="http://schemas.microsoft.com/office/powerpoint/2010/main" val="3319888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94E44-A539-D372-B2BE-79792A201AE7}"/>
            </a:ext>
          </a:extLst>
        </p:cNvPr>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5B3A34B-C4DF-90AA-7DCF-FC80F6988D46}"/>
              </a:ext>
            </a:extLst>
          </p:cNvPr>
          <p:cNvSpPr>
            <a:spLocks noGrp="1" noRot="1" noChangeAspect="1" noTextEdit="1"/>
          </p:cNvSpPr>
          <p:nvPr>
            <p:ph type="sldImg"/>
          </p:nvPr>
        </p:nvSpPr>
        <p:spPr bwMode="auto">
          <a:xfrm>
            <a:off x="685800" y="1143000"/>
            <a:ext cx="5465763" cy="3074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20483" name="Notes Placeholder 2">
            <a:extLst>
              <a:ext uri="{FF2B5EF4-FFF2-40B4-BE49-F238E27FC236}">
                <a16:creationId xmlns:a16="http://schemas.microsoft.com/office/drawing/2014/main" id="{9142F51B-DDA3-7A9B-323B-6512D951798C}"/>
              </a:ext>
            </a:extLst>
          </p:cNvPr>
          <p:cNvSpPr>
            <a:spLocks noGrp="1"/>
          </p:cNvSpPr>
          <p:nvPr>
            <p:ph type="body" idx="1"/>
          </p:nvPr>
        </p:nvSpPr>
        <p:spPr bwMode="auto">
          <a:xfrm>
            <a:off x="685800" y="4495800"/>
            <a:ext cx="54864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1219139" rtl="0" eaLnBrk="0" fontAlgn="base" latinLnBrk="0" hangingPunct="0">
              <a:lnSpc>
                <a:spcPct val="100000"/>
              </a:lnSpc>
              <a:spcBef>
                <a:spcPct val="0"/>
              </a:spcBef>
              <a:spcAft>
                <a:spcPts val="600"/>
              </a:spcAft>
              <a:buClrTx/>
              <a:buSzTx/>
              <a:buFont typeface="Arial" pitchFamily="34" charset="0"/>
              <a:buNone/>
              <a:tabLst/>
              <a:defRPr/>
            </a:pPr>
            <a:r>
              <a:rPr lang="en-US" dirty="0">
                <a:latin typeface="Arial" panose="020B0604020202020204" pitchFamily="34" charset="0"/>
                <a:cs typeface="Arial" panose="020B0604020202020204" pitchFamily="34" charset="0"/>
              </a:rPr>
              <a:t>The naltrexone/bupropion works synergistically to regulate homeostatic food intake and energy expenditure as well as hedonic eating behavior and decision-making.</a:t>
            </a:r>
          </a:p>
          <a:p>
            <a:pPr marL="0" marR="0" lvl="0" indent="0" algn="l" defTabSz="1219139" rtl="0" eaLnBrk="0" fontAlgn="base" latinLnBrk="0" hangingPunct="0">
              <a:lnSpc>
                <a:spcPct val="100000"/>
              </a:lnSpc>
              <a:spcBef>
                <a:spcPct val="0"/>
              </a:spcBef>
              <a:spcAft>
                <a:spcPts val="600"/>
              </a:spcAft>
              <a:buClrTx/>
              <a:buSzTx/>
              <a:buFont typeface="Arial" pitchFamily="34" charset="0"/>
              <a:buNone/>
              <a:tabLst/>
              <a:defRPr/>
            </a:pPr>
            <a:r>
              <a:rPr lang="el-GR" sz="1200" b="0" i="0" u="none" strike="noStrike" kern="1200" baseline="0" dirty="0">
                <a:solidFill>
                  <a:schemeClr val="tx1"/>
                </a:solidFill>
                <a:latin typeface="Arial" panose="020B0604020202020204" pitchFamily="34" charset="0"/>
                <a:cs typeface="Arial" panose="020B0604020202020204" pitchFamily="34" charset="0"/>
              </a:rPr>
              <a:t>β</a:t>
            </a:r>
            <a:r>
              <a:rPr lang="en-US" sz="1200" b="0" i="0" u="none" strike="noStrike" kern="1200" baseline="0" dirty="0">
                <a:solidFill>
                  <a:schemeClr val="tx1"/>
                </a:solidFill>
                <a:latin typeface="Arial" panose="020B0604020202020204" pitchFamily="34" charset="0"/>
                <a:cs typeface="Arial" panose="020B0604020202020204" pitchFamily="34" charset="0"/>
              </a:rPr>
              <a:t>-endorphin binds to the inhibitory mu-opioid receptor (MOP-R) on POMC cells and acts like a “brake” to reduce activity of POMC cells. Bupropion stimulates activity of POMC cells, increasing POMC production. Naltrexone blocks the MOP-R and prevents the </a:t>
            </a:r>
            <a:r>
              <a:rPr lang="el-GR" sz="1200" b="0" i="0" u="none" strike="noStrike" kern="1200" baseline="0" dirty="0">
                <a:solidFill>
                  <a:schemeClr val="tx1"/>
                </a:solidFill>
                <a:latin typeface="Arial" panose="020B0604020202020204" pitchFamily="34" charset="0"/>
                <a:cs typeface="Arial" panose="020B0604020202020204" pitchFamily="34" charset="0"/>
              </a:rPr>
              <a:t>β</a:t>
            </a:r>
            <a:r>
              <a:rPr lang="en-US" sz="1200" b="0" i="0" u="none" strike="noStrike" kern="1200" baseline="0" dirty="0">
                <a:solidFill>
                  <a:schemeClr val="tx1"/>
                </a:solidFill>
                <a:latin typeface="Arial" panose="020B0604020202020204" pitchFamily="34" charset="0"/>
                <a:cs typeface="Arial" panose="020B0604020202020204" pitchFamily="34" charset="0"/>
              </a:rPr>
              <a:t>-endorphin-mediated feedback autoinhibition of POMC cells. Together, the naltrexone/bupropion combination produces a greater increase in POMC activity than either drug alone. This increased POMC activity is thought to contribute to weight loss in humans via reduced food-seeking behavior, increased satiety, and increased energy expenditure.</a:t>
            </a:r>
          </a:p>
        </p:txBody>
      </p:sp>
      <p:sp>
        <p:nvSpPr>
          <p:cNvPr id="2" name="Slide Number Placeholder 3">
            <a:extLst>
              <a:ext uri="{FF2B5EF4-FFF2-40B4-BE49-F238E27FC236}">
                <a16:creationId xmlns:a16="http://schemas.microsoft.com/office/drawing/2014/main" id="{9C38A9BB-DA20-9F0B-B54C-6F7201308EBE}"/>
              </a:ext>
            </a:extLst>
          </p:cNvPr>
          <p:cNvSpPr>
            <a:spLocks noGrp="1"/>
          </p:cNvSpPr>
          <p:nvPr>
            <p:ph type="sldNum" sz="quarter" idx="5"/>
          </p:nvPr>
        </p:nvSpPr>
        <p:spPr>
          <a:xfrm>
            <a:off x="3884613" y="8685213"/>
            <a:ext cx="2971800" cy="458787"/>
          </a:xfrm>
        </p:spPr>
        <p:txBody>
          <a:bodyPr/>
          <a:lstStyle/>
          <a:p>
            <a:fld id="{F55C3A4A-438B-4C02-AD11-AE32F1D429DA}" type="slidenum">
              <a:rPr lang="en-CA" smtClean="0"/>
              <a:pPr/>
              <a:t>16</a:t>
            </a:fld>
            <a:endParaRPr lang="en-CA" dirty="0"/>
          </a:p>
        </p:txBody>
      </p:sp>
    </p:spTree>
    <p:extLst>
      <p:ext uri="{BB962C8B-B14F-4D97-AF65-F5344CB8AC3E}">
        <p14:creationId xmlns:p14="http://schemas.microsoft.com/office/powerpoint/2010/main" val="1766810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Participants</a:t>
            </a:r>
            <a:r>
              <a:rPr lang="en-US" dirty="0">
                <a:latin typeface="Arial" panose="020B0604020202020204" pitchFamily="34" charset="0"/>
                <a:cs typeface="Arial" panose="020B0604020202020204" pitchFamily="34" charset="0"/>
              </a:rPr>
              <a:t>: Adults aged 18–65 years with obesity (BMI 30–45 kg/m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or overweight (27–45 kg/m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with controlled dyslipidemia and/or hypertension) without diabetes.</a:t>
            </a:r>
          </a:p>
          <a:p>
            <a:r>
              <a:rPr lang="en-US" b="1" dirty="0">
                <a:latin typeface="Arial" panose="020B0604020202020204" pitchFamily="34" charset="0"/>
                <a:cs typeface="Arial" panose="020B0604020202020204" pitchFamily="34" charset="0"/>
              </a:rPr>
              <a:t>Primary outcomes</a:t>
            </a:r>
            <a:r>
              <a:rPr lang="en-US" dirty="0">
                <a:latin typeface="Arial" panose="020B0604020202020204" pitchFamily="34" charset="0"/>
                <a:cs typeface="Arial" panose="020B0604020202020204" pitchFamily="34" charset="0"/>
              </a:rPr>
              <a:t>: Percent change in weight and proportion of participants with 5% weight loss at week 28, with secondary endpoint analyses of these measures at week 56. Naltrexone/bupropion treatment resulted in a statistically significant ~6% reduction in body weight versus placebo at 56 weeks. </a:t>
            </a:r>
          </a:p>
          <a:p>
            <a:r>
              <a:rPr lang="en-US" b="1" dirty="0">
                <a:latin typeface="Arial" panose="020B0604020202020204" pitchFamily="34" charset="0"/>
                <a:cs typeface="Arial" panose="020B0604020202020204" pitchFamily="34" charset="0"/>
              </a:rPr>
              <a:t>Cardiometabolic outcomes</a:t>
            </a:r>
            <a:r>
              <a:rPr lang="en-US" dirty="0">
                <a:latin typeface="Arial" panose="020B0604020202020204" pitchFamily="34" charset="0"/>
                <a:cs typeface="Arial" panose="020B0604020202020204" pitchFamily="34" charset="0"/>
              </a:rPr>
              <a:t>: Naltrexone produced greater improvements in various cardiometabolic parameters versus placebo.</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696964-119A-4C87-92B3-6DE355C27AA2}" type="slidenum">
              <a:rPr lang="en-CA" smtClean="0"/>
              <a:t>17</a:t>
            </a:fld>
            <a:endParaRPr lang="en-CA" dirty="0"/>
          </a:p>
        </p:txBody>
      </p:sp>
    </p:spTree>
    <p:extLst>
      <p:ext uri="{BB962C8B-B14F-4D97-AF65-F5344CB8AC3E}">
        <p14:creationId xmlns:p14="http://schemas.microsoft.com/office/powerpoint/2010/main" val="1155100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most common adverse event with naltrexone/bupropion was nausea, which was generally mild to moderate and transient.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696964-119A-4C87-92B3-6DE355C27AA2}" type="slidenum">
              <a:rPr lang="en-CA" smtClean="0"/>
              <a:t>18</a:t>
            </a:fld>
            <a:endParaRPr lang="en-CA" dirty="0"/>
          </a:p>
        </p:txBody>
      </p:sp>
    </p:spTree>
    <p:extLst>
      <p:ext uri="{BB962C8B-B14F-4D97-AF65-F5344CB8AC3E}">
        <p14:creationId xmlns:p14="http://schemas.microsoft.com/office/powerpoint/2010/main" val="4044387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GIP and GLP-1 are incretin hormones mainly released from the small intestine after a meal, which prompts insulin secretion from pancreatic </a:t>
            </a:r>
            <a:r>
              <a:rPr lang="el-GR" b="0" i="0" dirty="0">
                <a:solidFill>
                  <a:srgbClr val="000000"/>
                </a:solidFill>
                <a:effectLst/>
                <a:latin typeface="Arial" panose="020B0604020202020204" pitchFamily="34" charset="0"/>
                <a:cs typeface="Arial" panose="020B0604020202020204" pitchFamily="34" charset="0"/>
              </a:rPr>
              <a:t>β</a:t>
            </a:r>
            <a:r>
              <a:rPr lang="en-US" dirty="0">
                <a:solidFill>
                  <a:srgbClr val="000000"/>
                </a:solidFill>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cells.</a:t>
            </a:r>
          </a:p>
          <a:p>
            <a:r>
              <a:rPr lang="en-US" b="0" i="0" dirty="0">
                <a:solidFill>
                  <a:srgbClr val="000000"/>
                </a:solidFill>
                <a:effectLst/>
                <a:latin typeface="Arial" panose="020B0604020202020204" pitchFamily="34" charset="0"/>
                <a:cs typeface="Arial" panose="020B0604020202020204" pitchFamily="34" charset="0"/>
              </a:rPr>
              <a:t>Glucagon-like peptide 1 receptor agonists (GLP-1 RAs) and glucose-dependent insulinotropic polypeptide receptor agonists (GIPs), mimic the actions of natural GLP-1 and GIP at their receptors:</a:t>
            </a:r>
          </a:p>
          <a:p>
            <a:pPr marL="368300" lvl="1" indent="-1714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In the hypothalamus, activates POMC neurons and inhibits NPY neurons to promote satiety and reduce hunger, thus leading to suppression of appetite.</a:t>
            </a:r>
          </a:p>
          <a:p>
            <a:pPr marL="368300" lvl="1" indent="-1714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Reduces appetite by slowing down the time it takes the stomach to empty, while interacting with the brain areas, mainly the hypothalamus, harboring GLP-1 and GIP receptors to signal satiety.</a:t>
            </a:r>
          </a:p>
          <a:p>
            <a:pPr marL="368300" lvl="1" indent="-171450">
              <a:buFont typeface="Arial" panose="020B0604020202020204" pitchFamily="34" charset="0"/>
              <a:buChar char="•"/>
              <a:defRPr/>
            </a:pPr>
            <a:r>
              <a:rPr lang="en-US" b="0" i="0" dirty="0">
                <a:solidFill>
                  <a:srgbClr val="000000"/>
                </a:solidFill>
                <a:effectLst/>
                <a:latin typeface="Arial" panose="020B0604020202020204" pitchFamily="34" charset="0"/>
                <a:cs typeface="Arial" panose="020B0604020202020204" pitchFamily="34" charset="0"/>
              </a:rPr>
              <a:t>In the pancreas, stimulates insulin secretion after an oral glucose load via the incretin effect.</a:t>
            </a:r>
          </a:p>
          <a:p>
            <a:pPr marL="368300" lvl="1" indent="-171450">
              <a:buFont typeface="Arial" panose="020B0604020202020204" pitchFamily="34" charset="0"/>
              <a:buChar char="•"/>
              <a:defRPr/>
            </a:pPr>
            <a:r>
              <a:rPr lang="en-US" b="0" i="0" dirty="0">
                <a:solidFill>
                  <a:srgbClr val="000000"/>
                </a:solidFill>
                <a:effectLst/>
                <a:latin typeface="Arial" panose="020B0604020202020204" pitchFamily="34" charset="0"/>
                <a:cs typeface="Arial" panose="020B0604020202020204" pitchFamily="34" charset="0"/>
              </a:rPr>
              <a:t>In adipocytes, GIP promotes triglyceride storage and increases insulin sensitivity, thus clearing fatty acids and glucose from the blood.</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3696964-119A-4C87-92B3-6DE355C27AA2}" type="slidenum">
              <a:rPr lang="en-CA" smtClean="0"/>
              <a:t>19</a:t>
            </a:fld>
            <a:endParaRPr lang="en-CA" dirty="0"/>
          </a:p>
        </p:txBody>
      </p:sp>
    </p:spTree>
    <p:extLst>
      <p:ext uri="{BB962C8B-B14F-4D97-AF65-F5344CB8AC3E}">
        <p14:creationId xmlns:p14="http://schemas.microsoft.com/office/powerpoint/2010/main" val="364412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E5F45-0D13-6676-51EF-7DFF434CB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07A93-5CA5-AFB6-BF2F-8132AF821CB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0C93900-C165-A7DB-D2A4-00D816B700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0E6B4EE-CC1F-5460-E16C-4C46CB2CD41C}"/>
              </a:ext>
            </a:extLst>
          </p:cNvPr>
          <p:cNvSpPr>
            <a:spLocks noGrp="1"/>
          </p:cNvSpPr>
          <p:nvPr>
            <p:ph type="sldNum" sz="quarter" idx="5"/>
          </p:nvPr>
        </p:nvSpPr>
        <p:spPr/>
        <p:txBody>
          <a:bodyPr/>
          <a:lstStyle/>
          <a:p>
            <a:fld id="{F55C3A4A-438B-4C02-AD11-AE32F1D429DA}" type="slidenum">
              <a:rPr lang="en-CA" smtClean="0"/>
              <a:pPr/>
              <a:t>2</a:t>
            </a:fld>
            <a:endParaRPr lang="en-CA" dirty="0"/>
          </a:p>
        </p:txBody>
      </p:sp>
    </p:spTree>
    <p:extLst>
      <p:ext uri="{BB962C8B-B14F-4D97-AF65-F5344CB8AC3E}">
        <p14:creationId xmlns:p14="http://schemas.microsoft.com/office/powerpoint/2010/main" val="1617078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CA8E-7E63-7365-6472-A6F242A07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47C3B-1330-16F3-E6E5-C63BE743AC0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B2B010B-1BC8-B3B7-693C-986A4A7FD0CD}"/>
              </a:ext>
            </a:extLst>
          </p:cNvPr>
          <p:cNvSpPr>
            <a:spLocks noGrp="1"/>
          </p:cNvSpPr>
          <p:nvPr>
            <p:ph type="body" idx="1"/>
          </p:nvPr>
        </p:nvSpPr>
        <p:spPr/>
        <p:txBody>
          <a:bodyPr/>
          <a:lstStyle/>
          <a:p>
            <a:pPr marL="0" indent="0">
              <a:buNone/>
            </a:pPr>
            <a:r>
              <a:rPr lang="en-US" b="1" dirty="0">
                <a:latin typeface="Arial" panose="020B0604020202020204" pitchFamily="34" charset="0"/>
                <a:cs typeface="Arial" panose="020B0604020202020204" pitchFamily="34" charset="0"/>
              </a:rPr>
              <a:t>STEP UP</a:t>
            </a:r>
          </a:p>
          <a:p>
            <a:pPr marL="0" indent="0">
              <a:buNone/>
            </a:pP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Participants</a:t>
            </a:r>
            <a:r>
              <a:rPr lang="en-US" dirty="0">
                <a:latin typeface="Arial" panose="020B0604020202020204" pitchFamily="34" charset="0"/>
                <a:cs typeface="Arial" panose="020B0604020202020204" pitchFamily="34" charset="0"/>
              </a:rPr>
              <a:t>: Mean age ~47 years; mean BMI ~</a:t>
            </a:r>
            <a:r>
              <a:rPr lang="en-US" dirty="0">
                <a:cs typeface="Arial" panose="020B0604020202020204" pitchFamily="34" charset="0"/>
              </a:rPr>
              <a:t>40</a:t>
            </a:r>
            <a:r>
              <a:rPr lang="en-US" dirty="0">
                <a:latin typeface="Arial" panose="020B0604020202020204" pitchFamily="34" charset="0"/>
                <a:cs typeface="Arial" panose="020B0604020202020204" pitchFamily="34" charset="0"/>
              </a:rPr>
              <a:t> kg/m</a:t>
            </a:r>
            <a:r>
              <a:rPr lang="en-US" baseline="30000" dirty="0">
                <a:latin typeface="Arial" panose="020B0604020202020204" pitchFamily="34" charset="0"/>
                <a:cs typeface="Arial" panose="020B0604020202020204" pitchFamily="34" charset="0"/>
              </a:rPr>
              <a:t>2</a:t>
            </a:r>
          </a:p>
          <a:p>
            <a:r>
              <a:rPr lang="en-US" b="1" dirty="0">
                <a:latin typeface="Arial" panose="020B0604020202020204" pitchFamily="34" charset="0"/>
                <a:cs typeface="Arial" panose="020B0604020202020204" pitchFamily="34" charset="0"/>
              </a:rPr>
              <a:t>Primary outcomes: </a:t>
            </a:r>
            <a:r>
              <a:rPr lang="en-US" dirty="0">
                <a:latin typeface="Arial" panose="020B0604020202020204" pitchFamily="34" charset="0"/>
                <a:cs typeface="Arial" panose="020B0604020202020204" pitchFamily="34" charset="0"/>
              </a:rPr>
              <a:t>Percentage change in body weight and weight reduction of at least 5% to week 72. Semaglutide-treated, compared with placebo-treated, </a:t>
            </a:r>
            <a:r>
              <a:rPr lang="en-US" dirty="0">
                <a:cs typeface="Arial" panose="020B0604020202020204" pitchFamily="34" charset="0"/>
              </a:rPr>
              <a:t>patients </a:t>
            </a:r>
            <a:r>
              <a:rPr lang="en-US" dirty="0">
                <a:latin typeface="Arial" panose="020B0604020202020204" pitchFamily="34" charset="0"/>
                <a:cs typeface="Arial" panose="020B0604020202020204" pitchFamily="34" charset="0"/>
              </a:rPr>
              <a:t>were more likely to lose at least 5% of baseline body weight at week 72. Semaglutide provided a statistically significant 19% reduction in body weight versus placebo over a period of 72 weeks. </a:t>
            </a:r>
          </a:p>
          <a:p>
            <a:r>
              <a:rPr lang="en-US" b="1" dirty="0">
                <a:latin typeface="Arial" panose="020B0604020202020204" pitchFamily="34" charset="0"/>
                <a:cs typeface="Arial" panose="020B0604020202020204" pitchFamily="34" charset="0"/>
              </a:rPr>
              <a:t>Cardiometabolic outcomes</a:t>
            </a:r>
            <a:r>
              <a:rPr lang="en-US" dirty="0">
                <a:latin typeface="Arial" panose="020B0604020202020204" pitchFamily="34" charset="0"/>
                <a:cs typeface="Arial" panose="020B0604020202020204" pitchFamily="34" charset="0"/>
              </a:rPr>
              <a:t>: Semaglutide was associated with greater improvements in cardiometabolic parameters versus placebo.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MACE data are from the </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study.</a:t>
            </a:r>
          </a:p>
        </p:txBody>
      </p:sp>
      <p:sp>
        <p:nvSpPr>
          <p:cNvPr id="4" name="Slide Number Placeholder 3">
            <a:extLst>
              <a:ext uri="{FF2B5EF4-FFF2-40B4-BE49-F238E27FC236}">
                <a16:creationId xmlns:a16="http://schemas.microsoft.com/office/drawing/2014/main" id="{28787D00-C8FD-6AAF-31BC-E65B9F793BD6}"/>
              </a:ext>
            </a:extLst>
          </p:cNvPr>
          <p:cNvSpPr>
            <a:spLocks noGrp="1"/>
          </p:cNvSpPr>
          <p:nvPr>
            <p:ph type="sldNum" sz="quarter" idx="5"/>
          </p:nvPr>
        </p:nvSpPr>
        <p:spPr/>
        <p:txBody>
          <a:bodyPr/>
          <a:lstStyle/>
          <a:p>
            <a:fld id="{83696964-119A-4C87-92B3-6DE355C27AA2}" type="slidenum">
              <a:rPr lang="en-CA" smtClean="0"/>
              <a:t>20</a:t>
            </a:fld>
            <a:endParaRPr lang="en-CA" dirty="0"/>
          </a:p>
        </p:txBody>
      </p:sp>
    </p:spTree>
    <p:extLst>
      <p:ext uri="{BB962C8B-B14F-4D97-AF65-F5344CB8AC3E}">
        <p14:creationId xmlns:p14="http://schemas.microsoft.com/office/powerpoint/2010/main" val="2514852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AE41E-71C8-66C7-CA65-940E27E6F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FF685-9A4A-EB1C-C5E3-F56102C9BD3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4CC7D56-60D4-90A4-2299-EEB268978F58}"/>
              </a:ext>
            </a:extLst>
          </p:cNvPr>
          <p:cNvSpPr>
            <a:spLocks noGrp="1"/>
          </p:cNvSpPr>
          <p:nvPr>
            <p:ph type="body" idx="1"/>
          </p:nvPr>
        </p:nvSpPr>
        <p:spPr/>
        <p:txBody>
          <a:bodyPr/>
          <a:lstStyle/>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FFFC001-72BA-9D0E-2307-5A3DB4EE58FC}"/>
              </a:ext>
            </a:extLst>
          </p:cNvPr>
          <p:cNvSpPr>
            <a:spLocks noGrp="1"/>
          </p:cNvSpPr>
          <p:nvPr>
            <p:ph type="sldNum" sz="quarter" idx="5"/>
          </p:nvPr>
        </p:nvSpPr>
        <p:spPr/>
        <p:txBody>
          <a:bodyPr/>
          <a:lstStyle/>
          <a:p>
            <a:fld id="{83696964-119A-4C87-92B3-6DE355C27AA2}" type="slidenum">
              <a:rPr lang="en-CA" smtClean="0"/>
              <a:t>21</a:t>
            </a:fld>
            <a:endParaRPr lang="en-CA" dirty="0"/>
          </a:p>
        </p:txBody>
      </p:sp>
    </p:spTree>
    <p:extLst>
      <p:ext uri="{BB962C8B-B14F-4D97-AF65-F5344CB8AC3E}">
        <p14:creationId xmlns:p14="http://schemas.microsoft.com/office/powerpoint/2010/main" val="3770088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22</a:t>
            </a:fld>
            <a:endParaRPr lang="en-CA" dirty="0"/>
          </a:p>
        </p:txBody>
      </p:sp>
    </p:spTree>
    <p:extLst>
      <p:ext uri="{BB962C8B-B14F-4D97-AF65-F5344CB8AC3E}">
        <p14:creationId xmlns:p14="http://schemas.microsoft.com/office/powerpoint/2010/main" val="2556137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Gastrointestinal disorders</a:t>
            </a:r>
            <a:r>
              <a:rPr lang="en-US" dirty="0">
                <a:cs typeface="Arial" panose="020B0604020202020204" pitchFamily="34" charset="0"/>
              </a:rPr>
              <a:t> – </a:t>
            </a:r>
            <a:r>
              <a:rPr lang="en-US" dirty="0">
                <a:latin typeface="Arial" panose="020B0604020202020204" pitchFamily="34" charset="0"/>
                <a:cs typeface="Arial" panose="020B0604020202020204" pitchFamily="34" charset="0"/>
              </a:rPr>
              <a:t>namely nausea, diarrhea, vomiting and constipation – were the most frequently reported adverse events and occurred in more participants treated with semaglutide than with placebo.</a:t>
            </a:r>
          </a:p>
        </p:txBody>
      </p:sp>
      <p:sp>
        <p:nvSpPr>
          <p:cNvPr id="4" name="Slide Number Placeholder 3"/>
          <p:cNvSpPr>
            <a:spLocks noGrp="1"/>
          </p:cNvSpPr>
          <p:nvPr>
            <p:ph type="sldNum" sz="quarter" idx="5"/>
          </p:nvPr>
        </p:nvSpPr>
        <p:spPr/>
        <p:txBody>
          <a:bodyPr/>
          <a:lstStyle/>
          <a:p>
            <a:fld id="{83696964-119A-4C87-92B3-6DE355C27AA2}" type="slidenum">
              <a:rPr lang="en-CA" smtClean="0"/>
              <a:t>23</a:t>
            </a:fld>
            <a:endParaRPr lang="en-CA" dirty="0"/>
          </a:p>
        </p:txBody>
      </p:sp>
    </p:spTree>
    <p:extLst>
      <p:ext uri="{BB962C8B-B14F-4D97-AF65-F5344CB8AC3E}">
        <p14:creationId xmlns:p14="http://schemas.microsoft.com/office/powerpoint/2010/main" val="1409595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Participants</a:t>
            </a:r>
            <a:r>
              <a:rPr lang="en-US" dirty="0">
                <a:latin typeface="Arial" panose="020B0604020202020204" pitchFamily="34" charset="0"/>
                <a:cs typeface="Arial" panose="020B0604020202020204" pitchFamily="34" charset="0"/>
              </a:rPr>
              <a:t>: Aged ≥18 years with stable body weight and BMI ≥30 kg/m</a:t>
            </a:r>
            <a:r>
              <a:rPr lang="en-US" baseline="30000" dirty="0">
                <a:latin typeface="Arial" panose="020B0604020202020204" pitchFamily="34" charset="0"/>
                <a:cs typeface="Arial" panose="020B0604020202020204" pitchFamily="34" charset="0"/>
              </a:rPr>
              <a:t>2 </a:t>
            </a:r>
          </a:p>
          <a:p>
            <a:r>
              <a:rPr lang="en-US" b="1" dirty="0">
                <a:latin typeface="Arial" panose="020B0604020202020204" pitchFamily="34" charset="0"/>
                <a:cs typeface="Arial" panose="020B0604020202020204" pitchFamily="34" charset="0"/>
              </a:rPr>
              <a:t>Primary outcomes</a:t>
            </a:r>
            <a:r>
              <a:rPr lang="en-US" dirty="0">
                <a:latin typeface="Arial" panose="020B0604020202020204" pitchFamily="34" charset="0"/>
                <a:cs typeface="Arial" panose="020B0604020202020204" pitchFamily="34" charset="0"/>
              </a:rPr>
              <a:t>: Percent change in body weight from baseline to week 56 and the proportion of participants who lost ≥5% of baseline body weight. Liraglutide + IBT treatment provided a statistically significant weight loss of ~8% body weight compared with placebo + IBT-treated participants. </a:t>
            </a:r>
          </a:p>
          <a:p>
            <a:r>
              <a:rPr lang="en-US" b="1" dirty="0">
                <a:latin typeface="Arial" panose="020B0604020202020204" pitchFamily="34" charset="0"/>
                <a:cs typeface="Arial" panose="020B0604020202020204" pitchFamily="34" charset="0"/>
              </a:rPr>
              <a:t>Cardiometabolic outcomes</a:t>
            </a:r>
            <a:r>
              <a:rPr lang="en-US" dirty="0">
                <a:latin typeface="Arial" panose="020B0604020202020204" pitchFamily="34" charset="0"/>
                <a:cs typeface="Arial" panose="020B0604020202020204" pitchFamily="34" charset="0"/>
              </a:rPr>
              <a:t>: Liraglutide was associated with greater improvements in cardiometabolic parameters versus placebo.</a:t>
            </a:r>
          </a:p>
        </p:txBody>
      </p:sp>
      <p:sp>
        <p:nvSpPr>
          <p:cNvPr id="4" name="Slide Number Placeholder 3"/>
          <p:cNvSpPr>
            <a:spLocks noGrp="1"/>
          </p:cNvSpPr>
          <p:nvPr>
            <p:ph type="sldNum" sz="quarter" idx="5"/>
          </p:nvPr>
        </p:nvSpPr>
        <p:spPr/>
        <p:txBody>
          <a:bodyPr/>
          <a:lstStyle/>
          <a:p>
            <a:fld id="{83696964-119A-4C87-92B3-6DE355C27AA2}" type="slidenum">
              <a:rPr lang="en-CA" smtClean="0"/>
              <a:t>24</a:t>
            </a:fld>
            <a:endParaRPr lang="en-CA" dirty="0"/>
          </a:p>
        </p:txBody>
      </p:sp>
    </p:spTree>
    <p:extLst>
      <p:ext uri="{BB962C8B-B14F-4D97-AF65-F5344CB8AC3E}">
        <p14:creationId xmlns:p14="http://schemas.microsoft.com/office/powerpoint/2010/main" val="3157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25</a:t>
            </a:fld>
            <a:endParaRPr lang="en-CA" dirty="0"/>
          </a:p>
        </p:txBody>
      </p:sp>
    </p:spTree>
    <p:extLst>
      <p:ext uri="{BB962C8B-B14F-4D97-AF65-F5344CB8AC3E}">
        <p14:creationId xmlns:p14="http://schemas.microsoft.com/office/powerpoint/2010/main" val="3114186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Liraglutide 3.0 mg combined with IBT was generally well tolerated. The most frequent adverse events were gastrointestinal</a:t>
            </a:r>
            <a:r>
              <a:rPr lang="en-US" dirty="0">
                <a:cs typeface="Arial" panose="020B0604020202020204" pitchFamily="34" charset="0"/>
              </a:rPr>
              <a:t> (</a:t>
            </a:r>
            <a:r>
              <a:rPr lang="en-US" dirty="0">
                <a:latin typeface="Arial" panose="020B0604020202020204" pitchFamily="34" charset="0"/>
                <a:cs typeface="Arial" panose="020B0604020202020204" pitchFamily="34" charset="0"/>
              </a:rPr>
              <a:t>e.g., nausea), and most events were mild or moderate in severity.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696964-119A-4C87-92B3-6DE355C27AA2}" type="slidenum">
              <a:rPr lang="en-CA" smtClean="0"/>
              <a:t>26</a:t>
            </a:fld>
            <a:endParaRPr lang="en-CA" dirty="0"/>
          </a:p>
        </p:txBody>
      </p:sp>
    </p:spTree>
    <p:extLst>
      <p:ext uri="{BB962C8B-B14F-4D97-AF65-F5344CB8AC3E}">
        <p14:creationId xmlns:p14="http://schemas.microsoft.com/office/powerpoint/2010/main" val="1242520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066CE-162A-5131-45E4-0418B0501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6B665-1DC5-BE7A-DA95-C35B10FF62B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6D65FE7-C52C-51E2-EF69-FB5A2E455EF2}"/>
              </a:ext>
            </a:extLst>
          </p:cNvPr>
          <p:cNvSpPr>
            <a:spLocks noGrp="1"/>
          </p:cNvSpPr>
          <p:nvPr>
            <p:ph type="body" idx="1"/>
          </p:nvPr>
        </p:nvSpPr>
        <p:spPr/>
        <p:txBody>
          <a:bodyPr/>
          <a:lstStyle/>
          <a:p>
            <a:pPr marL="171450" indent="-171450">
              <a:buFont typeface="Arial" panose="020B0604020202020204" pitchFamily="34" charset="0"/>
              <a:buChar char="•"/>
            </a:pPr>
            <a:r>
              <a:rPr lang="en-US" dirty="0"/>
              <a:t>IMCIVREE is the first and only precision medicine to target impairment in the hypothalamic MC4R pathway.</a:t>
            </a:r>
          </a:p>
          <a:p>
            <a:pPr marL="171450" indent="-171450">
              <a:buFont typeface="Arial" panose="020B0604020202020204" pitchFamily="34" charset="0"/>
              <a:buChar char="•"/>
            </a:pPr>
            <a:r>
              <a:rPr lang="en-US" dirty="0"/>
              <a:t>IMCIVREE, an MC4R agonist, acts in place of alpha-melanocyte-stimulating hormone (α-MSH) to activate the MC4 receptor, to re-establish MC4R pathway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effectLst/>
                <a:latin typeface="Arial" panose="020B0604020202020204" pitchFamily="34" charset="0"/>
              </a:rPr>
              <a:t>Activation of the MC4R pathway can help to increase satiety signals and energy expenditure, therefore reducing hunger, and consequently, food intake and weight.</a:t>
            </a:r>
            <a:endParaRPr lang="en-US" dirty="0"/>
          </a:p>
        </p:txBody>
      </p:sp>
      <p:sp>
        <p:nvSpPr>
          <p:cNvPr id="4" name="Slide Number Placeholder 3">
            <a:extLst>
              <a:ext uri="{FF2B5EF4-FFF2-40B4-BE49-F238E27FC236}">
                <a16:creationId xmlns:a16="http://schemas.microsoft.com/office/drawing/2014/main" id="{7462A694-4343-38AF-9F4E-3C6D58895221}"/>
              </a:ext>
            </a:extLst>
          </p:cNvPr>
          <p:cNvSpPr>
            <a:spLocks noGrp="1"/>
          </p:cNvSpPr>
          <p:nvPr>
            <p:ph type="sldNum" sz="quarter" idx="5"/>
          </p:nvPr>
        </p:nvSpPr>
        <p:spPr/>
        <p:txBody>
          <a:bodyPr/>
          <a:lstStyle/>
          <a:p>
            <a:fld id="{83696964-119A-4C87-92B3-6DE355C27AA2}" type="slidenum">
              <a:rPr lang="en-CA" smtClean="0"/>
              <a:t>27</a:t>
            </a:fld>
            <a:endParaRPr lang="en-CA" dirty="0"/>
          </a:p>
        </p:txBody>
      </p:sp>
    </p:spTree>
    <p:extLst>
      <p:ext uri="{BB962C8B-B14F-4D97-AF65-F5344CB8AC3E}">
        <p14:creationId xmlns:p14="http://schemas.microsoft.com/office/powerpoint/2010/main" val="246738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D9396-64DD-C962-DDD4-ABF525770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844B9-11D3-2546-ADAD-FFED78F307E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33C4BB2-2872-577E-9763-EDA9DB51D92B}"/>
              </a:ext>
            </a:extLst>
          </p:cNvPr>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Participants</a:t>
            </a:r>
            <a:r>
              <a:rPr lang="en-US" dirty="0">
                <a:latin typeface="Arial" panose="020B0604020202020204" pitchFamily="34" charset="0"/>
                <a:cs typeface="Arial" panose="020B0604020202020204" pitchFamily="34" charset="0"/>
              </a:rPr>
              <a:t>: Patients aged 6 years and above with obesity and genetically confirmed or suspected POMC or PCSK1 deficiency, or genetically confirmed or suspected LEPR deficiency.</a:t>
            </a:r>
          </a:p>
          <a:p>
            <a:r>
              <a:rPr lang="en-US" b="1" dirty="0">
                <a:latin typeface="Arial" panose="020B0604020202020204" pitchFamily="34" charset="0"/>
                <a:cs typeface="Arial" panose="020B0604020202020204" pitchFamily="34" charset="0"/>
              </a:rPr>
              <a:t>Primary outcomes</a:t>
            </a:r>
            <a:r>
              <a:rPr lang="en-US" dirty="0">
                <a:latin typeface="Arial" panose="020B0604020202020204" pitchFamily="34" charset="0"/>
                <a:cs typeface="Arial" panose="020B0604020202020204" pitchFamily="34" charset="0"/>
              </a:rPr>
              <a:t>: Proportion of participants who achieved at least 10% weight loss compared with baseline at approximately 1 year. </a:t>
            </a:r>
          </a:p>
          <a:p>
            <a:r>
              <a:rPr lang="en-US" b="1" dirty="0">
                <a:latin typeface="Arial" panose="020B0604020202020204" pitchFamily="34" charset="0"/>
                <a:cs typeface="Arial" panose="020B0604020202020204" pitchFamily="34" charset="0"/>
              </a:rPr>
              <a:t>Cardiometabolic outcomes</a:t>
            </a:r>
            <a:r>
              <a:rPr lang="en-US" dirty="0">
                <a:latin typeface="Arial" panose="020B0604020202020204" pitchFamily="34" charset="0"/>
                <a:cs typeface="Arial" panose="020B0604020202020204" pitchFamily="34" charset="0"/>
              </a:rPr>
              <a:t>: Improvements in some prespecified cardiometabolic measures were observed.</a:t>
            </a:r>
          </a:p>
        </p:txBody>
      </p:sp>
      <p:sp>
        <p:nvSpPr>
          <p:cNvPr id="4" name="Slide Number Placeholder 3">
            <a:extLst>
              <a:ext uri="{FF2B5EF4-FFF2-40B4-BE49-F238E27FC236}">
                <a16:creationId xmlns:a16="http://schemas.microsoft.com/office/drawing/2014/main" id="{25DD98B6-156A-5E44-02AF-E5F9A016BC9D}"/>
              </a:ext>
            </a:extLst>
          </p:cNvPr>
          <p:cNvSpPr>
            <a:spLocks noGrp="1"/>
          </p:cNvSpPr>
          <p:nvPr>
            <p:ph type="sldNum" sz="quarter" idx="5"/>
          </p:nvPr>
        </p:nvSpPr>
        <p:spPr/>
        <p:txBody>
          <a:bodyPr/>
          <a:lstStyle/>
          <a:p>
            <a:fld id="{83696964-119A-4C87-92B3-6DE355C27AA2}" type="slidenum">
              <a:rPr lang="en-CA" smtClean="0"/>
              <a:t>28</a:t>
            </a:fld>
            <a:endParaRPr lang="en-CA" dirty="0"/>
          </a:p>
        </p:txBody>
      </p:sp>
    </p:spTree>
    <p:extLst>
      <p:ext uri="{BB962C8B-B14F-4D97-AF65-F5344CB8AC3E}">
        <p14:creationId xmlns:p14="http://schemas.microsoft.com/office/powerpoint/2010/main" val="3343135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19CC-EF4B-FDBB-ACD9-E8F0B0D89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EBC1E-8476-5800-D80E-4F2E2BD7511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142FE63-44DB-F2F2-D354-83BF72A72396}"/>
              </a:ext>
            </a:extLst>
          </p:cNvPr>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In the POMC trial, the most commonly reported treatment-related adverse events included injection site reaction and hyperpigmentation, which were recorded for all 10 participants.</a:t>
            </a:r>
          </a:p>
          <a:p>
            <a:pPr>
              <a:defRPr/>
            </a:pPr>
            <a:r>
              <a:rPr lang="en-US" dirty="0">
                <a:latin typeface="Arial" panose="020B0604020202020204" pitchFamily="34" charset="0"/>
                <a:cs typeface="Arial" panose="020B0604020202020204" pitchFamily="34" charset="0"/>
              </a:rPr>
              <a:t>In the LEPR trial, the most commonly reported treatment-related adverse events were injection site reaction in all 11 participants, skin disorders in 5 participants (e.g., pigmentation disorder, skin hyperpigmentation, and discoloration), and nausea in 4 participants.</a:t>
            </a:r>
          </a:p>
        </p:txBody>
      </p:sp>
      <p:sp>
        <p:nvSpPr>
          <p:cNvPr id="4" name="Slide Number Placeholder 3">
            <a:extLst>
              <a:ext uri="{FF2B5EF4-FFF2-40B4-BE49-F238E27FC236}">
                <a16:creationId xmlns:a16="http://schemas.microsoft.com/office/drawing/2014/main" id="{470CE182-F7CF-86DC-7B3B-9107A60AD9E1}"/>
              </a:ext>
            </a:extLst>
          </p:cNvPr>
          <p:cNvSpPr>
            <a:spLocks noGrp="1"/>
          </p:cNvSpPr>
          <p:nvPr>
            <p:ph type="sldNum" sz="quarter" idx="5"/>
          </p:nvPr>
        </p:nvSpPr>
        <p:spPr/>
        <p:txBody>
          <a:bodyPr/>
          <a:lstStyle/>
          <a:p>
            <a:fld id="{83696964-119A-4C87-92B3-6DE355C27AA2}" type="slidenum">
              <a:rPr lang="en-CA" smtClean="0"/>
              <a:t>29</a:t>
            </a:fld>
            <a:endParaRPr lang="en-CA" dirty="0"/>
          </a:p>
        </p:txBody>
      </p:sp>
    </p:spTree>
    <p:extLst>
      <p:ext uri="{BB962C8B-B14F-4D97-AF65-F5344CB8AC3E}">
        <p14:creationId xmlns:p14="http://schemas.microsoft.com/office/powerpoint/2010/main" val="409838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7D073-6CAC-51AD-10F8-EA76669DA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DD1A7-A441-65DA-F4BD-03C2267498F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2F7411-34F1-E9F6-B2CA-D425F4D7F8C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2251099-A03E-6FC5-58B3-BA913E23BDF0}"/>
              </a:ext>
            </a:extLst>
          </p:cNvPr>
          <p:cNvSpPr>
            <a:spLocks noGrp="1"/>
          </p:cNvSpPr>
          <p:nvPr>
            <p:ph type="sldNum" sz="quarter" idx="5"/>
          </p:nvPr>
        </p:nvSpPr>
        <p:spPr/>
        <p:txBody>
          <a:bodyPr/>
          <a:lstStyle/>
          <a:p>
            <a:fld id="{F55C3A4A-438B-4C02-AD11-AE32F1D429DA}" type="slidenum">
              <a:rPr lang="en-CA" smtClean="0"/>
              <a:pPr/>
              <a:t>3</a:t>
            </a:fld>
            <a:endParaRPr lang="en-CA" dirty="0"/>
          </a:p>
        </p:txBody>
      </p:sp>
    </p:spTree>
    <p:extLst>
      <p:ext uri="{BB962C8B-B14F-4D97-AF65-F5344CB8AC3E}">
        <p14:creationId xmlns:p14="http://schemas.microsoft.com/office/powerpoint/2010/main" val="3004979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GIP and GLP-1 are incretin hormones mainly released from the small intestine after a meal, which prompts insulin secretion from pancreatic </a:t>
            </a:r>
            <a:r>
              <a:rPr lang="el-GR" b="0" i="0" dirty="0">
                <a:solidFill>
                  <a:srgbClr val="000000"/>
                </a:solidFill>
                <a:effectLst/>
                <a:latin typeface="Arial" panose="020B0604020202020204" pitchFamily="34" charset="0"/>
                <a:cs typeface="Arial" panose="020B0604020202020204" pitchFamily="34" charset="0"/>
              </a:rPr>
              <a:t>β</a:t>
            </a:r>
            <a:r>
              <a:rPr lang="en-US" dirty="0">
                <a:solidFill>
                  <a:srgbClr val="000000"/>
                </a:solidFill>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cells</a:t>
            </a:r>
          </a:p>
          <a:p>
            <a:r>
              <a:rPr lang="en-US" b="0" i="0" dirty="0">
                <a:solidFill>
                  <a:srgbClr val="000000"/>
                </a:solidFill>
                <a:effectLst/>
                <a:latin typeface="Arial" panose="020B0604020202020204" pitchFamily="34" charset="0"/>
                <a:cs typeface="Arial" panose="020B0604020202020204" pitchFamily="34" charset="0"/>
              </a:rPr>
              <a:t>Glucagon-like peptide 1 receptor agonists (GLP-1 RAs) and glucose-dependent insulinotropic polypeptide receptor agonists (GIPs), mimic the actions of natural GLP-1 and GIP at their receptors:</a:t>
            </a:r>
          </a:p>
          <a:p>
            <a:pPr marL="368300" lvl="1" indent="-1714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In the hypothalamus, activates POMC neurons and inhibits NPY neurons to promote satiety and reduce hunger, thus leading to suppression of appetite.</a:t>
            </a:r>
          </a:p>
          <a:p>
            <a:pPr marL="368300" lvl="1" indent="-171450">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Reduces appetite by slowing down the time it takes the stomach to empty, while interacting with the brain areas, mainly the hypothalamus, harboring GLP-1 and GIP receptors to signal satiety.</a:t>
            </a:r>
          </a:p>
          <a:p>
            <a:pPr marL="368300" lvl="1" indent="-171450">
              <a:buFont typeface="Arial" panose="020B0604020202020204" pitchFamily="34" charset="0"/>
              <a:buChar char="–"/>
              <a:defRPr/>
            </a:pPr>
            <a:r>
              <a:rPr lang="en-US" b="0" i="0" dirty="0">
                <a:solidFill>
                  <a:srgbClr val="000000"/>
                </a:solidFill>
                <a:effectLst/>
                <a:latin typeface="Arial" panose="020B0604020202020204" pitchFamily="34" charset="0"/>
                <a:cs typeface="Arial" panose="020B0604020202020204" pitchFamily="34" charset="0"/>
              </a:rPr>
              <a:t>In the pancreas, stimulates insulin secretion after an oral glucose load via the incretin effect.</a:t>
            </a:r>
          </a:p>
          <a:p>
            <a:pPr marL="368300" lvl="1" indent="-171450">
              <a:buFont typeface="Arial" panose="020B0604020202020204" pitchFamily="34" charset="0"/>
              <a:buChar char="–"/>
              <a:defRPr/>
            </a:pPr>
            <a:r>
              <a:rPr lang="en-US" b="0" i="0" dirty="0">
                <a:solidFill>
                  <a:srgbClr val="000000"/>
                </a:solidFill>
                <a:effectLst/>
                <a:latin typeface="Arial" panose="020B0604020202020204" pitchFamily="34" charset="0"/>
                <a:cs typeface="Arial" panose="020B0604020202020204" pitchFamily="34" charset="0"/>
              </a:rPr>
              <a:t>In adipocytes, GIP promotes triglyceride storage and increases insulin sensitivity, thus clearing fatty acids and glucose from the blood.</a:t>
            </a:r>
          </a:p>
        </p:txBody>
      </p:sp>
      <p:sp>
        <p:nvSpPr>
          <p:cNvPr id="4" name="Slide Number Placeholder 3"/>
          <p:cNvSpPr>
            <a:spLocks noGrp="1"/>
          </p:cNvSpPr>
          <p:nvPr>
            <p:ph type="sldNum" sz="quarter" idx="5"/>
          </p:nvPr>
        </p:nvSpPr>
        <p:spPr/>
        <p:txBody>
          <a:bodyPr/>
          <a:lstStyle/>
          <a:p>
            <a:fld id="{83696964-119A-4C87-92B3-6DE355C27AA2}" type="slidenum">
              <a:rPr lang="en-CA" smtClean="0"/>
              <a:t>30</a:t>
            </a:fld>
            <a:endParaRPr lang="en-CA" dirty="0"/>
          </a:p>
        </p:txBody>
      </p:sp>
    </p:spTree>
    <p:extLst>
      <p:ext uri="{BB962C8B-B14F-4D97-AF65-F5344CB8AC3E}">
        <p14:creationId xmlns:p14="http://schemas.microsoft.com/office/powerpoint/2010/main" val="3998035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Participants</a:t>
            </a:r>
            <a:r>
              <a:rPr lang="en-US" dirty="0">
                <a:latin typeface="Arial" panose="020B0604020202020204" pitchFamily="34" charset="0"/>
                <a:cs typeface="Arial" panose="020B0604020202020204" pitchFamily="34" charset="0"/>
              </a:rPr>
              <a:t>: Adults with BMI ≥30 or ≥27 kg/m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and at least one weight-related complication, excluding diabetes.</a:t>
            </a:r>
          </a:p>
          <a:p>
            <a:r>
              <a:rPr lang="en-US" b="1" dirty="0">
                <a:latin typeface="Arial" panose="020B0604020202020204" pitchFamily="34" charset="0"/>
                <a:cs typeface="Arial" panose="020B0604020202020204" pitchFamily="34" charset="0"/>
              </a:rPr>
              <a:t>Primary outcomes</a:t>
            </a:r>
            <a:r>
              <a:rPr lang="en-US" dirty="0">
                <a:latin typeface="Arial" panose="020B0604020202020204" pitchFamily="34" charset="0"/>
                <a:cs typeface="Arial" panose="020B0604020202020204" pitchFamily="34" charset="0"/>
              </a:rPr>
              <a:t>: Percentage change in weight from baseline and a weight reduction of ≥5% to week 72. At a 15 mg dose, the participants treated with tirzepatide achieved a statistically significant mean weight loss of ~21% compared with placebo-treated participants. </a:t>
            </a:r>
          </a:p>
          <a:p>
            <a:r>
              <a:rPr lang="en-US" b="1" dirty="0">
                <a:latin typeface="Arial" panose="020B0604020202020204" pitchFamily="34" charset="0"/>
                <a:cs typeface="Arial" panose="020B0604020202020204" pitchFamily="34" charset="0"/>
              </a:rPr>
              <a:t>Cardiometabolic outcomes</a:t>
            </a:r>
            <a:r>
              <a:rPr lang="en-US" dirty="0">
                <a:latin typeface="Arial" panose="020B0604020202020204" pitchFamily="34" charset="0"/>
                <a:cs typeface="Arial" panose="020B0604020202020204" pitchFamily="34" charset="0"/>
              </a:rPr>
              <a:t>: Improvements in all prespecified cardiometabolic measures were observed with tirzepatide versus placebo.</a:t>
            </a:r>
          </a:p>
        </p:txBody>
      </p:sp>
      <p:sp>
        <p:nvSpPr>
          <p:cNvPr id="4" name="Slide Number Placeholder 3"/>
          <p:cNvSpPr>
            <a:spLocks noGrp="1"/>
          </p:cNvSpPr>
          <p:nvPr>
            <p:ph type="sldNum" sz="quarter" idx="5"/>
          </p:nvPr>
        </p:nvSpPr>
        <p:spPr/>
        <p:txBody>
          <a:bodyPr/>
          <a:lstStyle/>
          <a:p>
            <a:fld id="{83696964-119A-4C87-92B3-6DE355C27AA2}" type="slidenum">
              <a:rPr lang="en-CA" smtClean="0"/>
              <a:t>31</a:t>
            </a:fld>
            <a:endParaRPr lang="en-CA" dirty="0"/>
          </a:p>
        </p:txBody>
      </p:sp>
    </p:spTree>
    <p:extLst>
      <p:ext uri="{BB962C8B-B14F-4D97-AF65-F5344CB8AC3E}">
        <p14:creationId xmlns:p14="http://schemas.microsoft.com/office/powerpoint/2010/main" val="2559312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most common adverse events with tirzepatide were gastrointestinal, and most were mild to moderate in severity, occurring primarily during dose escalation.</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696964-119A-4C87-92B3-6DE355C27AA2}" type="slidenum">
              <a:rPr lang="en-CA" smtClean="0"/>
              <a:t>32</a:t>
            </a:fld>
            <a:endParaRPr lang="en-CA" dirty="0"/>
          </a:p>
        </p:txBody>
      </p:sp>
    </p:spTree>
    <p:extLst>
      <p:ext uri="{BB962C8B-B14F-4D97-AF65-F5344CB8AC3E}">
        <p14:creationId xmlns:p14="http://schemas.microsoft.com/office/powerpoint/2010/main" val="3481202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C0A00-B6F5-D2B5-3831-F0118A05C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2838B-2810-D491-5D13-718BEC170A7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85C693C-CD71-96D4-2481-0272B561CD65}"/>
              </a:ext>
            </a:extLst>
          </p:cNvPr>
          <p:cNvSpPr>
            <a:spLocks noGrp="1"/>
          </p:cNvSpPr>
          <p:nvPr>
            <p:ph type="body" idx="1"/>
          </p:nvPr>
        </p:nvSpPr>
        <p:spPr>
          <a:xfrm>
            <a:off x="647700" y="4400550"/>
            <a:ext cx="5562600" cy="4819650"/>
          </a:xfrm>
        </p:spPr>
        <p:txBody>
          <a:bodyPr/>
          <a:lstStyle/>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en-US" dirty="0">
                <a:latin typeface="Arial" panose="020B0604020202020204" pitchFamily="34" charset="0"/>
                <a:cs typeface="Arial" panose="020B0604020202020204" pitchFamily="34" charset="0"/>
              </a:rPr>
              <a:t>While all anti-obesity medications improve weight and metabolic parameters, anti-obesity medications have a variable weight loss response rate as each therapeutic has variable potencies and effects. Therefore, expect heterogeneity in weight loss response.</a:t>
            </a: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 typeface="+mj-lt"/>
              <a:buNone/>
              <a:tabLst/>
              <a:defRPr/>
            </a:pPr>
            <a:r>
              <a:rPr lang="en-US" sz="1100" b="1" dirty="0">
                <a:cs typeface="Arial" panose="020B0604020202020204" pitchFamily="34" charset="0"/>
              </a:rPr>
              <a:t>References</a:t>
            </a:r>
            <a:endParaRPr lang="en-US" sz="1100" b="1" dirty="0">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ts val="300"/>
              </a:spcBef>
              <a:spcAft>
                <a:spcPct val="0"/>
              </a:spcAft>
              <a:buClrTx/>
              <a:buSzTx/>
              <a:buFont typeface="+mj-lt"/>
              <a:buAutoNum type="arabicPeriod"/>
              <a:tabLst/>
              <a:defRPr/>
            </a:pPr>
            <a:r>
              <a:rPr lang="en-US" sz="1050" dirty="0">
                <a:latin typeface="Arial" panose="020B0604020202020204" pitchFamily="34" charset="0"/>
                <a:cs typeface="Arial" panose="020B0604020202020204" pitchFamily="34" charset="0"/>
              </a:rPr>
              <a:t>Apovian CM et al. Obesity (Silver Spring) 2013;21;935–943.</a:t>
            </a:r>
          </a:p>
          <a:p>
            <a:pPr marL="228600" marR="0" lvl="0" indent="-228600" algn="l" defTabSz="914400" rtl="0" eaLnBrk="1" fontAlgn="base" latinLnBrk="0" hangingPunct="1">
              <a:lnSpc>
                <a:spcPct val="100000"/>
              </a:lnSpc>
              <a:spcBef>
                <a:spcPts val="300"/>
              </a:spcBef>
              <a:spcAft>
                <a:spcPct val="0"/>
              </a:spcAft>
              <a:buClrTx/>
              <a:buSzTx/>
              <a:buFont typeface="+mj-lt"/>
              <a:buAutoNum type="arabicPeriod"/>
              <a:tabLst/>
              <a:defRPr/>
            </a:pPr>
            <a:r>
              <a:rPr lang="en-US" sz="1050" dirty="0">
                <a:latin typeface="Arial" panose="020B0604020202020204" pitchFamily="34" charset="0"/>
                <a:cs typeface="Arial" panose="020B0604020202020204" pitchFamily="34" charset="0"/>
              </a:rPr>
              <a:t>Aronne LJ et al. Obesity 2013;21;2163–2171.</a:t>
            </a:r>
          </a:p>
          <a:p>
            <a:pPr marL="228600" marR="0" lvl="0" indent="-228600" algn="l" defTabSz="914400" rtl="0" eaLnBrk="1" fontAlgn="base" latinLnBrk="0" hangingPunct="1">
              <a:lnSpc>
                <a:spcPct val="100000"/>
              </a:lnSpc>
              <a:spcBef>
                <a:spcPts val="300"/>
              </a:spcBef>
              <a:spcAft>
                <a:spcPct val="0"/>
              </a:spcAft>
              <a:buClrTx/>
              <a:buSzTx/>
              <a:buFont typeface="+mj-lt"/>
              <a:buAutoNum type="arabicPeriod"/>
              <a:tabLst/>
              <a:defRPr/>
            </a:pPr>
            <a:r>
              <a:rPr lang="en-GB" sz="1050" i="0" dirty="0">
                <a:latin typeface="Arial" panose="020B0604020202020204" pitchFamily="34" charset="0"/>
                <a:cs typeface="Arial" panose="020B0604020202020204" pitchFamily="34" charset="0"/>
              </a:rPr>
              <a:t>Wadden et al. Obesity. 2020;28:529–536.</a:t>
            </a:r>
            <a:endParaRPr lang="en-US" sz="1050" dirty="0">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ts val="300"/>
              </a:spcBef>
              <a:spcAft>
                <a:spcPct val="0"/>
              </a:spcAft>
              <a:buClrTx/>
              <a:buSzTx/>
              <a:buFont typeface="+mj-lt"/>
              <a:buAutoNum type="arabicPeriod"/>
              <a:tabLst/>
              <a:defRPr/>
            </a:pPr>
            <a:r>
              <a:rPr lang="en-CA" sz="1050" dirty="0">
                <a:latin typeface="Arial" panose="020B0604020202020204" pitchFamily="34" charset="0"/>
                <a:cs typeface="Arial" panose="020B0604020202020204" pitchFamily="34" charset="0"/>
              </a:rPr>
              <a:t>Allison DB et al. Obesity (Silver Spring) 2012;20:330–342.</a:t>
            </a:r>
          </a:p>
          <a:p>
            <a:pPr marL="228600" marR="0" lvl="0" indent="-228600" algn="l" defTabSz="914400" rtl="0" eaLnBrk="1" fontAlgn="base" latinLnBrk="0" hangingPunct="1">
              <a:lnSpc>
                <a:spcPct val="100000"/>
              </a:lnSpc>
              <a:spcBef>
                <a:spcPts val="300"/>
              </a:spcBef>
              <a:spcAft>
                <a:spcPct val="0"/>
              </a:spcAft>
              <a:buClrTx/>
              <a:buSzTx/>
              <a:buFont typeface="+mj-lt"/>
              <a:buAutoNum type="arabicPeriod"/>
              <a:tabLst/>
              <a:defRPr/>
            </a:pPr>
            <a:r>
              <a:rPr kumimoji="0" lang="fr-FR" sz="1050" i="0" u="none" strike="noStrike" kern="1200" cap="none" spc="0" normalizeH="0" noProof="0" dirty="0">
                <a:ln>
                  <a:noFill/>
                </a:ln>
                <a:effectLst/>
                <a:uLnTx/>
                <a:uFillTx/>
                <a:latin typeface="Arial" panose="020B0604020202020204" pitchFamily="34" charset="0"/>
                <a:ea typeface="+mn-ea"/>
                <a:cs typeface="Arial" panose="020B0604020202020204" pitchFamily="34" charset="0"/>
              </a:rPr>
              <a:t>Wharton S et al. Lancet Diabetes Endocrinol 2025;13:949–963.</a:t>
            </a:r>
          </a:p>
          <a:p>
            <a:pPr marL="228600" lvl="0" indent="-228600" fontAlgn="base">
              <a:spcBef>
                <a:spcPts val="300"/>
              </a:spcBef>
              <a:spcAft>
                <a:spcPct val="0"/>
              </a:spcAft>
              <a:buFont typeface="+mj-lt"/>
              <a:buAutoNum type="arabicPeriod"/>
              <a:defRPr/>
            </a:pPr>
            <a:r>
              <a:rPr lang="en-US" sz="1050" dirty="0"/>
              <a:t>Wharton S et al. N Engl J Med 2025;393;1077–1087.</a:t>
            </a:r>
          </a:p>
          <a:p>
            <a:pPr marL="228600" lvl="0" indent="-228600" fontAlgn="base">
              <a:spcBef>
                <a:spcPts val="300"/>
              </a:spcBef>
              <a:spcAft>
                <a:spcPct val="0"/>
              </a:spcAft>
              <a:buFont typeface="+mj-lt"/>
              <a:buAutoNum type="arabicPeriod"/>
              <a:defRPr/>
            </a:pPr>
            <a:r>
              <a:rPr lang="en-US" sz="1050" dirty="0">
                <a:latin typeface="Arial" panose="020B0604020202020204" pitchFamily="34" charset="0"/>
                <a:cs typeface="Arial" panose="020B0604020202020204" pitchFamily="34" charset="0"/>
              </a:rPr>
              <a:t>Jastreboff AM. et al. N Engl J Med. 2022;387:205–216.</a:t>
            </a:r>
          </a:p>
          <a:p>
            <a:pPr marL="228600" marR="0" lvl="0" indent="-228600" algn="l" defTabSz="914400" rtl="0" eaLnBrk="1" fontAlgn="base" latinLnBrk="0" hangingPunct="1">
              <a:lnSpc>
                <a:spcPct val="100000"/>
              </a:lnSpc>
              <a:spcBef>
                <a:spcPts val="300"/>
              </a:spcBef>
              <a:spcAft>
                <a:spcPct val="0"/>
              </a:spcAft>
              <a:buClrTx/>
              <a:buSzTx/>
              <a:buFont typeface="+mj-lt"/>
              <a:buAutoNum type="arabicPeriod"/>
              <a:tabLst/>
              <a:defRPr/>
            </a:pPr>
            <a:r>
              <a:rPr lang="en-US" sz="1050" dirty="0">
                <a:latin typeface="Arial" panose="020B0604020202020204" pitchFamily="34" charset="0"/>
                <a:cs typeface="Arial" panose="020B0604020202020204" pitchFamily="34" charset="0"/>
              </a:rPr>
              <a:t>IMCIVREE</a:t>
            </a:r>
            <a:r>
              <a:rPr lang="en-US" sz="1050" baseline="30000" dirty="0">
                <a:latin typeface="Arial" panose="020B0604020202020204" pitchFamily="34" charset="0"/>
                <a:cs typeface="Arial" panose="020B0604020202020204" pitchFamily="34" charset="0"/>
              </a:rPr>
              <a:t>®</a:t>
            </a:r>
            <a:r>
              <a:rPr lang="en-US" sz="1050" dirty="0">
                <a:latin typeface="Arial" panose="020B0604020202020204" pitchFamily="34" charset="0"/>
                <a:cs typeface="Arial" panose="020B0604020202020204" pitchFamily="34" charset="0"/>
              </a:rPr>
              <a:t> (setmelanotide). Prescribing information. </a:t>
            </a:r>
            <a:r>
              <a:rPr lang="en-US" sz="105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https://www.accessdata.fda.gov/drugsatfda_docs/label/2025/213793Orig1s008lbl.pdf</a:t>
            </a:r>
            <a:r>
              <a:rPr lang="en-US" sz="1050" dirty="0">
                <a:latin typeface="Arial" panose="020B0604020202020204" pitchFamily="34" charset="0"/>
                <a:cs typeface="Arial" panose="020B0604020202020204" pitchFamily="34" charset="0"/>
              </a:rPr>
              <a:t>. Accessed March 2026.</a:t>
            </a: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B76FC17-6A8D-3A34-1A69-137E0AF86854}"/>
              </a:ext>
            </a:extLst>
          </p:cNvPr>
          <p:cNvSpPr>
            <a:spLocks noGrp="1"/>
          </p:cNvSpPr>
          <p:nvPr>
            <p:ph type="sldNum" sz="quarter" idx="5"/>
          </p:nvPr>
        </p:nvSpPr>
        <p:spPr/>
        <p:txBody>
          <a:bodyPr/>
          <a:lstStyle/>
          <a:p>
            <a:fld id="{83696964-119A-4C87-92B3-6DE355C27AA2}" type="slidenum">
              <a:rPr lang="en-CA" smtClean="0"/>
              <a:t>33</a:t>
            </a:fld>
            <a:endParaRPr lang="en-CA" dirty="0"/>
          </a:p>
        </p:txBody>
      </p:sp>
    </p:spTree>
    <p:extLst>
      <p:ext uri="{BB962C8B-B14F-4D97-AF65-F5344CB8AC3E}">
        <p14:creationId xmlns:p14="http://schemas.microsoft.com/office/powerpoint/2010/main" val="114942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696964-119A-4C87-92B3-6DE355C27AA2}" type="slidenum">
              <a:rPr lang="en-CA" smtClean="0"/>
              <a:t>34</a:t>
            </a:fld>
            <a:endParaRPr lang="en-CA" dirty="0"/>
          </a:p>
        </p:txBody>
      </p:sp>
    </p:spTree>
    <p:extLst>
      <p:ext uri="{BB962C8B-B14F-4D97-AF65-F5344CB8AC3E}">
        <p14:creationId xmlns:p14="http://schemas.microsoft.com/office/powerpoint/2010/main" val="3715122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22087-8D7F-52C5-CC22-9A0FB9BB7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BC29F-9E36-EB76-8A37-4DBAA43353C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5EE63E-0544-19C1-325D-FA7DA929CB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D55217-D752-A957-9702-0C99CC0C1680}"/>
              </a:ext>
            </a:extLst>
          </p:cNvPr>
          <p:cNvSpPr>
            <a:spLocks noGrp="1"/>
          </p:cNvSpPr>
          <p:nvPr>
            <p:ph type="sldNum" sz="quarter" idx="5"/>
          </p:nvPr>
        </p:nvSpPr>
        <p:spPr/>
        <p:txBody>
          <a:bodyPr/>
          <a:lstStyle/>
          <a:p>
            <a:fld id="{83696964-119A-4C87-92B3-6DE355C27AA2}" type="slidenum">
              <a:rPr lang="en-CA" smtClean="0"/>
              <a:t>35</a:t>
            </a:fld>
            <a:endParaRPr lang="en-CA" dirty="0"/>
          </a:p>
        </p:txBody>
      </p:sp>
    </p:spTree>
    <p:extLst>
      <p:ext uri="{BB962C8B-B14F-4D97-AF65-F5344CB8AC3E}">
        <p14:creationId xmlns:p14="http://schemas.microsoft.com/office/powerpoint/2010/main" val="4187154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D1E26-1780-9652-D093-52396E2A5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9E4B9-59E3-4794-BCB2-2AE515AA1DF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F22169-2F4C-1E7C-8131-F7CA91F9F9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2C915A-654E-AA49-B6D4-3B6B9ED04961}"/>
              </a:ext>
            </a:extLst>
          </p:cNvPr>
          <p:cNvSpPr>
            <a:spLocks noGrp="1"/>
          </p:cNvSpPr>
          <p:nvPr>
            <p:ph type="sldNum" sz="quarter" idx="5"/>
          </p:nvPr>
        </p:nvSpPr>
        <p:spPr/>
        <p:txBody>
          <a:bodyPr/>
          <a:lstStyle/>
          <a:p>
            <a:fld id="{83696964-119A-4C87-92B3-6DE355C27AA2}" type="slidenum">
              <a:rPr lang="en-CA" smtClean="0"/>
              <a:t>36</a:t>
            </a:fld>
            <a:endParaRPr lang="en-CA" dirty="0"/>
          </a:p>
        </p:txBody>
      </p:sp>
    </p:spTree>
    <p:extLst>
      <p:ext uri="{BB962C8B-B14F-4D97-AF65-F5344CB8AC3E}">
        <p14:creationId xmlns:p14="http://schemas.microsoft.com/office/powerpoint/2010/main" val="1952233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C3A4A-438B-4C02-AD11-AE32F1D429DA}" type="slidenum">
              <a:rPr lang="en-CA" smtClean="0"/>
              <a:pPr/>
              <a:t>37</a:t>
            </a:fld>
            <a:endParaRPr lang="en-CA" dirty="0"/>
          </a:p>
        </p:txBody>
      </p:sp>
    </p:spTree>
    <p:extLst>
      <p:ext uri="{BB962C8B-B14F-4D97-AF65-F5344CB8AC3E}">
        <p14:creationId xmlns:p14="http://schemas.microsoft.com/office/powerpoint/2010/main" val="4004383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rtl="0" fontAlgn="base">
              <a:buNone/>
            </a:pPr>
            <a:r>
              <a:rPr lang="en-US" sz="1200" b="1" i="0" u="none" strike="noStrike" kern="1200" dirty="0">
                <a:solidFill>
                  <a:schemeClr val="tx1"/>
                </a:solidFill>
                <a:effectLst/>
                <a:latin typeface="Arial" panose="020B0604020202020204" pitchFamily="34" charset="0"/>
                <a:ea typeface="+mn-ea"/>
                <a:cs typeface="+mn-cs"/>
              </a:rPr>
              <a:t>Answer key:</a:t>
            </a:r>
          </a:p>
          <a:p>
            <a:pPr marL="0" indent="0" rtl="0" fontAlgn="base">
              <a:buNone/>
            </a:pPr>
            <a:r>
              <a:rPr lang="en-US" sz="1200" b="0" i="0" kern="1200" dirty="0">
                <a:solidFill>
                  <a:schemeClr val="tx1"/>
                </a:solidFill>
                <a:effectLst/>
                <a:latin typeface="Arial" panose="020B0604020202020204" pitchFamily="34" charset="0"/>
                <a:ea typeface="+mn-ea"/>
                <a:cs typeface="+mn-cs"/>
              </a:rPr>
              <a:t>​</a:t>
            </a:r>
          </a:p>
          <a:p>
            <a:pPr marL="228600" indent="-228600" rtl="0" fontAlgn="base">
              <a:buFont typeface="+mj-lt"/>
              <a:buAutoNum type="arabicPeriod"/>
            </a:pPr>
            <a:r>
              <a:rPr lang="en-US" sz="1200" b="1" i="0" u="none" strike="noStrike" kern="1200" dirty="0">
                <a:solidFill>
                  <a:schemeClr val="tx1"/>
                </a:solidFill>
                <a:effectLst/>
                <a:highlight>
                  <a:srgbClr val="FFFF00"/>
                </a:highlight>
                <a:latin typeface="Arial" panose="020B0604020202020204" pitchFamily="34" charset="0"/>
                <a:ea typeface="+mn-ea"/>
                <a:cs typeface="+mn-cs"/>
              </a:rPr>
              <a:t>e</a:t>
            </a:r>
            <a:r>
              <a:rPr lang="en-US" sz="1200" b="0" i="0" u="none" strike="noStrike" kern="1200" dirty="0">
                <a:solidFill>
                  <a:schemeClr val="tx1"/>
                </a:solidFill>
                <a:effectLst/>
                <a:latin typeface="Arial" panose="020B0604020202020204" pitchFamily="34" charset="0"/>
                <a:ea typeface="+mn-ea"/>
                <a:cs typeface="+mn-cs"/>
              </a:rPr>
              <a:t> (indications for prescription of anti-obesity medication are BMI ≥30 or ≥27 kg/m</a:t>
            </a:r>
            <a:r>
              <a:rPr lang="en-US" sz="1200" b="0" i="0" u="none" strike="noStrike" kern="1200" baseline="30000" dirty="0">
                <a:solidFill>
                  <a:schemeClr val="tx1"/>
                </a:solidFill>
                <a:effectLst/>
                <a:latin typeface="Arial" panose="020B0604020202020204" pitchFamily="34" charset="0"/>
                <a:ea typeface="+mn-ea"/>
                <a:cs typeface="+mn-cs"/>
              </a:rPr>
              <a:t>2</a:t>
            </a:r>
            <a:r>
              <a:rPr lang="en-US" sz="1200" b="0" i="0" u="none" strike="noStrike" kern="1200" dirty="0">
                <a:solidFill>
                  <a:schemeClr val="tx1"/>
                </a:solidFill>
                <a:effectLst/>
                <a:latin typeface="Arial" panose="020B0604020202020204" pitchFamily="34" charset="0"/>
                <a:ea typeface="+mn-ea"/>
                <a:cs typeface="+mn-cs"/>
              </a:rPr>
              <a:t> with an obesity-related complication such as diabetes, hypertension or hyperlipidemia; there are no restrictions on older age or need to previously try other weight loss programs</a:t>
            </a:r>
            <a:r>
              <a:rPr lang="en-US" sz="1200" b="0" i="0" kern="1200" dirty="0">
                <a:solidFill>
                  <a:schemeClr val="tx1"/>
                </a:solidFill>
                <a:effectLst/>
                <a:latin typeface="Arial" panose="020B0604020202020204" pitchFamily="34" charset="0"/>
                <a:ea typeface="+mn-ea"/>
                <a:cs typeface="+mn-cs"/>
              </a:rPr>
              <a:t>​)</a:t>
            </a:r>
          </a:p>
          <a:p>
            <a:pPr marL="228600" indent="-228600" rtl="0" fontAlgn="base">
              <a:buFont typeface="+mj-lt"/>
              <a:buAutoNum type="arabicPeriod"/>
            </a:pPr>
            <a:r>
              <a:rPr lang="en-US" sz="1200" b="0" i="0" kern="1200" dirty="0">
                <a:solidFill>
                  <a:schemeClr val="tx1"/>
                </a:solidFill>
                <a:effectLst/>
                <a:latin typeface="Arial" panose="020B0604020202020204" pitchFamily="34" charset="0"/>
                <a:ea typeface="+mn-ea"/>
                <a:cs typeface="+mn-cs"/>
              </a:rPr>
              <a:t>​</a:t>
            </a:r>
            <a:r>
              <a:rPr lang="en-US" b="1" dirty="0">
                <a:highlight>
                  <a:srgbClr val="FFFF00"/>
                </a:highlight>
              </a:rPr>
              <a:t>e</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rPr>
              <a:t>naltrexone/bupropion is contraindicated in those with a history of seizure disorders</a:t>
            </a:r>
            <a:r>
              <a:rPr lang="en-US" dirty="0"/>
              <a:t>)</a:t>
            </a:r>
            <a:endParaRPr lang="en-GB" sz="1200" b="0" i="0" kern="1200" dirty="0">
              <a:solidFill>
                <a:schemeClr val="tx1"/>
              </a:solidFill>
              <a:effectLst/>
              <a:latin typeface="Arial" panose="020B0604020202020204" pitchFamily="34" charset="0"/>
              <a:ea typeface="+mn-ea"/>
              <a:cs typeface="+mn-cs"/>
            </a:endParaRPr>
          </a:p>
          <a:p>
            <a:pPr marL="228600" indent="-228600" rtl="0" fontAlgn="base">
              <a:buFont typeface="+mj-lt"/>
              <a:buAutoNum type="arabicPeriod"/>
            </a:pPr>
            <a:r>
              <a:rPr lang="en-US" sz="1200" b="0" i="0" kern="1200" dirty="0">
                <a:solidFill>
                  <a:schemeClr val="tx1"/>
                </a:solidFill>
                <a:effectLst/>
                <a:latin typeface="Arial" panose="020B0604020202020204" pitchFamily="34" charset="0"/>
                <a:ea typeface="+mn-ea"/>
                <a:cs typeface="+mn-cs"/>
              </a:rPr>
              <a:t>​</a:t>
            </a:r>
            <a:r>
              <a:rPr lang="en-US" b="1" dirty="0">
                <a:highlight>
                  <a:srgbClr val="FFFF00"/>
                </a:highlight>
              </a:rPr>
              <a:t>c</a:t>
            </a:r>
            <a:r>
              <a:rPr lang="en-US" sz="1200" b="0" i="0" kern="1200" dirty="0">
                <a:solidFill>
                  <a:schemeClr val="tx1"/>
                </a:solidFill>
                <a:effectLst/>
                <a:latin typeface="Arial" panose="020B0604020202020204" pitchFamily="34" charset="0"/>
                <a:ea typeface="+mn-ea"/>
                <a:cs typeface="+mn-cs"/>
              </a:rPr>
              <a:t> (</a:t>
            </a:r>
            <a:r>
              <a:rPr lang="en-US" sz="1200" b="0" i="0" u="none" strike="noStrike" kern="1200" dirty="0">
                <a:solidFill>
                  <a:schemeClr val="tx1"/>
                </a:solidFill>
                <a:effectLst/>
                <a:latin typeface="Arial" panose="020B0604020202020204" pitchFamily="34" charset="0"/>
                <a:ea typeface="+mn-ea"/>
                <a:cs typeface="+mn-cs"/>
              </a:rPr>
              <a:t>mechanism of action for most anti-obesity medications is neurological and hormonal suppression of appetite)</a:t>
            </a:r>
            <a:endParaRPr lang="en-GB"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55832E42-BD01-4652-99BC-29345047F757}" type="slidenum">
              <a:rPr lang="en-CA" smtClean="0"/>
              <a:pPr/>
              <a:t>38</a:t>
            </a:fld>
            <a:endParaRPr lang="en-CA" dirty="0"/>
          </a:p>
        </p:txBody>
      </p:sp>
    </p:spTree>
    <p:extLst>
      <p:ext uri="{BB962C8B-B14F-4D97-AF65-F5344CB8AC3E}">
        <p14:creationId xmlns:p14="http://schemas.microsoft.com/office/powerpoint/2010/main" val="46010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a:xfrm>
            <a:off x="685800" y="4400550"/>
            <a:ext cx="5486400" cy="4743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addition to lifestyle modifications, currently approved AOMs target the pathways in the brain and periphery (gastrointestinal) to help restore hormonal imbalances and decrease energy intake, increase satiety and promote weight loss.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Principles of AOMs</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AOMs affect pathophysiological pathways that lead to obesity:</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Current obesity pharmacotherapy targets the underlying neurohormonal dysregulations that cause weight gain and prevent sustained weight loss. Changes in hormones in response to diet-induced weight loss, such as reduction in the anorexigenic hormone leptin and increase in the orexigenic hormone ghrelin, create a physiologic environment conducive to the body returning to its previously established, higher body weight set point. Additional adaptation responses to diet-induced weight loss affecting energy expenditure, including reductions in basal metabolic rate, also challenge weight loss maintenance.</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Treatments benefit both weight and comorbidities:</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The goals of obesity treatment are primary, secondary, and tertiary prevention; i.e., to prevent the development or exacerbation of obesity and its complications. For example, improvements in cardiometabolic risk factors and reduced diabetes risk have been consistently reported in phase 3 trials for AOMs.</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Expect heterogeneity in weight loss response:</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Phase 3 trials have consistently demonstrated that AOMs achieve significantly greater weight loss than placebo when combined with lifestyle modifications. The average efficacy in these studies ranges from 5% to 10% total body weight loss. However, as with any medical therapy, significant inter-individual response variability has been reported, including the possibility of no weight loss (non-responders) to 20% or greater weight loss.</a:t>
            </a:r>
          </a:p>
          <a:p>
            <a:pPr marL="136525" marR="0" lvl="0" indent="-1365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Lifelong treatment:</a:t>
            </a: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Because obesity is a chronic disease, pharmacotherapy should be prescribed with the intent of lifelong use and as part of a comprehensive management plan that includes nutrition, physical activity, and behavioral counseling. Discontinuation of an AOM often leads to weight regain.</a:t>
            </a:r>
          </a:p>
        </p:txBody>
      </p:sp>
      <p:sp>
        <p:nvSpPr>
          <p:cNvPr id="4" name="Slide Number Placeholder 3"/>
          <p:cNvSpPr>
            <a:spLocks noGrp="1"/>
          </p:cNvSpPr>
          <p:nvPr>
            <p:ph type="sldNum" sz="quarter" idx="5"/>
          </p:nvPr>
        </p:nvSpPr>
        <p:spPr/>
        <p:txBody>
          <a:bodyPr/>
          <a:lstStyle/>
          <a:p>
            <a:fld id="{83696964-119A-4C87-92B3-6DE355C27AA2}" type="slidenum">
              <a:rPr lang="en-CA" smtClean="0"/>
              <a:t>4</a:t>
            </a:fld>
            <a:endParaRPr lang="en-CA" dirty="0"/>
          </a:p>
        </p:txBody>
      </p:sp>
    </p:spTree>
    <p:extLst>
      <p:ext uri="{BB962C8B-B14F-4D97-AF65-F5344CB8AC3E}">
        <p14:creationId xmlns:p14="http://schemas.microsoft.com/office/powerpoint/2010/main" val="3737689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spcBef>
                <a:spcPts val="600"/>
              </a:spcBef>
            </a:pPr>
            <a:r>
              <a:rPr lang="en-US" b="0" i="0" dirty="0">
                <a:solidFill>
                  <a:srgbClr val="212121"/>
                </a:solidFill>
                <a:effectLst/>
                <a:latin typeface="Arial" panose="020B0604020202020204" pitchFamily="34" charset="0"/>
                <a:cs typeface="Arial" panose="020B0604020202020204" pitchFamily="34" charset="0"/>
              </a:rPr>
              <a:t>Although lifestyle intervention is the mainstay of all weight management treatment, there is increasing recognition of the need for adjunctive treatments for patients with obesity who are at high medical risk and who are unable to achieve or maintain sufficient weight loss to improve their health.</a:t>
            </a:r>
          </a:p>
          <a:p>
            <a:pPr>
              <a:spcBef>
                <a:spcPts val="600"/>
              </a:spcBef>
            </a:pPr>
            <a:r>
              <a:rPr lang="en-US" b="0" i="0" dirty="0">
                <a:solidFill>
                  <a:srgbClr val="212121"/>
                </a:solidFill>
                <a:effectLst/>
                <a:latin typeface="Arial" panose="020B0604020202020204" pitchFamily="34" charset="0"/>
                <a:cs typeface="Arial" panose="020B0604020202020204" pitchFamily="34" charset="0"/>
              </a:rPr>
              <a:t>For individuals with BMI ≥30 or ≥27 kg/m</a:t>
            </a:r>
            <a:r>
              <a:rPr lang="en-US" b="0" i="0" baseline="30000" dirty="0">
                <a:solidFill>
                  <a:srgbClr val="212121"/>
                </a:solidFill>
                <a:effectLst/>
                <a:latin typeface="Arial" panose="020B0604020202020204" pitchFamily="34" charset="0"/>
                <a:cs typeface="Arial" panose="020B0604020202020204" pitchFamily="34" charset="0"/>
              </a:rPr>
              <a:t>2</a:t>
            </a:r>
            <a:r>
              <a:rPr lang="en-US" b="0" i="0" dirty="0">
                <a:solidFill>
                  <a:srgbClr val="212121"/>
                </a:solidFill>
                <a:effectLst/>
                <a:latin typeface="Arial" panose="020B0604020202020204" pitchFamily="34" charset="0"/>
                <a:cs typeface="Arial" panose="020B0604020202020204" pitchFamily="34" charset="0"/>
              </a:rPr>
              <a:t> with ≥1 weight-related complication who are motivated to lose weight, pharmacotherapy can be considered as an adjunct to comprehensive lifestyle intervention to help achieve targeted weight loss and health goals.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0495B0-9516-4603-8F28-AA95796A9FAA}" type="slidenum">
              <a:rPr lang="en-US" smtClean="0"/>
              <a:t>5</a:t>
            </a:fld>
            <a:endParaRPr lang="en-US" dirty="0"/>
          </a:p>
        </p:txBody>
      </p:sp>
    </p:spTree>
    <p:extLst>
      <p:ext uri="{BB962C8B-B14F-4D97-AF65-F5344CB8AC3E}">
        <p14:creationId xmlns:p14="http://schemas.microsoft.com/office/powerpoint/2010/main" val="1991159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3EE8C-BF73-27E0-B33B-2D7E23206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A21DA-93FB-1121-26A8-660D5234C99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FE88483-B9D3-BB47-5CA2-505F763591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8654B-52C3-ECC7-A422-32C4E74C4332}"/>
              </a:ext>
            </a:extLst>
          </p:cNvPr>
          <p:cNvSpPr>
            <a:spLocks noGrp="1"/>
          </p:cNvSpPr>
          <p:nvPr>
            <p:ph type="sldNum" sz="quarter" idx="5"/>
          </p:nvPr>
        </p:nvSpPr>
        <p:spPr/>
        <p:txBody>
          <a:bodyPr/>
          <a:lstStyle/>
          <a:p>
            <a:fld id="{F55C3A4A-438B-4C02-AD11-AE32F1D429DA}" type="slidenum">
              <a:rPr lang="en-CA" smtClean="0"/>
              <a:pPr/>
              <a:t>6</a:t>
            </a:fld>
            <a:endParaRPr lang="en-CA" dirty="0"/>
          </a:p>
        </p:txBody>
      </p:sp>
    </p:spTree>
    <p:extLst>
      <p:ext uri="{BB962C8B-B14F-4D97-AF65-F5344CB8AC3E}">
        <p14:creationId xmlns:p14="http://schemas.microsoft.com/office/powerpoint/2010/main" val="1225203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1D6C2-3D6E-C755-807F-B8E993763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10F91-B792-A3B6-6694-A719C152E811}"/>
              </a:ext>
            </a:extLst>
          </p:cNvPr>
          <p:cNvSpPr>
            <a:spLocks noGrp="1" noRot="1" noChangeAspect="1"/>
          </p:cNvSpPr>
          <p:nvPr>
            <p:ph type="sldImg"/>
          </p:nvPr>
        </p:nvSpPr>
        <p:spPr>
          <a:xfrm>
            <a:off x="668338" y="1143000"/>
            <a:ext cx="5443537" cy="3062288"/>
          </a:xfrm>
        </p:spPr>
        <p:txBody>
          <a:bodyPr/>
          <a:lstStyle/>
          <a:p>
            <a:endParaRPr lang="en-US" dirty="0"/>
          </a:p>
        </p:txBody>
      </p:sp>
      <p:sp>
        <p:nvSpPr>
          <p:cNvPr id="3" name="Notes Placeholder 2">
            <a:extLst>
              <a:ext uri="{FF2B5EF4-FFF2-40B4-BE49-F238E27FC236}">
                <a16:creationId xmlns:a16="http://schemas.microsoft.com/office/drawing/2014/main" id="{7FBF6059-0031-E4C1-A8C5-37EE5EDD7860}"/>
              </a:ext>
            </a:extLst>
          </p:cNvPr>
          <p:cNvSpPr>
            <a:spLocks noGrp="1"/>
          </p:cNvSpPr>
          <p:nvPr>
            <p:ph type="body" idx="1"/>
          </p:nvPr>
        </p:nvSpPr>
        <p:spPr>
          <a:xfrm>
            <a:off x="685800" y="4419600"/>
            <a:ext cx="5486400" cy="4296697"/>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b="0" dirty="0">
                <a:latin typeface="Arial" panose="020B0604020202020204" pitchFamily="34" charset="0"/>
                <a:cs typeface="Arial" panose="020B0604020202020204" pitchFamily="34" charset="0"/>
              </a:rPr>
              <a:t>These medications are FDA-approved for non-syndromic obesity. </a:t>
            </a:r>
            <a:r>
              <a:rPr lang="en-US" sz="1050" b="0" i="0" dirty="0">
                <a:effectLst/>
                <a:latin typeface="Arial" panose="020B0604020202020204" pitchFamily="34" charset="0"/>
                <a:cs typeface="Arial" panose="020B0604020202020204" pitchFamily="34" charset="0"/>
              </a:rPr>
              <a:t>All anti-obesity medications improve weight and metabolic parameters, with variable potency and effects depending on the specific drug, class and dosing.</a:t>
            </a:r>
            <a:endParaRPr lang="en-US" altLang="en-US" sz="1050" b="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lang="en-US" altLang="en-US" sz="1000" b="1" dirty="0">
                <a:latin typeface="Arial" panose="020B0604020202020204" pitchFamily="34" charset="0"/>
                <a:cs typeface="Arial" panose="020B0604020202020204" pitchFamily="34" charset="0"/>
              </a:rPr>
              <a:t>Slide references</a:t>
            </a:r>
          </a:p>
          <a:p>
            <a:pPr marL="228600" marR="0" lvl="0" indent="-228600" algn="l" defTabSz="914400" rtl="0" eaLnBrk="1" fontAlgn="base" latinLnBrk="0" hangingPunct="1">
              <a:lnSpc>
                <a:spcPct val="95000"/>
              </a:lnSpc>
              <a:spcAft>
                <a:spcPct val="0"/>
              </a:spcAft>
              <a:buClrTx/>
              <a:buSzTx/>
              <a:buFont typeface="+mj-lt"/>
              <a:buAutoNum type="arabicPeriod"/>
              <a:tabLst/>
              <a:defRPr/>
            </a:pPr>
            <a:r>
              <a:rPr lang="en-US" sz="900" dirty="0">
                <a:latin typeface="Arial" panose="020B0604020202020204" pitchFamily="34" charset="0"/>
                <a:cs typeface="Arial" panose="020B0604020202020204" pitchFamily="34" charset="0"/>
              </a:rPr>
              <a:t>Bray GA et al. Lancet 2016;387:1947–1956.</a:t>
            </a:r>
          </a:p>
          <a:p>
            <a:pPr marL="228600" marR="0" lvl="0" indent="-228600" algn="l" defTabSz="914400" rtl="0" eaLnBrk="1" fontAlgn="base" latinLnBrk="0" hangingPunct="1">
              <a:lnSpc>
                <a:spcPct val="95000"/>
              </a:lnSpc>
              <a:spcAft>
                <a:spcPct val="0"/>
              </a:spcAft>
              <a:buClrTx/>
              <a:buSzTx/>
              <a:buFont typeface="+mj-lt"/>
              <a:buAutoNum type="arabicPeriod"/>
              <a:tabLst/>
              <a:defRPr/>
            </a:pPr>
            <a:r>
              <a:rPr lang="en-US" sz="900" dirty="0"/>
              <a:t>Grunvald E et al. Gastroenterology. 2022;163:1198–1225</a:t>
            </a:r>
            <a:r>
              <a:rPr lang="en-US" sz="900" dirty="0">
                <a:latin typeface="Arial" panose="020B0604020202020204" pitchFamily="34" charset="0"/>
                <a:cs typeface="Arial" panose="020B0604020202020204" pitchFamily="34" charset="0"/>
              </a:rPr>
              <a:t>.</a:t>
            </a:r>
            <a:endParaRPr kumimoji="0" lang="en-US" sz="900" b="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US" sz="900" dirty="0"/>
              <a:t>Adipex-P</a:t>
            </a:r>
            <a:r>
              <a:rPr lang="en-US" sz="900" baseline="30000" dirty="0"/>
              <a:t>®</a:t>
            </a:r>
            <a:r>
              <a:rPr lang="en-US" sz="900" dirty="0"/>
              <a:t> (phentermine). Prescribing information. </a:t>
            </a:r>
            <a:r>
              <a:rPr lang="en-US" sz="900" dirty="0">
                <a:hlinkClick r:id="rId3">
                  <a:extLst>
                    <a:ext uri="{A12FA001-AC4F-418D-AE19-62706E023703}">
                      <ahyp:hlinkClr xmlns:ahyp="http://schemas.microsoft.com/office/drawing/2018/hyperlinkcolor" val="tx"/>
                    </a:ext>
                  </a:extLst>
                </a:hlinkClick>
              </a:rPr>
              <a:t>https://www.accessdata.fda.gov/drugsatfda_docs/label/2012/085128s065lbl.pdf</a:t>
            </a:r>
            <a:r>
              <a:rPr lang="en-US" sz="900" dirty="0"/>
              <a:t>. </a:t>
            </a:r>
            <a:r>
              <a:rPr lang="en-CA" sz="900" dirty="0"/>
              <a:t>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CA" sz="900" dirty="0"/>
              <a:t>Saxenda</a:t>
            </a:r>
            <a:r>
              <a:rPr lang="en-CA" sz="900" baseline="30000" dirty="0"/>
              <a:t>®</a:t>
            </a:r>
            <a:r>
              <a:rPr lang="en-CA" sz="900" dirty="0"/>
              <a:t> (liraglutide 3 mg). Prescribing information. </a:t>
            </a:r>
            <a:r>
              <a:rPr lang="en-CA" sz="900" dirty="0">
                <a:hlinkClick r:id="rId4">
                  <a:extLst>
                    <a:ext uri="{A12FA001-AC4F-418D-AE19-62706E023703}">
                      <ahyp:hlinkClr xmlns:ahyp="http://schemas.microsoft.com/office/drawing/2018/hyperlinkcolor" val="tx"/>
                    </a:ext>
                  </a:extLst>
                </a:hlinkClick>
              </a:rPr>
              <a:t>https://www.novo-pi.com/saxenda.pdf</a:t>
            </a:r>
            <a:r>
              <a:rPr lang="en-CA" sz="900" dirty="0"/>
              <a:t>. 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CA" sz="900" dirty="0"/>
              <a:t>Qsymia</a:t>
            </a:r>
            <a:r>
              <a:rPr lang="en-CA" sz="900" baseline="30000" dirty="0"/>
              <a:t>®</a:t>
            </a:r>
            <a:r>
              <a:rPr lang="en-CA" sz="900" dirty="0"/>
              <a:t> (phentermine and topiramate extended-release). Prescribing information. </a:t>
            </a:r>
            <a:r>
              <a:rPr lang="en-CA" sz="900" dirty="0">
                <a:hlinkClick r:id="rId5">
                  <a:extLst>
                    <a:ext uri="{A12FA001-AC4F-418D-AE19-62706E023703}">
                      <ahyp:hlinkClr xmlns:ahyp="http://schemas.microsoft.com/office/drawing/2018/hyperlinkcolor" val="tx"/>
                    </a:ext>
                  </a:extLst>
                </a:hlinkClick>
              </a:rPr>
              <a:t>https://www.accessdata.fda.gov/drugsatfda_docs/label/2024/022580s025lbl.pdf</a:t>
            </a:r>
            <a:r>
              <a:rPr lang="en-CA" sz="900" dirty="0"/>
              <a:t>. 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CA" sz="900" dirty="0"/>
              <a:t>Contrave</a:t>
            </a:r>
            <a:r>
              <a:rPr lang="en-CA" sz="900" baseline="30000" dirty="0"/>
              <a:t>®</a:t>
            </a:r>
            <a:r>
              <a:rPr lang="en-CA" sz="900" dirty="0"/>
              <a:t> (naltrexone HCl and bupropion HCl). Prescribing information. </a:t>
            </a:r>
            <a:r>
              <a:rPr lang="en-CA" sz="900" dirty="0">
                <a:hlinkClick r:id="rId6">
                  <a:extLst>
                    <a:ext uri="{A12FA001-AC4F-418D-AE19-62706E023703}">
                      <ahyp:hlinkClr xmlns:ahyp="http://schemas.microsoft.com/office/drawing/2018/hyperlinkcolor" val="tx"/>
                    </a:ext>
                  </a:extLst>
                </a:hlinkClick>
              </a:rPr>
              <a:t>https://www.accessdata.fda.gov/drugsatfda_docs/label/2025/200063s024s026lbl.pdf</a:t>
            </a:r>
            <a:r>
              <a:rPr lang="en-CA" sz="900" dirty="0"/>
              <a:t>. Accessed March 2026.</a:t>
            </a:r>
          </a:p>
          <a:p>
            <a:pPr marL="228600" indent="-228600" fontAlgn="base">
              <a:lnSpc>
                <a:spcPct val="95000"/>
              </a:lnSpc>
              <a:spcAft>
                <a:spcPct val="0"/>
              </a:spcAft>
              <a:buFont typeface="+mj-lt"/>
              <a:buAutoNum type="arabicPeriod"/>
              <a:defRPr/>
            </a:pPr>
            <a:r>
              <a:rPr lang="en-CA" sz="900" dirty="0"/>
              <a:t>Wegovy</a:t>
            </a:r>
            <a:r>
              <a:rPr lang="en-CA" sz="900" baseline="30000" dirty="0"/>
              <a:t>®</a:t>
            </a:r>
            <a:r>
              <a:rPr lang="en-CA" sz="900" dirty="0"/>
              <a:t> (semaglutide tablets 25 mg; semaglutide injection 7.2 mg). Prescribing information. </a:t>
            </a:r>
            <a:r>
              <a:rPr lang="en-CA" sz="900" dirty="0">
                <a:hlinkClick r:id="rId7">
                  <a:extLst>
                    <a:ext uri="{A12FA001-AC4F-418D-AE19-62706E023703}">
                      <ahyp:hlinkClr xmlns:ahyp="http://schemas.microsoft.com/office/drawing/2018/hyperlinkcolor" val="tx"/>
                    </a:ext>
                  </a:extLst>
                </a:hlinkClick>
              </a:rPr>
              <a:t>https://www.novo-pi.com/wegovy.pdf</a:t>
            </a:r>
            <a:r>
              <a:rPr lang="en-CA" sz="900" dirty="0"/>
              <a:t>. 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CA" sz="900" dirty="0"/>
              <a:t>IMCIVREE</a:t>
            </a:r>
            <a:r>
              <a:rPr lang="en-CA" sz="900" baseline="30000" dirty="0"/>
              <a:t>® </a:t>
            </a:r>
            <a:r>
              <a:rPr lang="en-CA" sz="900" baseline="0" dirty="0"/>
              <a:t>(setmelanotide). Prescribing information.</a:t>
            </a:r>
            <a:r>
              <a:rPr lang="en-CA" sz="900" u="sng" dirty="0"/>
              <a:t> </a:t>
            </a:r>
            <a:r>
              <a:rPr lang="en-CA" sz="900" u="sng" dirty="0">
                <a:hlinkClick r:id="rId8">
                  <a:extLst>
                    <a:ext uri="{A12FA001-AC4F-418D-AE19-62706E023703}">
                      <ahyp:hlinkClr xmlns:ahyp="http://schemas.microsoft.com/office/drawing/2018/hyperlinkcolor" val="tx"/>
                    </a:ext>
                  </a:extLst>
                </a:hlinkClick>
              </a:rPr>
              <a:t>https://www.accessdata.fda.gov/drugsatfda_docs/label/2025/213793Orig1s008lbl.pdf</a:t>
            </a:r>
            <a:r>
              <a:rPr lang="en-CA" sz="900" dirty="0"/>
              <a:t>.</a:t>
            </a:r>
            <a:r>
              <a:rPr lang="en-CA" sz="900" baseline="0" dirty="0"/>
              <a:t> </a:t>
            </a:r>
            <a:r>
              <a:rPr lang="en-CA" sz="900" dirty="0"/>
              <a:t>Accessed March 2026.</a:t>
            </a:r>
          </a:p>
          <a:p>
            <a:pPr marL="228600" lvl="0" indent="-228600" fontAlgn="base">
              <a:lnSpc>
                <a:spcPct val="95000"/>
              </a:lnSpc>
              <a:spcAft>
                <a:spcPct val="0"/>
              </a:spcAft>
              <a:buFont typeface="+mj-lt"/>
              <a:buAutoNum type="arabicPeriod"/>
              <a:defRPr/>
            </a:pPr>
            <a:r>
              <a:rPr lang="en-CA" sz="900" dirty="0"/>
              <a:t>Zepbound</a:t>
            </a:r>
            <a:r>
              <a:rPr lang="en-CA" sz="900" baseline="30000" dirty="0"/>
              <a:t>®</a:t>
            </a:r>
            <a:r>
              <a:rPr lang="en-CA" sz="900" dirty="0"/>
              <a:t> (tirzepatide). Prescribing information. </a:t>
            </a:r>
            <a:r>
              <a:rPr lang="en-CA" sz="900" dirty="0">
                <a:hlinkClick r:id="rId9">
                  <a:extLst>
                    <a:ext uri="{A12FA001-AC4F-418D-AE19-62706E023703}">
                      <ahyp:hlinkClr xmlns:ahyp="http://schemas.microsoft.com/office/drawing/2018/hyperlinkcolor" val="tx"/>
                    </a:ext>
                  </a:extLst>
                </a:hlinkClick>
              </a:rPr>
              <a:t>https://www.accessdata.fda.gov/drugsatfda_docs/label/2025/217806s031lbl.pdf</a:t>
            </a:r>
            <a:r>
              <a:rPr lang="en-CA" sz="900" dirty="0"/>
              <a:t>.</a:t>
            </a:r>
            <a:r>
              <a:rPr lang="en-GB" sz="900" kern="1200" dirty="0">
                <a:effectLst/>
                <a:latin typeface="Arial" panose="020B0604020202020204" pitchFamily="34" charset="0"/>
                <a:ea typeface="+mn-ea"/>
                <a:cs typeface="+mn-cs"/>
              </a:rPr>
              <a:t> </a:t>
            </a:r>
            <a:r>
              <a:rPr lang="en-CA" sz="900" dirty="0"/>
              <a:t>Accessed March 2026.</a:t>
            </a:r>
          </a:p>
          <a:p>
            <a:pPr marL="228600" lvl="0" indent="-228600" fontAlgn="base">
              <a:lnSpc>
                <a:spcPct val="95000"/>
              </a:lnSpc>
              <a:spcAft>
                <a:spcPct val="0"/>
              </a:spcAft>
              <a:buFont typeface="+mj-lt"/>
              <a:buAutoNum type="arabicPeriod"/>
              <a:defRPr/>
            </a:pPr>
            <a:endParaRPr lang="en-US" sz="900" dirty="0"/>
          </a:p>
        </p:txBody>
      </p:sp>
      <p:sp>
        <p:nvSpPr>
          <p:cNvPr id="5" name="Slide Number Placeholder 3">
            <a:extLst>
              <a:ext uri="{FF2B5EF4-FFF2-40B4-BE49-F238E27FC236}">
                <a16:creationId xmlns:a16="http://schemas.microsoft.com/office/drawing/2014/main" id="{B29B67BE-F2F3-AFF7-5FBC-49580E4AD50D}"/>
              </a:ext>
            </a:extLst>
          </p:cNvPr>
          <p:cNvSpPr>
            <a:spLocks noGrp="1"/>
          </p:cNvSpPr>
          <p:nvPr>
            <p:ph type="sldNum" sz="quarter" idx="5"/>
          </p:nvPr>
        </p:nvSpPr>
        <p:spPr>
          <a:xfrm>
            <a:off x="3884613" y="8685213"/>
            <a:ext cx="2971800" cy="458787"/>
          </a:xfrm>
        </p:spPr>
        <p:txBody>
          <a:bodyPr/>
          <a:lstStyle/>
          <a:p>
            <a:fld id="{F55C3A4A-438B-4C02-AD11-AE32F1D429DA}" type="slidenum">
              <a:rPr lang="en-CA" smtClean="0"/>
              <a:pPr/>
              <a:t>7</a:t>
            </a:fld>
            <a:endParaRPr lang="en-CA" dirty="0"/>
          </a:p>
        </p:txBody>
      </p:sp>
    </p:spTree>
    <p:extLst>
      <p:ext uri="{BB962C8B-B14F-4D97-AF65-F5344CB8AC3E}">
        <p14:creationId xmlns:p14="http://schemas.microsoft.com/office/powerpoint/2010/main" val="164366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01874-0447-3B7E-206D-219D95A712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60FAB-A933-B644-FB89-E7EFF36C5CF0}"/>
              </a:ext>
            </a:extLst>
          </p:cNvPr>
          <p:cNvSpPr>
            <a:spLocks noGrp="1" noRot="1" noChangeAspect="1"/>
          </p:cNvSpPr>
          <p:nvPr>
            <p:ph type="sldImg"/>
          </p:nvPr>
        </p:nvSpPr>
        <p:spPr>
          <a:xfrm>
            <a:off x="685800" y="1143000"/>
            <a:ext cx="5418138" cy="3048000"/>
          </a:xfrm>
        </p:spPr>
        <p:txBody>
          <a:bodyPr/>
          <a:lstStyle/>
          <a:p>
            <a:endParaRPr lang="en-US" dirty="0"/>
          </a:p>
        </p:txBody>
      </p:sp>
      <p:sp>
        <p:nvSpPr>
          <p:cNvPr id="3" name="Notes Placeholder 2">
            <a:extLst>
              <a:ext uri="{FF2B5EF4-FFF2-40B4-BE49-F238E27FC236}">
                <a16:creationId xmlns:a16="http://schemas.microsoft.com/office/drawing/2014/main" id="{231C2284-7989-E2E8-99F6-EB2EA5CFC36E}"/>
              </a:ext>
            </a:extLst>
          </p:cNvPr>
          <p:cNvSpPr>
            <a:spLocks noGrp="1"/>
          </p:cNvSpPr>
          <p:nvPr>
            <p:ph type="body" idx="1"/>
          </p:nvPr>
        </p:nvSpPr>
        <p:spPr>
          <a:xfrm>
            <a:off x="685800" y="4419600"/>
            <a:ext cx="5486400" cy="4724398"/>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050" b="0" dirty="0">
                <a:latin typeface="Arial" panose="020B0604020202020204" pitchFamily="34" charset="0"/>
                <a:cs typeface="Arial" panose="020B0604020202020204" pitchFamily="34" charset="0"/>
              </a:rPr>
              <a:t>These medications are FDA-approved for non-syndromic obesity. </a:t>
            </a:r>
            <a:r>
              <a:rPr lang="en-US" sz="1050" b="0" i="0" dirty="0">
                <a:effectLst/>
                <a:latin typeface="Arial" panose="020B0604020202020204" pitchFamily="34" charset="0"/>
                <a:cs typeface="Arial" panose="020B0604020202020204" pitchFamily="34" charset="0"/>
              </a:rPr>
              <a:t>All anti-obesity medications improve weight and metabolic parameters, with variable potency and effects depending on the specific drug, class and dosing.</a:t>
            </a:r>
            <a:endParaRPr lang="en-US" altLang="en-US" sz="1050" b="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600"/>
              </a:spcBef>
              <a:spcAft>
                <a:spcPct val="0"/>
              </a:spcAft>
              <a:buClrTx/>
              <a:buSzTx/>
              <a:buFontTx/>
              <a:buNone/>
              <a:tabLst/>
              <a:defRPr/>
            </a:pPr>
            <a:r>
              <a:rPr lang="en-US" altLang="en-US" sz="1000" b="1" dirty="0">
                <a:latin typeface="Arial" panose="020B0604020202020204" pitchFamily="34" charset="0"/>
                <a:cs typeface="Arial" panose="020B0604020202020204" pitchFamily="34" charset="0"/>
              </a:rPr>
              <a:t>Slide references</a:t>
            </a:r>
          </a:p>
          <a:p>
            <a:pPr marL="228600" marR="0" lvl="0" indent="-228600" algn="l" defTabSz="914400" rtl="0" eaLnBrk="1" fontAlgn="base" latinLnBrk="0" hangingPunct="1">
              <a:lnSpc>
                <a:spcPct val="95000"/>
              </a:lnSpc>
              <a:spcAft>
                <a:spcPct val="0"/>
              </a:spcAft>
              <a:buClrTx/>
              <a:buSzTx/>
              <a:buFont typeface="+mj-lt"/>
              <a:buAutoNum type="arabicPeriod"/>
              <a:tabLst/>
              <a:defRPr/>
            </a:pPr>
            <a:r>
              <a:rPr lang="en-US" sz="900" dirty="0">
                <a:latin typeface="Arial" panose="020B0604020202020204" pitchFamily="34" charset="0"/>
                <a:cs typeface="Arial" panose="020B0604020202020204" pitchFamily="34" charset="0"/>
              </a:rPr>
              <a:t>Bray GA et al. Lancet 2016;387:1947–1956.</a:t>
            </a:r>
          </a:p>
          <a:p>
            <a:pPr marL="228600" marR="0" lvl="0" indent="-228600" algn="l" defTabSz="914400" rtl="0" eaLnBrk="1" fontAlgn="base" latinLnBrk="0" hangingPunct="1">
              <a:lnSpc>
                <a:spcPct val="95000"/>
              </a:lnSpc>
              <a:spcAft>
                <a:spcPct val="0"/>
              </a:spcAft>
              <a:buClrTx/>
              <a:buSzTx/>
              <a:buFont typeface="+mj-lt"/>
              <a:buAutoNum type="arabicPeriod"/>
              <a:tabLst/>
              <a:defRPr/>
            </a:pPr>
            <a:r>
              <a:rPr lang="en-US" sz="900" dirty="0"/>
              <a:t>Grunvald E et al. Gastroenterology. 2022;163:1198–1225</a:t>
            </a:r>
            <a:r>
              <a:rPr lang="en-US" sz="900" dirty="0">
                <a:latin typeface="Arial" panose="020B0604020202020204" pitchFamily="34" charset="0"/>
                <a:cs typeface="Arial" panose="020B0604020202020204" pitchFamily="34" charset="0"/>
              </a:rPr>
              <a:t>.</a:t>
            </a:r>
            <a:endParaRPr kumimoji="0" lang="en-US" sz="900" b="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US" sz="900" dirty="0"/>
              <a:t>Adipex-P</a:t>
            </a:r>
            <a:r>
              <a:rPr lang="en-US" sz="900" baseline="30000" dirty="0"/>
              <a:t>®</a:t>
            </a:r>
            <a:r>
              <a:rPr lang="en-US" sz="900" dirty="0"/>
              <a:t> (phentermine). Prescribing information. </a:t>
            </a:r>
            <a:r>
              <a:rPr lang="en-US" sz="900" dirty="0">
                <a:hlinkClick r:id="rId3">
                  <a:extLst>
                    <a:ext uri="{A12FA001-AC4F-418D-AE19-62706E023703}">
                      <ahyp:hlinkClr xmlns:ahyp="http://schemas.microsoft.com/office/drawing/2018/hyperlinkcolor" val="tx"/>
                    </a:ext>
                  </a:extLst>
                </a:hlinkClick>
              </a:rPr>
              <a:t>https://www.accessdata.fda.gov/drugsatfda_docs/label/2012/085128s065lbl.pdf</a:t>
            </a:r>
            <a:r>
              <a:rPr lang="en-US" sz="900" dirty="0"/>
              <a:t>. </a:t>
            </a:r>
            <a:r>
              <a:rPr lang="en-CA" sz="900" dirty="0"/>
              <a:t>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CA" sz="900" dirty="0"/>
              <a:t>Saxenda</a:t>
            </a:r>
            <a:r>
              <a:rPr lang="en-CA" sz="900" baseline="30000" dirty="0"/>
              <a:t>®</a:t>
            </a:r>
            <a:r>
              <a:rPr lang="en-CA" sz="900" dirty="0"/>
              <a:t> (liraglutide 3 mg). Prescribing information. </a:t>
            </a:r>
            <a:r>
              <a:rPr lang="en-CA" sz="900" dirty="0">
                <a:hlinkClick r:id="rId4">
                  <a:extLst>
                    <a:ext uri="{A12FA001-AC4F-418D-AE19-62706E023703}">
                      <ahyp:hlinkClr xmlns:ahyp="http://schemas.microsoft.com/office/drawing/2018/hyperlinkcolor" val="tx"/>
                    </a:ext>
                  </a:extLst>
                </a:hlinkClick>
              </a:rPr>
              <a:t>https://www.novo-pi.com/saxenda.pdf</a:t>
            </a:r>
            <a:r>
              <a:rPr lang="en-CA" sz="900" dirty="0"/>
              <a:t>. 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CA" sz="900" dirty="0"/>
              <a:t>Qsymia</a:t>
            </a:r>
            <a:r>
              <a:rPr lang="en-CA" sz="900" baseline="30000" dirty="0"/>
              <a:t>®</a:t>
            </a:r>
            <a:r>
              <a:rPr lang="en-CA" sz="900" dirty="0"/>
              <a:t> (phentermine and topiramate extended-release). Prescribing information. </a:t>
            </a:r>
            <a:r>
              <a:rPr lang="en-CA" sz="900" dirty="0">
                <a:hlinkClick r:id="rId5">
                  <a:extLst>
                    <a:ext uri="{A12FA001-AC4F-418D-AE19-62706E023703}">
                      <ahyp:hlinkClr xmlns:ahyp="http://schemas.microsoft.com/office/drawing/2018/hyperlinkcolor" val="tx"/>
                    </a:ext>
                  </a:extLst>
                </a:hlinkClick>
              </a:rPr>
              <a:t>https://www.accessdata.fda.gov/drugsatfda_docs/label/2024/022580s025lbl.pdf</a:t>
            </a:r>
            <a:r>
              <a:rPr lang="en-CA" sz="900" dirty="0"/>
              <a:t>. 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CA" sz="900" dirty="0"/>
              <a:t>Contrave</a:t>
            </a:r>
            <a:r>
              <a:rPr lang="en-CA" sz="900" baseline="30000" dirty="0"/>
              <a:t>®</a:t>
            </a:r>
            <a:r>
              <a:rPr lang="en-CA" sz="900" dirty="0"/>
              <a:t> (naltrexone HCl and bupropion HCl). Prescribing information. </a:t>
            </a:r>
            <a:r>
              <a:rPr lang="en-CA" sz="900" dirty="0">
                <a:hlinkClick r:id="rId6">
                  <a:extLst>
                    <a:ext uri="{A12FA001-AC4F-418D-AE19-62706E023703}">
                      <ahyp:hlinkClr xmlns:ahyp="http://schemas.microsoft.com/office/drawing/2018/hyperlinkcolor" val="tx"/>
                    </a:ext>
                  </a:extLst>
                </a:hlinkClick>
              </a:rPr>
              <a:t>https://www.accessdata.fda.gov/drugsatfda_docs/label/2025/200063s024s026lbl.pdf</a:t>
            </a:r>
            <a:r>
              <a:rPr lang="en-CA" sz="900" dirty="0"/>
              <a:t>. Accessed March 2026.</a:t>
            </a:r>
          </a:p>
          <a:p>
            <a:pPr marL="228600" indent="-228600" fontAlgn="base">
              <a:lnSpc>
                <a:spcPct val="95000"/>
              </a:lnSpc>
              <a:spcAft>
                <a:spcPct val="0"/>
              </a:spcAft>
              <a:buFont typeface="+mj-lt"/>
              <a:buAutoNum type="arabicPeriod"/>
              <a:defRPr/>
            </a:pPr>
            <a:r>
              <a:rPr lang="en-CA" sz="900" dirty="0"/>
              <a:t>Wegovy</a:t>
            </a:r>
            <a:r>
              <a:rPr lang="en-CA" sz="900" baseline="30000" dirty="0"/>
              <a:t>®</a:t>
            </a:r>
            <a:r>
              <a:rPr lang="en-CA" sz="900" dirty="0"/>
              <a:t> (semaglutide tablets 25 mg; semaglutide injection 7.2 mg). Prescribing information. </a:t>
            </a:r>
            <a:r>
              <a:rPr lang="en-CA" sz="900" dirty="0">
                <a:hlinkClick r:id="rId7">
                  <a:extLst>
                    <a:ext uri="{A12FA001-AC4F-418D-AE19-62706E023703}">
                      <ahyp:hlinkClr xmlns:ahyp="http://schemas.microsoft.com/office/drawing/2018/hyperlinkcolor" val="tx"/>
                    </a:ext>
                  </a:extLst>
                </a:hlinkClick>
              </a:rPr>
              <a:t>https://www.novo-pi.com/wegovy.pdf</a:t>
            </a:r>
            <a:r>
              <a:rPr lang="en-CA" sz="900" dirty="0"/>
              <a:t>. 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CA" sz="900" dirty="0"/>
              <a:t>IMCIVREE</a:t>
            </a:r>
            <a:r>
              <a:rPr lang="en-CA" sz="900" baseline="30000" dirty="0"/>
              <a:t>® </a:t>
            </a:r>
            <a:r>
              <a:rPr lang="en-CA" sz="900" baseline="0" dirty="0"/>
              <a:t>(setmelanotide). Prescribing information.</a:t>
            </a:r>
            <a:r>
              <a:rPr lang="en-CA" sz="900" u="sng" dirty="0"/>
              <a:t> </a:t>
            </a:r>
            <a:r>
              <a:rPr lang="en-CA" sz="900" u="sng" dirty="0">
                <a:hlinkClick r:id="rId8">
                  <a:extLst>
                    <a:ext uri="{A12FA001-AC4F-418D-AE19-62706E023703}">
                      <ahyp:hlinkClr xmlns:ahyp="http://schemas.microsoft.com/office/drawing/2018/hyperlinkcolor" val="tx"/>
                    </a:ext>
                  </a:extLst>
                </a:hlinkClick>
              </a:rPr>
              <a:t>https://www.accessdata.fda.gov/drugsatfda_docs/label/2025/213793Orig1s008lbl.pdf</a:t>
            </a:r>
            <a:r>
              <a:rPr lang="en-CA" sz="900" dirty="0"/>
              <a:t>.</a:t>
            </a:r>
            <a:r>
              <a:rPr lang="en-CA" sz="900" baseline="0" dirty="0"/>
              <a:t> </a:t>
            </a:r>
            <a:r>
              <a:rPr lang="en-CA" sz="900" dirty="0"/>
              <a:t>Accessed March 2026.</a:t>
            </a:r>
          </a:p>
          <a:p>
            <a:pPr marL="228600" lvl="0" indent="-228600" fontAlgn="base">
              <a:lnSpc>
                <a:spcPct val="95000"/>
              </a:lnSpc>
              <a:spcAft>
                <a:spcPct val="0"/>
              </a:spcAft>
              <a:buFont typeface="+mj-lt"/>
              <a:buAutoNum type="arabicPeriod"/>
              <a:defRPr/>
            </a:pPr>
            <a:r>
              <a:rPr lang="en-CA" sz="900" dirty="0"/>
              <a:t>Zepbound</a:t>
            </a:r>
            <a:r>
              <a:rPr lang="en-CA" sz="900" baseline="30000" dirty="0"/>
              <a:t>®</a:t>
            </a:r>
            <a:r>
              <a:rPr lang="en-CA" sz="900" dirty="0"/>
              <a:t> (tirzepatide). Prescribing information. </a:t>
            </a:r>
            <a:r>
              <a:rPr lang="en-CA" sz="900" dirty="0">
                <a:hlinkClick r:id="rId9">
                  <a:extLst>
                    <a:ext uri="{A12FA001-AC4F-418D-AE19-62706E023703}">
                      <ahyp:hlinkClr xmlns:ahyp="http://schemas.microsoft.com/office/drawing/2018/hyperlinkcolor" val="tx"/>
                    </a:ext>
                  </a:extLst>
                </a:hlinkClick>
              </a:rPr>
              <a:t>https://www.accessdata.fda.gov/drugsatfda_docs/label/2025/217806s031lbl.pdf</a:t>
            </a:r>
            <a:r>
              <a:rPr lang="en-CA" sz="900" dirty="0"/>
              <a:t>.</a:t>
            </a:r>
            <a:r>
              <a:rPr lang="en-GB" sz="900" kern="1200" dirty="0">
                <a:effectLst/>
                <a:latin typeface="Arial" panose="020B0604020202020204" pitchFamily="34" charset="0"/>
                <a:ea typeface="+mn-ea"/>
                <a:cs typeface="+mn-cs"/>
              </a:rPr>
              <a:t> </a:t>
            </a:r>
            <a:r>
              <a:rPr lang="en-CA" sz="900" dirty="0"/>
              <a:t>Accessed March 2026.</a:t>
            </a:r>
          </a:p>
          <a:p>
            <a:pPr marL="228600" lvl="0" indent="-228600" fontAlgn="base">
              <a:lnSpc>
                <a:spcPct val="95000"/>
              </a:lnSpc>
              <a:spcAft>
                <a:spcPct val="0"/>
              </a:spcAft>
              <a:buFont typeface="+mj-lt"/>
              <a:buAutoNum type="arabicPeriod"/>
              <a:defRPr/>
            </a:pPr>
            <a:endParaRPr lang="en-US" sz="1050" dirty="0"/>
          </a:p>
        </p:txBody>
      </p:sp>
      <p:sp>
        <p:nvSpPr>
          <p:cNvPr id="5" name="Slide Number Placeholder 3">
            <a:extLst>
              <a:ext uri="{FF2B5EF4-FFF2-40B4-BE49-F238E27FC236}">
                <a16:creationId xmlns:a16="http://schemas.microsoft.com/office/drawing/2014/main" id="{D1B5089F-8F6C-7014-700D-DD11435E2154}"/>
              </a:ext>
            </a:extLst>
          </p:cNvPr>
          <p:cNvSpPr>
            <a:spLocks noGrp="1"/>
          </p:cNvSpPr>
          <p:nvPr>
            <p:ph type="sldNum" sz="quarter" idx="5"/>
          </p:nvPr>
        </p:nvSpPr>
        <p:spPr>
          <a:xfrm>
            <a:off x="3884613" y="8685213"/>
            <a:ext cx="2971800" cy="458787"/>
          </a:xfrm>
        </p:spPr>
        <p:txBody>
          <a:bodyPr/>
          <a:lstStyle/>
          <a:p>
            <a:fld id="{F55C3A4A-438B-4C02-AD11-AE32F1D429DA}" type="slidenum">
              <a:rPr lang="en-CA" smtClean="0"/>
              <a:pPr/>
              <a:t>8</a:t>
            </a:fld>
            <a:endParaRPr lang="en-CA" dirty="0"/>
          </a:p>
        </p:txBody>
      </p:sp>
    </p:spTree>
    <p:extLst>
      <p:ext uri="{BB962C8B-B14F-4D97-AF65-F5344CB8AC3E}">
        <p14:creationId xmlns:p14="http://schemas.microsoft.com/office/powerpoint/2010/main" val="720625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93B16-FB3A-682F-A62D-ED9AC301B42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DFF9AE97-9618-EC82-ACB4-4007C18FA034}"/>
              </a:ext>
            </a:extLst>
          </p:cNvPr>
          <p:cNvSpPr>
            <a:spLocks noGrp="1"/>
          </p:cNvSpPr>
          <p:nvPr>
            <p:ph type="body" idx="1"/>
          </p:nvPr>
        </p:nvSpPr>
        <p:spPr>
          <a:xfrm>
            <a:off x="304800" y="4400550"/>
            <a:ext cx="6248400" cy="4743450"/>
          </a:xfrm>
        </p:spPr>
        <p:txBody>
          <a:bodyPr/>
          <a:lstStyle/>
          <a:p>
            <a:pPr marL="0" lvl="0" indent="0">
              <a:buNone/>
              <a:defRPr/>
            </a:pPr>
            <a:r>
              <a:rPr lang="en-US" altLang="en-US" sz="1000" b="1" dirty="0"/>
              <a:t>Voice over </a:t>
            </a:r>
          </a:p>
          <a:p>
            <a:pPr marL="228600" indent="-228600">
              <a:buFont typeface="+mj-lt"/>
              <a:buAutoNum type="arabicPeriod"/>
              <a:defRPr/>
            </a:pPr>
            <a:r>
              <a:rPr lang="en-US" altLang="en-US" sz="1000" dirty="0">
                <a:latin typeface="Arial"/>
                <a:cs typeface="Arial"/>
              </a:rPr>
              <a:t>Phentermine and </a:t>
            </a:r>
            <a:r>
              <a:rPr lang="en-US" sz="1000" dirty="0">
                <a:latin typeface="Arial"/>
                <a:cs typeface="Arial"/>
              </a:rPr>
              <a:t>topiramate act on the hypothalamus, where p</a:t>
            </a:r>
            <a:r>
              <a:rPr lang="en-US" altLang="en-US" sz="1000" dirty="0">
                <a:latin typeface="Arial"/>
                <a:cs typeface="Arial"/>
              </a:rPr>
              <a:t>hentermine, </a:t>
            </a:r>
            <a:r>
              <a:rPr lang="en-GB" sz="1000" dirty="0">
                <a:latin typeface="Arial"/>
                <a:cs typeface="Arial"/>
              </a:rPr>
              <a:t>a sympathomimetic amine, mediates the release of </a:t>
            </a:r>
            <a:r>
              <a:rPr lang="en-GB" altLang="en-US" sz="1000" dirty="0">
                <a:latin typeface="Arial"/>
                <a:cs typeface="Arial"/>
              </a:rPr>
              <a:t>dopamine and norepinephrine to reduce appetite. T</a:t>
            </a:r>
            <a:r>
              <a:rPr lang="en-US" sz="1000" dirty="0">
                <a:latin typeface="Arial"/>
                <a:cs typeface="Arial"/>
              </a:rPr>
              <a:t>opiramate </a:t>
            </a:r>
            <a:r>
              <a:rPr lang="en-GB" sz="1000" dirty="0">
                <a:latin typeface="Arial"/>
                <a:cs typeface="Arial"/>
              </a:rPr>
              <a:t>augments the activity of </a:t>
            </a:r>
            <a:r>
              <a:rPr lang="en-US" sz="1000" dirty="0">
                <a:latin typeface="Arial"/>
                <a:cs typeface="Arial"/>
              </a:rPr>
              <a:t>gamma aminobutyric acid </a:t>
            </a:r>
            <a:r>
              <a:rPr lang="en-GB" altLang="en-US" sz="1000" dirty="0">
                <a:latin typeface="Arial"/>
                <a:cs typeface="Arial"/>
              </a:rPr>
              <a:t>and inhibits glutamate receptors to suppress appetite and enhance satiety.</a:t>
            </a:r>
            <a:r>
              <a:rPr lang="en-GB" altLang="en-US" sz="1000" baseline="30000" dirty="0">
                <a:latin typeface="Arial"/>
                <a:cs typeface="Arial"/>
              </a:rPr>
              <a:t>1</a:t>
            </a:r>
            <a:r>
              <a:rPr lang="en-GB" altLang="en-US" sz="1000" dirty="0">
                <a:latin typeface="Arial"/>
                <a:cs typeface="Arial"/>
              </a:rPr>
              <a:t>  </a:t>
            </a:r>
            <a:endParaRPr lang="en-US" altLang="en-US" sz="1000" dirty="0">
              <a:latin typeface="Arial"/>
              <a:cs typeface="Aria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sz="1000" dirty="0"/>
              <a:t>Naltrexone and bupropion act on the hypothalamus and the mesolimbic dopamine circuit. Naltrexone is an opioid receptor antagonist and bupropion inhibits the </a:t>
            </a:r>
            <a:r>
              <a:rPr lang="en-GB" sz="1000" dirty="0"/>
              <a:t>neuronal reuptake of dopamine and norepinephrine.</a:t>
            </a:r>
            <a:r>
              <a:rPr lang="en-GB" sz="1000" baseline="30000" dirty="0"/>
              <a:t>2</a:t>
            </a:r>
            <a:r>
              <a:rPr lang="en-GB" sz="1000"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sz="1000" dirty="0"/>
              <a:t>Liraglutide and semaglutide are GLP-1 receptor agonists, that act centrally to decrease appetite. They also act peripherally on the pancreas to increase insulin secretion and on the gastrointestinal tract to decrease intestinal motility and delay gastric emptying.</a:t>
            </a:r>
            <a:r>
              <a:rPr lang="en-US" altLang="en-US" sz="1000" baseline="30000" dirty="0"/>
              <a:t>3-5</a:t>
            </a:r>
            <a:r>
              <a:rPr lang="en-US" altLang="en-US" sz="1000"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sz="1000" dirty="0"/>
              <a:t>Tirzepatide is a dual GIP/GLP-1 agonist that acts centrally to decrease appetite and peripherally by delaying gastric emptying.</a:t>
            </a:r>
            <a:r>
              <a:rPr lang="en-US" altLang="en-US" sz="1000" baseline="30000" dirty="0"/>
              <a:t>6,7</a:t>
            </a:r>
            <a:endParaRPr lang="en-US" altLang="en-US" sz="10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0" kern="1200" noProof="0" dirty="0">
                <a:latin typeface="Arial"/>
                <a:ea typeface="Arial" panose="020B0604020202020204" pitchFamily="34" charset="0"/>
                <a:cs typeface="Arial"/>
              </a:rPr>
              <a:t>Setmelanotide </a:t>
            </a:r>
            <a:r>
              <a:rPr lang="en-GB" sz="1000" b="0" kern="1200" noProof="0" dirty="0">
                <a:latin typeface="Arial"/>
                <a:ea typeface="Arial" panose="020B0604020202020204" pitchFamily="34" charset="0"/>
                <a:cs typeface="Arial"/>
              </a:rPr>
              <a:t>is an agonist at the centrally located </a:t>
            </a:r>
            <a:r>
              <a:rPr lang="en-GB" sz="1000" dirty="0">
                <a:latin typeface="Arial"/>
                <a:cs typeface="Arial"/>
              </a:rPr>
              <a:t>melanocortin 4 receptors which are involved in the regulation of appetite, satiety and energy expenditure.</a:t>
            </a:r>
            <a:r>
              <a:rPr lang="en-GB" sz="1000" baseline="30000" dirty="0">
                <a:latin typeface="Arial"/>
                <a:cs typeface="Arial"/>
              </a:rPr>
              <a:t>8</a:t>
            </a:r>
            <a:r>
              <a:rPr lang="en-GB" sz="1000" dirty="0">
                <a:latin typeface="Arial"/>
                <a:cs typeface="Arial"/>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b="1" dirty="0"/>
              <a:t>References</a:t>
            </a:r>
          </a:p>
          <a:p>
            <a:pPr marL="228600" lvl="0" indent="-228600" fontAlgn="base">
              <a:lnSpc>
                <a:spcPct val="95000"/>
              </a:lnSpc>
              <a:spcAft>
                <a:spcPct val="0"/>
              </a:spcAft>
              <a:buFont typeface="+mj-lt"/>
              <a:buAutoNum type="arabicPeriod"/>
              <a:defRPr/>
            </a:pPr>
            <a:r>
              <a:rPr lang="en-CA" sz="800" dirty="0">
                <a:solidFill>
                  <a:prstClr val="black"/>
                </a:solidFill>
              </a:rPr>
              <a:t>Qsymia</a:t>
            </a:r>
            <a:r>
              <a:rPr lang="en-CA" sz="800" baseline="30000" dirty="0">
                <a:solidFill>
                  <a:prstClr val="black"/>
                </a:solidFill>
              </a:rPr>
              <a:t>®</a:t>
            </a:r>
            <a:r>
              <a:rPr lang="en-CA" sz="800" dirty="0">
                <a:solidFill>
                  <a:prstClr val="black"/>
                </a:solidFill>
              </a:rPr>
              <a:t> (phentermine and topiramate extended-release). Prescribing information. </a:t>
            </a:r>
            <a:r>
              <a:rPr lang="en-CA" sz="800" dirty="0">
                <a:solidFill>
                  <a:prstClr val="black"/>
                </a:solidFill>
                <a:hlinkClick r:id="rId3">
                  <a:extLst>
                    <a:ext uri="{A12FA001-AC4F-418D-AE19-62706E023703}">
                      <ahyp:hlinkClr xmlns:ahyp="http://schemas.microsoft.com/office/drawing/2018/hyperlinkcolor" val="tx"/>
                    </a:ext>
                  </a:extLst>
                </a:hlinkClick>
              </a:rPr>
              <a:t>https://www.accessdata.fda.gov/drugsatfda_docs/label/2024/022580s025lbl.pdf</a:t>
            </a:r>
            <a:r>
              <a:rPr lang="en-CA" sz="800" dirty="0">
                <a:solidFill>
                  <a:prstClr val="black"/>
                </a:solidFill>
              </a:rPr>
              <a:t>. Accessed March 2026.</a:t>
            </a:r>
          </a:p>
          <a:p>
            <a:pPr marL="228600" lvl="0" indent="-228600" fontAlgn="base">
              <a:lnSpc>
                <a:spcPct val="95000"/>
              </a:lnSpc>
              <a:spcAft>
                <a:spcPct val="0"/>
              </a:spcAft>
              <a:buFont typeface="+mj-lt"/>
              <a:buAutoNum type="arabicPeriod"/>
              <a:defRPr/>
            </a:pPr>
            <a:r>
              <a:rPr lang="en-CA" sz="800" dirty="0">
                <a:solidFill>
                  <a:prstClr val="black"/>
                </a:solidFill>
              </a:rPr>
              <a:t>Contrave</a:t>
            </a:r>
            <a:r>
              <a:rPr lang="en-CA" sz="800" baseline="30000" dirty="0">
                <a:solidFill>
                  <a:prstClr val="black"/>
                </a:solidFill>
              </a:rPr>
              <a:t>®</a:t>
            </a:r>
            <a:r>
              <a:rPr lang="en-CA" sz="800" dirty="0">
                <a:solidFill>
                  <a:prstClr val="black"/>
                </a:solidFill>
              </a:rPr>
              <a:t> (naltrexone HCl and bupropion HCl). Prescribing information. </a:t>
            </a:r>
            <a:r>
              <a:rPr lang="en-CA" sz="800" dirty="0">
                <a:solidFill>
                  <a:prstClr val="black"/>
                </a:solidFill>
                <a:hlinkClick r:id="rId4">
                  <a:extLst>
                    <a:ext uri="{A12FA001-AC4F-418D-AE19-62706E023703}">
                      <ahyp:hlinkClr xmlns:ahyp="http://schemas.microsoft.com/office/drawing/2018/hyperlinkcolor" val="tx"/>
                    </a:ext>
                  </a:extLst>
                </a:hlinkClick>
              </a:rPr>
              <a:t>https://www.accessdata.fda.gov/drugsatfda_docs/label/2025/200063s024s026lbl.pdf</a:t>
            </a:r>
            <a:r>
              <a:rPr lang="en-CA" sz="800" dirty="0">
                <a:solidFill>
                  <a:prstClr val="black"/>
                </a:solidFill>
              </a:rPr>
              <a:t>. Accessed March 2026.</a:t>
            </a:r>
          </a:p>
          <a:p>
            <a:pPr marL="228600" lvl="0" indent="-228600" fontAlgn="base">
              <a:lnSpc>
                <a:spcPct val="95000"/>
              </a:lnSpc>
              <a:spcAft>
                <a:spcPct val="0"/>
              </a:spcAft>
              <a:buFont typeface="+mj-lt"/>
              <a:buAutoNum type="arabicPeriod"/>
              <a:defRPr/>
            </a:pPr>
            <a:r>
              <a:rPr lang="en-CA" sz="800" dirty="0">
                <a:solidFill>
                  <a:prstClr val="black"/>
                </a:solidFill>
              </a:rPr>
              <a:t>Wegovy</a:t>
            </a:r>
            <a:r>
              <a:rPr lang="en-CA" sz="800" baseline="30000" dirty="0">
                <a:solidFill>
                  <a:prstClr val="black"/>
                </a:solidFill>
              </a:rPr>
              <a:t>®</a:t>
            </a:r>
            <a:r>
              <a:rPr lang="en-CA" sz="800" dirty="0">
                <a:solidFill>
                  <a:prstClr val="black"/>
                </a:solidFill>
              </a:rPr>
              <a:t> (semaglutide tablets 25 mg; semaglutide injection 7.2 mg). Prescribing information. </a:t>
            </a:r>
            <a:r>
              <a:rPr lang="en-CA" sz="800" dirty="0">
                <a:solidFill>
                  <a:prstClr val="black"/>
                </a:solidFill>
                <a:hlinkClick r:id="rId5">
                  <a:extLst>
                    <a:ext uri="{A12FA001-AC4F-418D-AE19-62706E023703}">
                      <ahyp:hlinkClr xmlns:ahyp="http://schemas.microsoft.com/office/drawing/2018/hyperlinkcolor" val="tx"/>
                    </a:ext>
                  </a:extLst>
                </a:hlinkClick>
              </a:rPr>
              <a:t>https://www.novo-pi.com/wegovy.pdf</a:t>
            </a:r>
            <a:r>
              <a:rPr lang="en-CA" sz="800" dirty="0">
                <a:solidFill>
                  <a:prstClr val="black"/>
                </a:solidFill>
              </a:rPr>
              <a:t>. Accessed March 2026.</a:t>
            </a:r>
          </a:p>
          <a:p>
            <a:pPr marL="228600" lvl="0" indent="-228600" fontAlgn="base">
              <a:lnSpc>
                <a:spcPct val="95000"/>
              </a:lnSpc>
              <a:spcAft>
                <a:spcPct val="0"/>
              </a:spcAft>
              <a:buFont typeface="+mj-lt"/>
              <a:buAutoNum type="arabicPeriod"/>
              <a:defRPr/>
            </a:pPr>
            <a:r>
              <a:rPr lang="en-CA" sz="800" dirty="0">
                <a:solidFill>
                  <a:prstClr val="black"/>
                </a:solidFill>
              </a:rPr>
              <a:t>Saxenda</a:t>
            </a:r>
            <a:r>
              <a:rPr lang="en-CA" sz="800" baseline="30000" dirty="0">
                <a:solidFill>
                  <a:prstClr val="black"/>
                </a:solidFill>
              </a:rPr>
              <a:t>®</a:t>
            </a:r>
            <a:r>
              <a:rPr lang="en-CA" sz="800" dirty="0">
                <a:solidFill>
                  <a:prstClr val="black"/>
                </a:solidFill>
              </a:rPr>
              <a:t> (liraglutide 3 mg). Prescribing information. </a:t>
            </a:r>
            <a:r>
              <a:rPr lang="en-CA" sz="800" dirty="0">
                <a:solidFill>
                  <a:prstClr val="black"/>
                </a:solidFill>
                <a:hlinkClick r:id="rId6">
                  <a:extLst>
                    <a:ext uri="{A12FA001-AC4F-418D-AE19-62706E023703}">
                      <ahyp:hlinkClr xmlns:ahyp="http://schemas.microsoft.com/office/drawing/2018/hyperlinkcolor" val="tx"/>
                    </a:ext>
                  </a:extLst>
                </a:hlinkClick>
              </a:rPr>
              <a:t>https://www.novo-pi.com/saxenda.pdf</a:t>
            </a:r>
            <a:r>
              <a:rPr lang="en-CA" sz="800" dirty="0">
                <a:solidFill>
                  <a:prstClr val="black"/>
                </a:solidFill>
              </a:rPr>
              <a:t>. Accessed March 2026.</a:t>
            </a:r>
          </a:p>
          <a:p>
            <a:pPr marL="228600" marR="0" lvl="0" indent="-228600" algn="l" defTabSz="914400" rtl="0" eaLnBrk="1" fontAlgn="base" latinLnBrk="0" hangingPunct="1">
              <a:lnSpc>
                <a:spcPct val="95000"/>
              </a:lnSpc>
              <a:spcAft>
                <a:spcPct val="0"/>
              </a:spcAft>
              <a:buClrTx/>
              <a:buSzTx/>
              <a:buFont typeface="+mj-lt"/>
              <a:buAutoNum type="arabicPeriod"/>
              <a:tabLst/>
              <a:defRPr/>
            </a:pPr>
            <a:r>
              <a:rPr lang="en-US" sz="800" dirty="0">
                <a:latin typeface="Arial"/>
                <a:cs typeface="Arial"/>
              </a:rPr>
              <a:t>Chakhtoura M et al. eClinicalMedicine 2023;58:101882.</a:t>
            </a:r>
            <a:endParaRPr lang="en-CA" sz="800" dirty="0">
              <a:latin typeface="Arial"/>
              <a:cs typeface="Arial"/>
            </a:endParaRPr>
          </a:p>
          <a:p>
            <a:pPr marL="228600" lvl="0" indent="-228600" fontAlgn="base">
              <a:lnSpc>
                <a:spcPct val="95000"/>
              </a:lnSpc>
              <a:spcAft>
                <a:spcPct val="0"/>
              </a:spcAft>
              <a:buFont typeface="+mj-lt"/>
              <a:buAutoNum type="arabicPeriod"/>
              <a:defRPr/>
            </a:pPr>
            <a:r>
              <a:rPr lang="en-CA" sz="800" dirty="0">
                <a:solidFill>
                  <a:prstClr val="black"/>
                </a:solidFill>
              </a:rPr>
              <a:t>Zepbound</a:t>
            </a:r>
            <a:r>
              <a:rPr lang="en-CA" sz="800" baseline="30000" dirty="0">
                <a:solidFill>
                  <a:prstClr val="black"/>
                </a:solidFill>
              </a:rPr>
              <a:t>®</a:t>
            </a:r>
            <a:r>
              <a:rPr lang="en-CA" sz="800" dirty="0">
                <a:solidFill>
                  <a:prstClr val="black"/>
                </a:solidFill>
              </a:rPr>
              <a:t> (tirzepatide). Prescribing information. </a:t>
            </a:r>
            <a:r>
              <a:rPr lang="en-CA" sz="800" dirty="0">
                <a:solidFill>
                  <a:prstClr val="black"/>
                </a:solidFill>
                <a:hlinkClick r:id="rId7">
                  <a:extLst>
                    <a:ext uri="{A12FA001-AC4F-418D-AE19-62706E023703}">
                      <ahyp:hlinkClr xmlns:ahyp="http://schemas.microsoft.com/office/drawing/2018/hyperlinkcolor" val="tx"/>
                    </a:ext>
                  </a:extLst>
                </a:hlinkClick>
              </a:rPr>
              <a:t>https://www.accessdata.fda.gov/drugsatfda_docs/label/2025/217806s031lbl.pdf</a:t>
            </a:r>
            <a:r>
              <a:rPr lang="en-CA" sz="800" dirty="0">
                <a:solidFill>
                  <a:prstClr val="black"/>
                </a:solidFill>
              </a:rPr>
              <a:t>.</a:t>
            </a:r>
            <a:r>
              <a:rPr lang="en-GB" sz="800" dirty="0">
                <a:solidFill>
                  <a:prstClr val="black"/>
                </a:solidFill>
              </a:rPr>
              <a:t> </a:t>
            </a:r>
            <a:r>
              <a:rPr lang="en-CA" sz="800" dirty="0">
                <a:solidFill>
                  <a:prstClr val="black"/>
                </a:solidFill>
              </a:rPr>
              <a:t>Accessed March 2026.</a:t>
            </a:r>
          </a:p>
          <a:p>
            <a:pPr marL="228600" marR="0" lvl="0" indent="-228600" algn="l" defTabSz="914400" rtl="0" eaLnBrk="1" fontAlgn="base" latinLnBrk="0" hangingPunct="1">
              <a:lnSpc>
                <a:spcPct val="95000"/>
              </a:lnSpc>
              <a:spcBef>
                <a:spcPts val="0"/>
              </a:spcBef>
              <a:spcAft>
                <a:spcPct val="0"/>
              </a:spcAft>
              <a:buClrTx/>
              <a:buSzTx/>
              <a:buFont typeface="+mj-lt"/>
              <a:buAutoNum type="arabicPeriod"/>
              <a:tabLst/>
              <a:defRPr/>
            </a:pPr>
            <a:r>
              <a:rPr lang="en-US" sz="800" dirty="0">
                <a:latin typeface="Arial"/>
                <a:cs typeface="Arial"/>
              </a:rPr>
              <a:t>Nauck MA, D’Alessio DA. Cardiovasc Diabetol 2022;21:169.</a:t>
            </a:r>
          </a:p>
          <a:p>
            <a:pPr marL="228600" lvl="0" indent="-228600" fontAlgn="base">
              <a:lnSpc>
                <a:spcPct val="95000"/>
              </a:lnSpc>
              <a:spcAft>
                <a:spcPct val="0"/>
              </a:spcAft>
              <a:buFont typeface="+mj-lt"/>
              <a:buAutoNum type="arabicPeriod"/>
              <a:defRPr/>
            </a:pPr>
            <a:r>
              <a:rPr lang="en-CA" sz="800" dirty="0">
                <a:solidFill>
                  <a:prstClr val="black"/>
                </a:solidFill>
              </a:rPr>
              <a:t>IMCIVREE</a:t>
            </a:r>
            <a:r>
              <a:rPr lang="en-CA" sz="800" baseline="30000" dirty="0">
                <a:solidFill>
                  <a:prstClr val="black"/>
                </a:solidFill>
              </a:rPr>
              <a:t>® </a:t>
            </a:r>
            <a:r>
              <a:rPr lang="en-CA" sz="800" dirty="0">
                <a:solidFill>
                  <a:prstClr val="black"/>
                </a:solidFill>
              </a:rPr>
              <a:t>(setmelanotide). Prescribing information.</a:t>
            </a:r>
            <a:r>
              <a:rPr lang="en-CA" sz="800" u="sng" dirty="0">
                <a:solidFill>
                  <a:prstClr val="black"/>
                </a:solidFill>
              </a:rPr>
              <a:t> </a:t>
            </a:r>
            <a:r>
              <a:rPr lang="en-CA" sz="800" u="sng" dirty="0">
                <a:solidFill>
                  <a:prstClr val="black"/>
                </a:solidFill>
                <a:hlinkClick r:id="rId8">
                  <a:extLst>
                    <a:ext uri="{A12FA001-AC4F-418D-AE19-62706E023703}">
                      <ahyp:hlinkClr xmlns:ahyp="http://schemas.microsoft.com/office/drawing/2018/hyperlinkcolor" val="tx"/>
                    </a:ext>
                  </a:extLst>
                </a:hlinkClick>
              </a:rPr>
              <a:t>https://www.accessdata.fda.gov/drugsatfda_docs/label/2025/213793Orig1s008lbl.pdf</a:t>
            </a:r>
            <a:r>
              <a:rPr lang="en-CA" sz="800" dirty="0">
                <a:solidFill>
                  <a:prstClr val="black"/>
                </a:solidFill>
              </a:rPr>
              <a:t>. Accessed March 2026.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p>
        </p:txBody>
      </p:sp>
      <p:sp>
        <p:nvSpPr>
          <p:cNvPr id="7" name="Slide Image Placeholder 6">
            <a:extLst>
              <a:ext uri="{FF2B5EF4-FFF2-40B4-BE49-F238E27FC236}">
                <a16:creationId xmlns:a16="http://schemas.microsoft.com/office/drawing/2014/main" id="{F9A693EE-827A-A0FE-D5FE-30EE580F2263}"/>
              </a:ext>
            </a:extLst>
          </p:cNvPr>
          <p:cNvSpPr>
            <a:spLocks noGrp="1" noRot="1" noChangeAspect="1"/>
          </p:cNvSpPr>
          <p:nvPr>
            <p:ph type="sldImg"/>
          </p:nvPr>
        </p:nvSpPr>
        <p:spPr>
          <a:xfrm>
            <a:off x="688975" y="1143000"/>
            <a:ext cx="5483225" cy="3084513"/>
          </a:xfrm>
        </p:spPr>
        <p:txBody>
          <a:bodyPr/>
          <a:lstStyle/>
          <a:p>
            <a:endParaRPr lang="en-US" dirty="0"/>
          </a:p>
        </p:txBody>
      </p:sp>
      <p:sp>
        <p:nvSpPr>
          <p:cNvPr id="2" name="Slide Number Placeholder 3">
            <a:extLst>
              <a:ext uri="{FF2B5EF4-FFF2-40B4-BE49-F238E27FC236}">
                <a16:creationId xmlns:a16="http://schemas.microsoft.com/office/drawing/2014/main" id="{631F8349-A31F-5550-5A7B-E3B2BF2C2200}"/>
              </a:ext>
            </a:extLst>
          </p:cNvPr>
          <p:cNvSpPr>
            <a:spLocks noGrp="1"/>
          </p:cNvSpPr>
          <p:nvPr>
            <p:ph type="sldNum" sz="quarter" idx="5"/>
          </p:nvPr>
        </p:nvSpPr>
        <p:spPr>
          <a:xfrm>
            <a:off x="3884613" y="8685213"/>
            <a:ext cx="2971800" cy="458787"/>
          </a:xfrm>
        </p:spPr>
        <p:txBody>
          <a:bodyPr/>
          <a:lstStyle/>
          <a:p>
            <a:fld id="{F55C3A4A-438B-4C02-AD11-AE32F1D429DA}" type="slidenum">
              <a:rPr lang="en-CA" smtClean="0"/>
              <a:pPr/>
              <a:t>9</a:t>
            </a:fld>
            <a:endParaRPr lang="en-CA" dirty="0"/>
          </a:p>
        </p:txBody>
      </p:sp>
    </p:spTree>
    <p:extLst>
      <p:ext uri="{BB962C8B-B14F-4D97-AF65-F5344CB8AC3E}">
        <p14:creationId xmlns:p14="http://schemas.microsoft.com/office/powerpoint/2010/main" val="3968341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04A2FAC-A0EA-2D4A-C472-C61D2BF075E4}"/>
              </a:ext>
            </a:extLst>
          </p:cNvPr>
          <p:cNvSpPr>
            <a:spLocks noGrp="1"/>
          </p:cNvSpPr>
          <p:nvPr>
            <p:ph type="body" sz="quarter" idx="10"/>
          </p:nvPr>
        </p:nvSpPr>
        <p:spPr>
          <a:xfrm>
            <a:off x="553980" y="1910218"/>
            <a:ext cx="5505508" cy="1814512"/>
          </a:xfrm>
        </p:spPr>
        <p:txBody>
          <a:bodyPr anchor="b"/>
          <a:lstStyle>
            <a:lvl1pPr marL="0" indent="0">
              <a:buNone/>
              <a:defRPr sz="3600">
                <a:solidFill>
                  <a:schemeClr val="bg1"/>
                </a:solidFill>
              </a:defRPr>
            </a:lvl1pPr>
          </a:lstStyle>
          <a:p>
            <a:pPr lvl="0"/>
            <a:r>
              <a:rPr lang="en-US"/>
              <a:t>Click to edit Master text styles</a:t>
            </a:r>
          </a:p>
        </p:txBody>
      </p:sp>
      <p:sp>
        <p:nvSpPr>
          <p:cNvPr id="11" name="Text Placeholder 8">
            <a:extLst>
              <a:ext uri="{FF2B5EF4-FFF2-40B4-BE49-F238E27FC236}">
                <a16:creationId xmlns:a16="http://schemas.microsoft.com/office/drawing/2014/main" id="{5FBE5829-B806-81D6-105E-738C6499BE4A}"/>
              </a:ext>
            </a:extLst>
          </p:cNvPr>
          <p:cNvSpPr>
            <a:spLocks noGrp="1"/>
          </p:cNvSpPr>
          <p:nvPr>
            <p:ph type="body" sz="quarter" idx="11"/>
          </p:nvPr>
        </p:nvSpPr>
        <p:spPr>
          <a:xfrm>
            <a:off x="553980" y="3883932"/>
            <a:ext cx="5505508" cy="1655309"/>
          </a:xfrm>
        </p:spPr>
        <p:txBody>
          <a:bodyPr anchor="t"/>
          <a:lstStyle>
            <a:lvl1pPr marL="0" indent="0">
              <a:buNone/>
              <a:defRPr sz="1800" i="0">
                <a:solidFill>
                  <a:schemeClr val="bg1"/>
                </a:solidFill>
              </a:defRPr>
            </a:lvl1pPr>
          </a:lstStyle>
          <a:p>
            <a:pPr lvl="0"/>
            <a:r>
              <a:rPr lang="en-US"/>
              <a:t>Click to edit Master text styles</a:t>
            </a:r>
          </a:p>
        </p:txBody>
      </p:sp>
      <p:pic>
        <p:nvPicPr>
          <p:cNvPr id="10" name="Picture 9" descr="A black and white sign&#10;&#10;Description automatically generated with low confidence">
            <a:extLst>
              <a:ext uri="{FF2B5EF4-FFF2-40B4-BE49-F238E27FC236}">
                <a16:creationId xmlns:a16="http://schemas.microsoft.com/office/drawing/2014/main" id="{C0D68EB5-DC4C-A2E3-4B2A-C1078754EA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15735" y="4162425"/>
            <a:ext cx="2776184" cy="781050"/>
          </a:xfrm>
          <a:prstGeom prst="rect">
            <a:avLst/>
          </a:prstGeom>
        </p:spPr>
      </p:pic>
    </p:spTree>
    <p:extLst>
      <p:ext uri="{BB962C8B-B14F-4D97-AF65-F5344CB8AC3E}">
        <p14:creationId xmlns:p14="http://schemas.microsoft.com/office/powerpoint/2010/main" val="3139358647"/>
      </p:ext>
    </p:extLst>
  </p:cSld>
  <p:clrMapOvr>
    <a:masterClrMapping/>
  </p:clrMapOvr>
  <p:extLst>
    <p:ext uri="{DCECCB84-F9BA-43D5-87BE-67443E8EF086}">
      <p15:sldGuideLst xmlns:p15="http://schemas.microsoft.com/office/powerpoint/2012/main">
        <p15:guide id="1" pos="3840">
          <p15:clr>
            <a:srgbClr val="FBAE40"/>
          </p15:clr>
        </p15:guide>
        <p15:guide id="3" pos="347">
          <p15:clr>
            <a:srgbClr val="FBAE40"/>
          </p15:clr>
        </p15:guide>
        <p15:guide id="4" pos="749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p:txBody>
          <a:bodyPr/>
          <a:lstStyle/>
          <a:p>
            <a:r>
              <a:rPr lang="en-US"/>
              <a:t>Click to edit Master title style</a:t>
            </a:r>
            <a:endParaRPr lang="en-CA"/>
          </a:p>
        </p:txBody>
      </p:sp>
      <p:sp>
        <p:nvSpPr>
          <p:cNvPr id="3" name="Text Placeholder 4">
            <a:extLst>
              <a:ext uri="{FF2B5EF4-FFF2-40B4-BE49-F238E27FC236}">
                <a16:creationId xmlns:a16="http://schemas.microsoft.com/office/drawing/2014/main" id="{1F551345-FF83-E4FA-DE22-CD97F31ECA69}"/>
              </a:ext>
            </a:extLst>
          </p:cNvPr>
          <p:cNvSpPr>
            <a:spLocks noGrp="1"/>
          </p:cNvSpPr>
          <p:nvPr>
            <p:ph type="body" sz="quarter" idx="13" hasCustomPrompt="1"/>
          </p:nvPr>
        </p:nvSpPr>
        <p:spPr>
          <a:xfrm>
            <a:off x="536240" y="6020060"/>
            <a:ext cx="10896000" cy="324000"/>
          </a:xfrm>
        </p:spPr>
        <p:txBody>
          <a:bodyPr vert="horz" lIns="0" tIns="0" rIns="0" bIns="0" rtlCol="0" anchor="b">
            <a:noAutofit/>
          </a:bodyPr>
          <a:lstStyle>
            <a:lvl1pPr marL="0" indent="0">
              <a:spcAft>
                <a:spcPts val="0"/>
              </a:spcAft>
              <a:buNone/>
              <a:defRPr lang="en-GB" sz="800" i="0" dirty="0"/>
            </a:lvl1pPr>
          </a:lstStyle>
          <a:p>
            <a:pPr marL="269993" lvl="0" indent="-269993"/>
            <a:r>
              <a:rPr lang="en-GB"/>
              <a:t>Insert notes</a:t>
            </a:r>
          </a:p>
        </p:txBody>
      </p:sp>
    </p:spTree>
    <p:extLst>
      <p:ext uri="{BB962C8B-B14F-4D97-AF65-F5344CB8AC3E}">
        <p14:creationId xmlns:p14="http://schemas.microsoft.com/office/powerpoint/2010/main" val="353440276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p:txBody>
          <a:bodyPr/>
          <a:lstStyle/>
          <a:p>
            <a:r>
              <a:rPr lang="en-US"/>
              <a:t>Click to edit Master title style</a:t>
            </a:r>
            <a:endParaRPr lang="en-CA"/>
          </a:p>
        </p:txBody>
      </p:sp>
      <p:sp>
        <p:nvSpPr>
          <p:cNvPr id="5" name="Text Placeholder 4">
            <a:extLst>
              <a:ext uri="{FF2B5EF4-FFF2-40B4-BE49-F238E27FC236}">
                <a16:creationId xmlns:a16="http://schemas.microsoft.com/office/drawing/2014/main" id="{357EF66D-6895-F9D0-22EB-D34C38101672}"/>
              </a:ext>
            </a:extLst>
          </p:cNvPr>
          <p:cNvSpPr>
            <a:spLocks noGrp="1"/>
          </p:cNvSpPr>
          <p:nvPr>
            <p:ph type="body" sz="quarter" idx="14"/>
          </p:nvPr>
        </p:nvSpPr>
        <p:spPr>
          <a:xfrm>
            <a:off x="536240" y="1661160"/>
            <a:ext cx="10896000" cy="4315160"/>
          </a:xfrm>
        </p:spPr>
        <p:txBody>
          <a:body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EC50018B-FCD9-2351-F61E-0B5208F85706}"/>
              </a:ext>
            </a:extLst>
          </p:cNvPr>
          <p:cNvSpPr>
            <a:spLocks noGrp="1"/>
          </p:cNvSpPr>
          <p:nvPr>
            <p:ph type="body" sz="quarter" idx="13" hasCustomPrompt="1"/>
          </p:nvPr>
        </p:nvSpPr>
        <p:spPr>
          <a:xfrm>
            <a:off x="536240" y="6020060"/>
            <a:ext cx="10896000" cy="324000"/>
          </a:xfrm>
        </p:spPr>
        <p:txBody>
          <a:bodyPr vert="horz" lIns="0" tIns="0" rIns="0" bIns="0" rtlCol="0" anchor="b">
            <a:noAutofit/>
          </a:bodyPr>
          <a:lstStyle>
            <a:lvl1pPr marL="0" indent="0">
              <a:spcAft>
                <a:spcPts val="0"/>
              </a:spcAft>
              <a:buNone/>
              <a:defRPr lang="en-GB" sz="800" i="0" dirty="0"/>
            </a:lvl1pPr>
          </a:lstStyle>
          <a:p>
            <a:pPr marL="269993" lvl="0" indent="-269993"/>
            <a:r>
              <a:rPr lang="en-GB"/>
              <a:t>Insert notes</a:t>
            </a:r>
          </a:p>
        </p:txBody>
      </p:sp>
    </p:spTree>
    <p:extLst>
      <p:ext uri="{BB962C8B-B14F-4D97-AF65-F5344CB8AC3E}">
        <p14:creationId xmlns:p14="http://schemas.microsoft.com/office/powerpoint/2010/main" val="24504470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plit Layout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rot="10800000">
            <a:off x="5494020" y="-1"/>
            <a:ext cx="669798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4630120" cy="5562000"/>
          </a:xfrm>
        </p:spPr>
        <p:txBody>
          <a:bodyPr anchor="ctr"/>
          <a:lstStyle>
            <a:lvl1pPr>
              <a:defRPr>
                <a:solidFill>
                  <a:schemeClr val="tx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5854400" y="414320"/>
            <a:ext cx="5577840" cy="5562000"/>
          </a:xfrm>
        </p:spPr>
        <p:txBody>
          <a:bodyPr anchor="ct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5" name="Picture 4" descr="A black and white sign&#10;&#10;Description automatically generated with low confidence">
            <a:extLst>
              <a:ext uri="{FF2B5EF4-FFF2-40B4-BE49-F238E27FC236}">
                <a16:creationId xmlns:a16="http://schemas.microsoft.com/office/drawing/2014/main" id="{1B80BD61-E30F-2A95-C59D-CEDFE22944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24604"/>
            <a:ext cx="1368625" cy="385048"/>
          </a:xfrm>
          <a:prstGeom prst="rect">
            <a:avLst/>
          </a:prstGeom>
        </p:spPr>
      </p:pic>
      <p:sp>
        <p:nvSpPr>
          <p:cNvPr id="9" name="Text Placeholder 4">
            <a:extLst>
              <a:ext uri="{FF2B5EF4-FFF2-40B4-BE49-F238E27FC236}">
                <a16:creationId xmlns:a16="http://schemas.microsoft.com/office/drawing/2014/main" id="{BA02ACCB-FF32-050F-F2FD-3596172EA62D}"/>
              </a:ext>
            </a:extLst>
          </p:cNvPr>
          <p:cNvSpPr>
            <a:spLocks noGrp="1"/>
          </p:cNvSpPr>
          <p:nvPr>
            <p:ph type="body" sz="quarter" idx="13" hasCustomPrompt="1"/>
          </p:nvPr>
        </p:nvSpPr>
        <p:spPr>
          <a:xfrm>
            <a:off x="5854400" y="6401983"/>
            <a:ext cx="4893527" cy="324000"/>
          </a:xfrm>
        </p:spPr>
        <p:txBody>
          <a:bodyPr vert="horz" lIns="0" tIns="0" rIns="0" bIns="0" rtlCol="0" anchor="b">
            <a:noAutofit/>
          </a:bodyPr>
          <a:lstStyle>
            <a:lvl1pPr marL="0" indent="0">
              <a:buNone/>
              <a:defRPr lang="en-GB" sz="800" i="0" dirty="0">
                <a:solidFill>
                  <a:schemeClr val="bg1"/>
                </a:solidFill>
              </a:defRPr>
            </a:lvl1pPr>
          </a:lstStyle>
          <a:p>
            <a:pPr marL="269993" lvl="0" indent="-269993"/>
            <a:r>
              <a:rPr lang="en-GB"/>
              <a:t>Insert notes</a:t>
            </a:r>
          </a:p>
        </p:txBody>
      </p:sp>
      <p:pic>
        <p:nvPicPr>
          <p:cNvPr id="10" name="Picture 9" descr="A black and white sign&#10;&#10;Description automatically generated with low confidence">
            <a:extLst>
              <a:ext uri="{FF2B5EF4-FFF2-40B4-BE49-F238E27FC236}">
                <a16:creationId xmlns:a16="http://schemas.microsoft.com/office/drawing/2014/main" id="{0078288B-17C4-AEC1-5B44-26B83BFF6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7927" y="6339844"/>
            <a:ext cx="1368625" cy="385048"/>
          </a:xfrm>
          <a:prstGeom prst="rect">
            <a:avLst/>
          </a:prstGeom>
        </p:spPr>
      </p:pic>
      <p:sp>
        <p:nvSpPr>
          <p:cNvPr id="7" name="Rectangle: Rounded Corners 6">
            <a:extLst>
              <a:ext uri="{FF2B5EF4-FFF2-40B4-BE49-F238E27FC236}">
                <a16:creationId xmlns:a16="http://schemas.microsoft.com/office/drawing/2014/main" id="{D6C8C719-B309-F8CA-1C6B-FE8D4D1174A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6" name="Rectangle: Rounded Corners 5">
            <a:extLst>
              <a:ext uri="{FF2B5EF4-FFF2-40B4-BE49-F238E27FC236}">
                <a16:creationId xmlns:a16="http://schemas.microsoft.com/office/drawing/2014/main" id="{2828997B-CE24-417C-7F15-C0849AD60B06}"/>
              </a:ext>
            </a:extLst>
          </p:cNvPr>
          <p:cNvSpPr/>
          <p:nvPr userDrawn="1"/>
        </p:nvSpPr>
        <p:spPr>
          <a:xfrm>
            <a:off x="9878993" y="102833"/>
            <a:ext cx="1669241" cy="4143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solidFill>
                  <a:schemeClr val="tx1"/>
                </a:solidFill>
              </a:rPr>
              <a:t>Medications</a:t>
            </a:r>
          </a:p>
        </p:txBody>
      </p:sp>
    </p:spTree>
    <p:extLst>
      <p:ext uri="{BB962C8B-B14F-4D97-AF65-F5344CB8AC3E}">
        <p14:creationId xmlns:p14="http://schemas.microsoft.com/office/powerpoint/2010/main" val="38881418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plit Layout Colou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7C9FB-125E-2FD9-3DF3-743247610BF8}"/>
              </a:ext>
            </a:extLst>
          </p:cNvPr>
          <p:cNvSpPr/>
          <p:nvPr userDrawn="1"/>
        </p:nvSpPr>
        <p:spPr>
          <a:xfrm>
            <a:off x="0" y="0"/>
            <a:ext cx="557784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a:extLst>
              <a:ext uri="{FF2B5EF4-FFF2-40B4-BE49-F238E27FC236}">
                <a16:creationId xmlns:a16="http://schemas.microsoft.com/office/drawing/2014/main" id="{7CC90668-148F-4493-82AB-9AF132BA83C6}"/>
              </a:ext>
            </a:extLst>
          </p:cNvPr>
          <p:cNvSpPr>
            <a:spLocks noGrp="1"/>
          </p:cNvSpPr>
          <p:nvPr>
            <p:ph type="title"/>
          </p:nvPr>
        </p:nvSpPr>
        <p:spPr>
          <a:xfrm>
            <a:off x="536240" y="414320"/>
            <a:ext cx="4630120" cy="5562000"/>
          </a:xfrm>
        </p:spPr>
        <p:txBody>
          <a:bodyPr anchor="ctr"/>
          <a:lstStyle>
            <a:lvl1pPr>
              <a:defRPr>
                <a:solidFill>
                  <a:schemeClr val="bg1"/>
                </a:solidFill>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917A454-11CE-4911-8072-E36A62CC890F}"/>
              </a:ext>
            </a:extLst>
          </p:cNvPr>
          <p:cNvSpPr>
            <a:spLocks noGrp="1"/>
          </p:cNvSpPr>
          <p:nvPr>
            <p:ph idx="1"/>
          </p:nvPr>
        </p:nvSpPr>
        <p:spPr>
          <a:xfrm>
            <a:off x="5854400" y="414320"/>
            <a:ext cx="5577840" cy="5562000"/>
          </a:xfrm>
        </p:spPr>
        <p:txBody>
          <a:bodyPr anchor="ct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B511BDAC-A7E9-8605-7131-93B5D0D02E76}"/>
              </a:ext>
            </a:extLst>
          </p:cNvPr>
          <p:cNvSpPr>
            <a:spLocks noGrp="1"/>
          </p:cNvSpPr>
          <p:nvPr>
            <p:ph type="body" sz="quarter" idx="13" hasCustomPrompt="1"/>
          </p:nvPr>
        </p:nvSpPr>
        <p:spPr>
          <a:xfrm>
            <a:off x="5854400" y="6401983"/>
            <a:ext cx="5577840" cy="324000"/>
          </a:xfrm>
        </p:spPr>
        <p:txBody>
          <a:bodyPr vert="horz" lIns="0" tIns="0" rIns="0" bIns="0" rtlCol="0" anchor="b">
            <a:noAutofit/>
          </a:bodyPr>
          <a:lstStyle>
            <a:lvl1pPr marL="0" indent="0">
              <a:buNone/>
              <a:defRPr lang="en-GB" sz="800" i="0" dirty="0">
                <a:solidFill>
                  <a:schemeClr val="tx1"/>
                </a:solidFill>
              </a:defRPr>
            </a:lvl1pPr>
          </a:lstStyle>
          <a:p>
            <a:pPr marL="269993" lvl="0" indent="-269993"/>
            <a:r>
              <a:rPr lang="en-GB"/>
              <a:t>Insert notes</a:t>
            </a:r>
          </a:p>
        </p:txBody>
      </p:sp>
      <p:pic>
        <p:nvPicPr>
          <p:cNvPr id="6" name="Picture 5" descr="A black and white sign&#10;&#10;Description automatically generated with low confidence">
            <a:extLst>
              <a:ext uri="{FF2B5EF4-FFF2-40B4-BE49-F238E27FC236}">
                <a16:creationId xmlns:a16="http://schemas.microsoft.com/office/drawing/2014/main" id="{3CCF2D27-6A7E-125E-2090-35C5E0EB2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275" y="6339844"/>
            <a:ext cx="1368625" cy="385048"/>
          </a:xfrm>
          <a:prstGeom prst="rect">
            <a:avLst/>
          </a:prstGeom>
        </p:spPr>
      </p:pic>
      <p:sp>
        <p:nvSpPr>
          <p:cNvPr id="11" name="Rectangle: Rounded Corners 10">
            <a:extLst>
              <a:ext uri="{FF2B5EF4-FFF2-40B4-BE49-F238E27FC236}">
                <a16:creationId xmlns:a16="http://schemas.microsoft.com/office/drawing/2014/main" id="{B2D39208-7BAA-723A-190E-AD49A59D476B}"/>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5" name="Rectangle: Rounded Corners 4">
            <a:extLst>
              <a:ext uri="{FF2B5EF4-FFF2-40B4-BE49-F238E27FC236}">
                <a16:creationId xmlns:a16="http://schemas.microsoft.com/office/drawing/2014/main" id="{B96B51EF-22A9-9D4A-C120-8BEF92DEE09B}"/>
              </a:ext>
            </a:extLst>
          </p:cNvPr>
          <p:cNvSpPr/>
          <p:nvPr userDrawn="1"/>
        </p:nvSpPr>
        <p:spPr>
          <a:xfrm>
            <a:off x="9878993" y="102833"/>
            <a:ext cx="1669241"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Medications</a:t>
            </a:r>
          </a:p>
        </p:txBody>
      </p:sp>
    </p:spTree>
    <p:extLst>
      <p:ext uri="{BB962C8B-B14F-4D97-AF65-F5344CB8AC3E}">
        <p14:creationId xmlns:p14="http://schemas.microsoft.com/office/powerpoint/2010/main" val="413717140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1.xml"/><Relationship Id="rId21" Type="http://schemas.openxmlformats.org/officeDocument/2006/relationships/tags" Target="../tags/tag16.xml"/><Relationship Id="rId42" Type="http://schemas.openxmlformats.org/officeDocument/2006/relationships/tags" Target="../tags/tag37.xml"/><Relationship Id="rId47" Type="http://schemas.openxmlformats.org/officeDocument/2006/relationships/tags" Target="../tags/tag42.xml"/><Relationship Id="rId63" Type="http://schemas.openxmlformats.org/officeDocument/2006/relationships/tags" Target="../tags/tag58.xml"/><Relationship Id="rId68" Type="http://schemas.openxmlformats.org/officeDocument/2006/relationships/tags" Target="../tags/tag63.xml"/><Relationship Id="rId84" Type="http://schemas.openxmlformats.org/officeDocument/2006/relationships/tags" Target="../tags/tag79.xml"/><Relationship Id="rId89" Type="http://schemas.openxmlformats.org/officeDocument/2006/relationships/tags" Target="../tags/tag84.xml"/><Relationship Id="rId16" Type="http://schemas.openxmlformats.org/officeDocument/2006/relationships/tags" Target="../tags/tag11.xml"/><Relationship Id="rId11" Type="http://schemas.openxmlformats.org/officeDocument/2006/relationships/tags" Target="../tags/tag6.xml"/><Relationship Id="rId32" Type="http://schemas.openxmlformats.org/officeDocument/2006/relationships/tags" Target="../tags/tag27.xml"/><Relationship Id="rId37" Type="http://schemas.openxmlformats.org/officeDocument/2006/relationships/tags" Target="../tags/tag32.xml"/><Relationship Id="rId53" Type="http://schemas.openxmlformats.org/officeDocument/2006/relationships/tags" Target="../tags/tag48.xml"/><Relationship Id="rId58" Type="http://schemas.openxmlformats.org/officeDocument/2006/relationships/tags" Target="../tags/tag53.xml"/><Relationship Id="rId74" Type="http://schemas.openxmlformats.org/officeDocument/2006/relationships/tags" Target="../tags/tag69.xml"/><Relationship Id="rId79" Type="http://schemas.openxmlformats.org/officeDocument/2006/relationships/tags" Target="../tags/tag74.xml"/><Relationship Id="rId5" Type="http://schemas.openxmlformats.org/officeDocument/2006/relationships/slideLayout" Target="../slideLayouts/slideLayout5.xml"/><Relationship Id="rId90" Type="http://schemas.openxmlformats.org/officeDocument/2006/relationships/tags" Target="../tags/tag85.xml"/><Relationship Id="rId95" Type="http://schemas.openxmlformats.org/officeDocument/2006/relationships/image" Target="../media/image1.png"/><Relationship Id="rId22" Type="http://schemas.openxmlformats.org/officeDocument/2006/relationships/tags" Target="../tags/tag17.xml"/><Relationship Id="rId27" Type="http://schemas.openxmlformats.org/officeDocument/2006/relationships/tags" Target="../tags/tag22.xml"/><Relationship Id="rId43" Type="http://schemas.openxmlformats.org/officeDocument/2006/relationships/tags" Target="../tags/tag38.xml"/><Relationship Id="rId48" Type="http://schemas.openxmlformats.org/officeDocument/2006/relationships/tags" Target="../tags/tag43.xml"/><Relationship Id="rId64" Type="http://schemas.openxmlformats.org/officeDocument/2006/relationships/tags" Target="../tags/tag59.xml"/><Relationship Id="rId69" Type="http://schemas.openxmlformats.org/officeDocument/2006/relationships/tags" Target="../tags/tag64.xml"/><Relationship Id="rId8" Type="http://schemas.openxmlformats.org/officeDocument/2006/relationships/tags" Target="../tags/tag3.xml"/><Relationship Id="rId51" Type="http://schemas.openxmlformats.org/officeDocument/2006/relationships/tags" Target="../tags/tag46.xml"/><Relationship Id="rId72" Type="http://schemas.openxmlformats.org/officeDocument/2006/relationships/tags" Target="../tags/tag67.xml"/><Relationship Id="rId80" Type="http://schemas.openxmlformats.org/officeDocument/2006/relationships/tags" Target="../tags/tag75.xml"/><Relationship Id="rId85" Type="http://schemas.openxmlformats.org/officeDocument/2006/relationships/tags" Target="../tags/tag80.xml"/><Relationship Id="rId93" Type="http://schemas.openxmlformats.org/officeDocument/2006/relationships/tags" Target="../tags/tag88.xml"/><Relationship Id="rId3" Type="http://schemas.openxmlformats.org/officeDocument/2006/relationships/slideLayout" Target="../slideLayouts/slideLayout3.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tags" Target="../tags/tag20.xml"/><Relationship Id="rId33" Type="http://schemas.openxmlformats.org/officeDocument/2006/relationships/tags" Target="../tags/tag28.xml"/><Relationship Id="rId38" Type="http://schemas.openxmlformats.org/officeDocument/2006/relationships/tags" Target="../tags/tag33.xml"/><Relationship Id="rId46" Type="http://schemas.openxmlformats.org/officeDocument/2006/relationships/tags" Target="../tags/tag41.xml"/><Relationship Id="rId59" Type="http://schemas.openxmlformats.org/officeDocument/2006/relationships/tags" Target="../tags/tag54.xml"/><Relationship Id="rId67" Type="http://schemas.openxmlformats.org/officeDocument/2006/relationships/tags" Target="../tags/tag62.xml"/><Relationship Id="rId20" Type="http://schemas.openxmlformats.org/officeDocument/2006/relationships/tags" Target="../tags/tag15.xml"/><Relationship Id="rId41" Type="http://schemas.openxmlformats.org/officeDocument/2006/relationships/tags" Target="../tags/tag36.xml"/><Relationship Id="rId54" Type="http://schemas.openxmlformats.org/officeDocument/2006/relationships/tags" Target="../tags/tag49.xml"/><Relationship Id="rId62" Type="http://schemas.openxmlformats.org/officeDocument/2006/relationships/tags" Target="../tags/tag57.xml"/><Relationship Id="rId70" Type="http://schemas.openxmlformats.org/officeDocument/2006/relationships/tags" Target="../tags/tag65.xml"/><Relationship Id="rId75" Type="http://schemas.openxmlformats.org/officeDocument/2006/relationships/tags" Target="../tags/tag70.xml"/><Relationship Id="rId83" Type="http://schemas.openxmlformats.org/officeDocument/2006/relationships/tags" Target="../tags/tag78.xml"/><Relationship Id="rId88" Type="http://schemas.openxmlformats.org/officeDocument/2006/relationships/tags" Target="../tags/tag83.xml"/><Relationship Id="rId91" Type="http://schemas.openxmlformats.org/officeDocument/2006/relationships/tags" Target="../tags/tag86.xml"/><Relationship Id="rId1" Type="http://schemas.openxmlformats.org/officeDocument/2006/relationships/slideLayout" Target="../slideLayouts/slideLayout1.xml"/><Relationship Id="rId6" Type="http://schemas.openxmlformats.org/officeDocument/2006/relationships/theme" Target="../theme/theme1.xml"/><Relationship Id="rId15" Type="http://schemas.openxmlformats.org/officeDocument/2006/relationships/tags" Target="../tags/tag10.xml"/><Relationship Id="rId23" Type="http://schemas.openxmlformats.org/officeDocument/2006/relationships/tags" Target="../tags/tag18.xml"/><Relationship Id="rId28" Type="http://schemas.openxmlformats.org/officeDocument/2006/relationships/tags" Target="../tags/tag23.xml"/><Relationship Id="rId36" Type="http://schemas.openxmlformats.org/officeDocument/2006/relationships/tags" Target="../tags/tag31.xml"/><Relationship Id="rId49" Type="http://schemas.openxmlformats.org/officeDocument/2006/relationships/tags" Target="../tags/tag44.xml"/><Relationship Id="rId57" Type="http://schemas.openxmlformats.org/officeDocument/2006/relationships/tags" Target="../tags/tag52.xml"/><Relationship Id="rId10" Type="http://schemas.openxmlformats.org/officeDocument/2006/relationships/tags" Target="../tags/tag5.xml"/><Relationship Id="rId31" Type="http://schemas.openxmlformats.org/officeDocument/2006/relationships/tags" Target="../tags/tag26.xml"/><Relationship Id="rId44" Type="http://schemas.openxmlformats.org/officeDocument/2006/relationships/tags" Target="../tags/tag39.xml"/><Relationship Id="rId52" Type="http://schemas.openxmlformats.org/officeDocument/2006/relationships/tags" Target="../tags/tag47.xml"/><Relationship Id="rId60" Type="http://schemas.openxmlformats.org/officeDocument/2006/relationships/tags" Target="../tags/tag55.xml"/><Relationship Id="rId65" Type="http://schemas.openxmlformats.org/officeDocument/2006/relationships/tags" Target="../tags/tag60.xml"/><Relationship Id="rId73" Type="http://schemas.openxmlformats.org/officeDocument/2006/relationships/tags" Target="../tags/tag68.xml"/><Relationship Id="rId78" Type="http://schemas.openxmlformats.org/officeDocument/2006/relationships/tags" Target="../tags/tag73.xml"/><Relationship Id="rId81" Type="http://schemas.openxmlformats.org/officeDocument/2006/relationships/tags" Target="../tags/tag76.xml"/><Relationship Id="rId86" Type="http://schemas.openxmlformats.org/officeDocument/2006/relationships/tags" Target="../tags/tag81.xml"/><Relationship Id="rId94" Type="http://schemas.openxmlformats.org/officeDocument/2006/relationships/tags" Target="../tags/tag89.xml"/><Relationship Id="rId4" Type="http://schemas.openxmlformats.org/officeDocument/2006/relationships/slideLayout" Target="../slideLayouts/slideLayout4.xml"/><Relationship Id="rId9" Type="http://schemas.openxmlformats.org/officeDocument/2006/relationships/tags" Target="../tags/tag4.xml"/><Relationship Id="rId13" Type="http://schemas.openxmlformats.org/officeDocument/2006/relationships/tags" Target="../tags/tag8.xml"/><Relationship Id="rId18" Type="http://schemas.openxmlformats.org/officeDocument/2006/relationships/tags" Target="../tags/tag13.xml"/><Relationship Id="rId39" Type="http://schemas.openxmlformats.org/officeDocument/2006/relationships/tags" Target="../tags/tag34.xml"/><Relationship Id="rId34" Type="http://schemas.openxmlformats.org/officeDocument/2006/relationships/tags" Target="../tags/tag29.xml"/><Relationship Id="rId50" Type="http://schemas.openxmlformats.org/officeDocument/2006/relationships/tags" Target="../tags/tag45.xml"/><Relationship Id="rId55" Type="http://schemas.openxmlformats.org/officeDocument/2006/relationships/tags" Target="../tags/tag50.xml"/><Relationship Id="rId76" Type="http://schemas.openxmlformats.org/officeDocument/2006/relationships/tags" Target="../tags/tag71.xml"/><Relationship Id="rId7" Type="http://schemas.openxmlformats.org/officeDocument/2006/relationships/tags" Target="../tags/tag2.xml"/><Relationship Id="rId71" Type="http://schemas.openxmlformats.org/officeDocument/2006/relationships/tags" Target="../tags/tag66.xml"/><Relationship Id="rId92" Type="http://schemas.openxmlformats.org/officeDocument/2006/relationships/tags" Target="../tags/tag87.xml"/><Relationship Id="rId2" Type="http://schemas.openxmlformats.org/officeDocument/2006/relationships/slideLayout" Target="../slideLayouts/slideLayout2.xml"/><Relationship Id="rId29" Type="http://schemas.openxmlformats.org/officeDocument/2006/relationships/tags" Target="../tags/tag24.xml"/><Relationship Id="rId24" Type="http://schemas.openxmlformats.org/officeDocument/2006/relationships/tags" Target="../tags/tag19.xml"/><Relationship Id="rId40" Type="http://schemas.openxmlformats.org/officeDocument/2006/relationships/tags" Target="../tags/tag35.xml"/><Relationship Id="rId45" Type="http://schemas.openxmlformats.org/officeDocument/2006/relationships/tags" Target="../tags/tag40.xml"/><Relationship Id="rId66" Type="http://schemas.openxmlformats.org/officeDocument/2006/relationships/tags" Target="../tags/tag61.xml"/><Relationship Id="rId87" Type="http://schemas.openxmlformats.org/officeDocument/2006/relationships/tags" Target="../tags/tag82.xml"/><Relationship Id="rId61" Type="http://schemas.openxmlformats.org/officeDocument/2006/relationships/tags" Target="../tags/tag56.xml"/><Relationship Id="rId82" Type="http://schemas.openxmlformats.org/officeDocument/2006/relationships/tags" Target="../tags/tag77.xml"/><Relationship Id="rId19" Type="http://schemas.openxmlformats.org/officeDocument/2006/relationships/tags" Target="../tags/tag14.xml"/><Relationship Id="rId14" Type="http://schemas.openxmlformats.org/officeDocument/2006/relationships/tags" Target="../tags/tag9.xml"/><Relationship Id="rId30" Type="http://schemas.openxmlformats.org/officeDocument/2006/relationships/tags" Target="../tags/tag25.xml"/><Relationship Id="rId35" Type="http://schemas.openxmlformats.org/officeDocument/2006/relationships/tags" Target="../tags/tag30.xml"/><Relationship Id="rId56" Type="http://schemas.openxmlformats.org/officeDocument/2006/relationships/tags" Target="../tags/tag51.xml"/><Relationship Id="rId77" Type="http://schemas.openxmlformats.org/officeDocument/2006/relationships/tags" Target="../tags/tag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E716778-85D8-27E3-0056-C61C45818908}"/>
              </a:ext>
            </a:extLst>
          </p:cNvPr>
          <p:cNvSpPr/>
          <p:nvPr userDrawn="1"/>
        </p:nvSpPr>
        <p:spPr>
          <a:xfrm>
            <a:off x="0" y="6443680"/>
            <a:ext cx="12192000" cy="414319"/>
          </a:xfrm>
          <a:prstGeom prst="rect">
            <a:avLst/>
          </a:prstGeom>
          <a:gradFill flip="none" rotWithShape="1">
            <a:gsLst>
              <a:gs pos="71600">
                <a:schemeClr val="tx1"/>
              </a:gs>
              <a:gs pos="0">
                <a:schemeClr val="tx1"/>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 name="Text Placeholder 2"/>
          <p:cNvSpPr>
            <a:spLocks noGrp="1"/>
          </p:cNvSpPr>
          <p:nvPr>
            <p:ph type="body" idx="1"/>
          </p:nvPr>
        </p:nvSpPr>
        <p:spPr>
          <a:xfrm>
            <a:off x="536240" y="1661160"/>
            <a:ext cx="10896000" cy="4315160"/>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6240" y="414320"/>
            <a:ext cx="10896000" cy="1082209"/>
          </a:xfrm>
          <a:prstGeom prst="rect">
            <a:avLst/>
          </a:prstGeom>
        </p:spPr>
        <p:txBody>
          <a:bodyPr vert="horz" lIns="0" tIns="0" rIns="0" bIns="0" rtlCol="0" anchor="b" anchorCtr="0">
            <a:noAutofit/>
          </a:bodyPr>
          <a:lstStyle/>
          <a:p>
            <a:r>
              <a:rPr lang="en-GB"/>
              <a:t>Click to edit Master title style</a:t>
            </a:r>
          </a:p>
        </p:txBody>
      </p:sp>
      <p:sp>
        <p:nvSpPr>
          <p:cNvPr id="4" name="[WorkArea]" descr="&lt;?xml version=&quot;1.0&quot; encoding=&quot;utf-16&quot;?&gt;&#10;&lt;GridTheme xmlns:xsi=&quot;http://www.w3.org/2001/XMLSchema-instance&quot; xmlns:xsd=&quot;http://www.w3.org/2001/XMLSchema&quot;&gt;&#10;  &lt;GuideLines /&gt;&#10;  &lt;SubGrids&gt;&#10;    &lt;SubGrid&gt;&#10;      &lt;Left&gt;25.51181&lt;/Left&gt;&#10;      &lt;Top&gt;25.51181&lt;/Top&gt;&#10;      &lt;Width&gt;25.51181&lt;/Width&gt;&#10;      &lt;Height&gt;25.51181&lt;/Height&gt;&#10;    &lt;/SubGrid&gt;&#10;    &lt;SubGrid&gt;&#10;      &lt;Left&gt;51.02362&lt;/Left&gt;&#10;      &lt;Top&gt;25.51181&lt;/Top&gt;&#10;      &lt;Width&gt;151.1811&lt;/Width&gt;&#10;      &lt;Height&gt;25.51181&lt;/Height&gt;&#10;    &lt;/SubGrid&gt;&#10;    &lt;SubGrid&gt;&#10;      &lt;Left&gt;202.204727&lt;/Left&gt;&#10;      &lt;Top&gt;25.51181&lt;/Top&gt;&#10;      &lt;Width&gt;25.51181&lt;/Width&gt;&#10;      &lt;Height&gt;25.51181&lt;/Height&gt;&#10;    &lt;/SubGrid&gt;&#10;    &lt;SubGrid&gt;&#10;      &lt;Left&gt;227.716537&lt;/Left&gt;&#10;      &lt;Top&gt;25.51181&lt;/Top&gt;&#10;      &lt;Width&gt;151.1811&lt;/Width&gt;&#10;      &lt;Height&gt;25.51181&lt;/Height&gt;&#10;    &lt;/SubGrid&gt;&#10;    &lt;SubGrid&gt;&#10;      &lt;Left&gt;378.897644&lt;/Left&gt;&#10;      &lt;Top&gt;25.51181&lt;/Top&gt;&#10;      &lt;Width&gt;25.51181&lt;/Width&gt;&#10;      &lt;Height&gt;25.51181&lt;/Height&gt;&#10;    &lt;/SubGrid&gt;&#10;    &lt;SubGrid&gt;&#10;      &lt;Left&gt;404.409454&lt;/Left&gt;&#10;      &lt;Top&gt;25.51181&lt;/Top&gt;&#10;      &lt;Width&gt;151.1811&lt;/Width&gt;&#10;      &lt;Height&gt;25.51181&lt;/Height&gt;&#10;    &lt;/SubGrid&gt;&#10;    &lt;SubGrid&gt;&#10;      &lt;Left&gt;555.5906&lt;/Left&gt;&#10;      &lt;Top&gt;25.51181&lt;/Top&gt;&#10;      &lt;Width&gt;25.51181&lt;/Width&gt;&#10;      &lt;Height&gt;25.51181&lt;/Height&gt;&#10;    &lt;/SubGrid&gt;&#10;    &lt;SubGrid&gt;&#10;      &lt;Left&gt;581.102356&lt;/Left&gt;&#10;      &lt;Top&gt;25.51181&lt;/Top&gt;&#10;      &lt;Width&gt;151.1811&lt;/Width&gt;&#10;      &lt;Height&gt;25.51181&lt;/Height&gt;&#10;    &lt;/SubGrid&gt;&#10;    &lt;SubGrid&gt;&#10;      &lt;Left&gt;732.283447&lt;/Left&gt;&#10;      &lt;Top&gt;25.51181&lt;/Top&gt;&#10;      &lt;Width&gt;25.51181&lt;/Width&gt;&#10;      &lt;Height&gt;25.51181&lt;/Height&gt;&#10;    &lt;/SubGrid&gt;&#10;    &lt;SubGrid&gt;&#10;      &lt;Left&gt;757.7953&lt;/Left&gt;&#10;      &lt;Top&gt;25.51181&lt;/Top&gt;&#10;      &lt;Width&gt;151.1811&lt;/Width&gt;&#10;      &lt;Height&gt;25.51181&lt;/Height&gt;&#10;    &lt;/SubGrid&gt;&#10;    &lt;SubGrid&gt;&#10;      &lt;Left&gt;908.9764&lt;/Left&gt;&#10;      &lt;Top&gt;25.51181&lt;/Top&gt;&#10;      &lt;Width&gt;25.51181&lt;/Width&gt;&#10;      &lt;Height&gt;25.51181&lt;/Height&gt;&#10;    &lt;/SubGrid&gt;&#10;    &lt;SubGrid&gt;&#10;      &lt;Left&gt;25.51181&lt;/Left&gt;&#10;      &lt;Top&gt;218.976379&lt;/Top&gt;&#10;      &lt;Width&gt;25.51181&lt;/Width&gt;&#10;      &lt;Height&gt;25.51181&lt;/Height&gt;&#10;    &lt;/SubGrid&gt;&#10;    &lt;SubGrid&gt;&#10;      &lt;Left&gt;25.51181&lt;/Left&gt;&#10;      &lt;Top&gt;244.48819&lt;/Top&gt;&#10;      &lt;Width&gt;25.51181&lt;/Width&gt;&#10;      &lt;Height&gt;25.51181&lt;/Height&gt;&#10;    &lt;/SubGrid&gt;&#10;    &lt;SubGrid&gt;&#10;      &lt;Left&gt;25.51181&lt;/Left&gt;&#10;      &lt;Top&gt;270&lt;/Top&gt;&#10;      &lt;Width&gt;25.51181&lt;/Width&gt;&#10;      &lt;Height&gt;25.51181&lt;/Height&gt;&#10;    &lt;/SubGrid&gt;&#10;    &lt;SubGrid&gt;&#10;      &lt;Left&gt;25.51181&lt;/Left&gt;&#10;      &lt;Top&gt;295.5118&lt;/Top&gt;&#10;      &lt;Width&gt;25.51181&lt;/Width&gt;&#10;      &lt;Height&gt;25.51181&lt;/Height&gt;&#10;    &lt;/SubGrid&gt;&#10;    &lt;SubGrid&gt;&#10;      &lt;Left&gt;51.02362&lt;/Left&gt;&#10;      &lt;Top&gt;295.5118&lt;/Top&gt;&#10;      &lt;Width&gt;151.1811&lt;/Width&gt;&#10;      &lt;Height&gt;25.51181&lt;/Height&gt;&#10;    &lt;/SubGrid&gt;&#10;    &lt;SubGrid&gt;&#10;      &lt;Left&gt;202.204727&lt;/Left&gt;&#10;      &lt;Top&gt;295.5118&lt;/Top&gt;&#10;      &lt;Width&gt;25.51181&lt;/Width&gt;&#10;      &lt;Height&gt;25.51181&lt;/Height&gt;&#10;    &lt;/SubGrid&gt;&#10;    &lt;SubGrid&gt;&#10;      &lt;Left&gt;51.02362&lt;/Left&gt;&#10;      &lt;Top&gt;270&lt;/Top&gt;&#10;      &lt;Width&gt;151.1811&lt;/Width&gt;&#10;      &lt;Height&gt;25.51181&lt;/Height&gt;&#10;    &lt;/SubGrid&gt;&#10;    &lt;SubGrid&gt;&#10;      &lt;Left&gt;202.204727&lt;/Left&gt;&#10;      &lt;Top&gt;270&lt;/Top&gt;&#10;      &lt;Width&gt;25.51181&lt;/Width&gt;&#10;      &lt;Height&gt;25.51181&lt;/Height&gt;&#10;    &lt;/SubGrid&gt;&#10;    &lt;SubGrid&gt;&#10;      &lt;Left&gt;51.02362&lt;/Left&gt;&#10;      &lt;Top&gt;244.48819&lt;/Top&gt;&#10;      &lt;Width&gt;151.1811&lt;/Width&gt;&#10;      &lt;Height&gt;25.51181&lt;/Height&gt;&#10;    &lt;/SubGrid&gt;&#10;    &lt;SubGrid&gt;&#10;      &lt;Left&gt;202.204727&lt;/Left&gt;&#10;      &lt;Top&gt;244.48819&lt;/Top&gt;&#10;      &lt;Width&gt;25.51181&lt;/Width&gt;&#10;      &lt;Height&gt;25.51181&lt;/Height&gt;&#10;    &lt;/SubGrid&gt;&#10;    &lt;SubGrid&gt;&#10;      &lt;Left&gt;51.02362&lt;/Left&gt;&#10;      &lt;Top&gt;218.976379&lt;/Top&gt;&#10;      &lt;Width&gt;151.1811&lt;/Width&gt;&#10;      &lt;Height&gt;25.51181&lt;/Height&gt;&#10;    &lt;/SubGrid&gt;&#10;    &lt;SubGrid&gt;&#10;      &lt;Left&gt;202.204727&lt;/Left&gt;&#10;      &lt;Top&gt;218.976379&lt;/Top&gt;&#10;      &lt;Width&gt;25.51181&lt;/Width&gt;&#10;      &lt;Height&gt;25.51181&lt;/Height&gt;&#10;    &lt;/SubGrid&gt;&#10;    &lt;SubGrid&gt;&#10;      &lt;Left&gt;25.51181&lt;/Left&gt;&#10;      &lt;Top&gt;488.976379&lt;/Top&gt;&#10;      &lt;Width&gt;25.51181&lt;/Width&gt;&#10;      &lt;Height&gt;25.51181&lt;/Height&gt;&#10;    &lt;/SubGrid&gt;&#10;    &lt;SubGrid&gt;&#10;      &lt;Left&gt;51.02362&lt;/Left&gt;&#10;      &lt;Top&gt;488.976379&lt;/Top&gt;&#10;      &lt;Width&gt;151.1811&lt;/Width&gt;&#10;      &lt;Height&gt;25.51181&lt;/Height&gt;&#10;    &lt;/SubGrid&gt;&#10;    &lt;SubGrid&gt;&#10;      &lt;Left&gt;202.204727&lt;/Left&gt;&#10;      &lt;Top&gt;488.976379&lt;/Top&gt;&#10;      &lt;Width&gt;25.51181&lt;/Width&gt;&#10;      &lt;Height&gt;25.51181&lt;/Height&gt;&#10;    &lt;/SubGrid&gt;&#10;    &lt;SubGrid&gt;&#10;      &lt;Left&gt;227.716537&lt;/Left&gt;&#10;      &lt;Top&gt;488.976379&lt;/Top&gt;&#10;      &lt;Width&gt;151.1811&lt;/Width&gt;&#10;      &lt;Height&gt;25.51181&lt;/Height&gt;&#10;    &lt;/SubGrid&gt;&#10;    &lt;SubGrid&gt;&#10;      &lt;Left&gt;378.897644&lt;/Left&gt;&#10;      &lt;Top&gt;488.976379&lt;/Top&gt;&#10;      &lt;Width&gt;25.51181&lt;/Width&gt;&#10;      &lt;Height&gt;25.51181&lt;/Height&gt;&#10;    &lt;/SubGrid&gt;&#10;    &lt;SubGrid&gt;&#10;      &lt;Left&gt;404.409454&lt;/Left&gt;&#10;      &lt;Top&gt;488.976379&lt;/Top&gt;&#10;      &lt;Width&gt;151.1811&lt;/Width&gt;&#10;      &lt;Height&gt;25.51181&lt;/Height&gt;&#10;    &lt;/SubGrid&gt;&#10;    &lt;SubGrid&gt;&#10;      &lt;Left&gt;555.5906&lt;/Left&gt;&#10;      &lt;Top&gt;488.976379&lt;/Top&gt;&#10;      &lt;Width&gt;25.51181&lt;/Width&gt;&#10;      &lt;Height&gt;25.51181&lt;/Height&gt;&#10;    &lt;/SubGrid&gt;&#10;    &lt;SubGrid&gt;&#10;      &lt;Left&gt;581.102356&lt;/Left&gt;&#10;      &lt;Top&gt;488.976379&lt;/Top&gt;&#10;      &lt;Width&gt;151.1811&lt;/Width&gt;&#10;      &lt;Height&gt;25.51181&lt;/Height&gt;&#10;    &lt;/SubGrid&gt;&#10;    &lt;SubGrid&gt;&#10;      &lt;Left&gt;732.283447&lt;/Left&gt;&#10;      &lt;Top&gt;488.976379&lt;/Top&gt;&#10;      &lt;Width&gt;25.51181&lt;/Width&gt;&#10;      &lt;Height&gt;25.51181&lt;/Height&gt;&#10;    &lt;/SubGrid&gt;&#10;    &lt;SubGrid&gt;&#10;      &lt;Left&gt;757.7953&lt;/Left&gt;&#10;      &lt;Top&gt;488.976379&lt;/Top&gt;&#10;      &lt;Width&gt;151.1811&lt;/Width&gt;&#10;      &lt;Height&gt;25.51181&lt;/Height&gt;&#10;    &lt;/SubGrid&gt;&#10;    &lt;SubGrid&gt;&#10;      &lt;Left&gt;908.9764&lt;/Left&gt;&#10;      &lt;Top&gt;488.976379&lt;/Top&gt;&#10;      &lt;Width&gt;25.51181&lt;/Width&gt;&#10;      &lt;Height&gt;25.51181&lt;/Height&gt;&#10;    &lt;/SubGrid&gt;&#10;    &lt;SubGrid&gt;&#10;      &lt;Left&gt;227.716537&lt;/Left&gt;&#10;      &lt;Top&gt;295.5118&lt;/Top&gt;&#10;      &lt;Width&gt;151.1811&lt;/Width&gt;&#10;      &lt;Height&gt;25.51181&lt;/Height&gt;&#10;    &lt;/SubGrid&gt;&#10;    &lt;SubGrid&gt;&#10;      &lt;Left&gt;378.897644&lt;/Left&gt;&#10;      &lt;Top&gt;295.5118&lt;/Top&gt;&#10;      &lt;Width&gt;25.51181&lt;/Width&gt;&#10;      &lt;Height&gt;25.51181&lt;/Height&gt;&#10;    &lt;/SubGrid&gt;&#10;    &lt;SubGrid&gt;&#10;      &lt;Left&gt;227.716537&lt;/Left&gt;&#10;      &lt;Top&gt;270&lt;/Top&gt;&#10;      &lt;Width&gt;151.1811&lt;/Width&gt;&#10;      &lt;Height&gt;25.51181&lt;/Height&gt;&#10;    &lt;/SubGrid&gt;&#10;    &lt;SubGrid&gt;&#10;      &lt;Left&gt;378.897644&lt;/Left&gt;&#10;      &lt;Top&gt;270&lt;/Top&gt;&#10;      &lt;Width&gt;25.51181&lt;/Width&gt;&#10;      &lt;Height&gt;25.51181&lt;/Height&gt;&#10;    &lt;/SubGrid&gt;&#10;    &lt;SubGrid&gt;&#10;      &lt;Left&gt;227.716537&lt;/Left&gt;&#10;      &lt;Top&gt;244.48819&lt;/Top&gt;&#10;      &lt;Width&gt;151.1811&lt;/Width&gt;&#10;      &lt;Height&gt;25.51181&lt;/Height&gt;&#10;    &lt;/SubGrid&gt;&#10;    &lt;SubGrid&gt;&#10;      &lt;Left&gt;378.897644&lt;/Left&gt;&#10;      &lt;Top&gt;244.48819&lt;/Top&gt;&#10;      &lt;Width&gt;25.51181&lt;/Width&gt;&#10;      &lt;Height&gt;25.51181&lt;/Height&gt;&#10;    &lt;/SubGrid&gt;&#10;    &lt;SubGrid&gt;&#10;      &lt;Left&gt;227.716537&lt;/Left&gt;&#10;      &lt;Top&gt;218.976379&lt;/Top&gt;&#10;      &lt;Width&gt;151.1811&lt;/Width&gt;&#10;      &lt;Height&gt;25.51181&lt;/Height&gt;&#10;    &lt;/SubGrid&gt;&#10;    &lt;SubGrid&gt;&#10;      &lt;Left&gt;378.897644&lt;/Left&gt;&#10;      &lt;Top&gt;218.976379&lt;/Top&gt;&#10;      &lt;Width&gt;25.51181&lt;/Width&gt;&#10;      &lt;Height&gt;25.51181&lt;/Height&gt;&#10;    &lt;/SubGrid&gt;&#10;    &lt;SubGrid&gt;&#10;      &lt;Left&gt;404.409454&lt;/Left&gt;&#10;      &lt;Top&gt;295.5118&lt;/Top&gt;&#10;      &lt;Width&gt;151.1811&lt;/Width&gt;&#10;      &lt;Height&gt;25.51181&lt;/Height&gt;&#10;    &lt;/SubGrid&gt;&#10;    &lt;SubGrid&gt;&#10;      &lt;Left&gt;555.5906&lt;/Left&gt;&#10;      &lt;Top&gt;295.5118&lt;/Top&gt;&#10;      &lt;Width&gt;25.51181&lt;/Width&gt;&#10;      &lt;Height&gt;25.51181&lt;/Height&gt;&#10;    &lt;/SubGrid&gt;&#10;    &lt;SubGrid&gt;&#10;      &lt;Left&gt;404.409454&lt;/Left&gt;&#10;      &lt;Top&gt;270&lt;/Top&gt;&#10;      &lt;Width&gt;151.1811&lt;/Width&gt;&#10;      &lt;Height&gt;25.51181&lt;/Height&gt;&#10;    &lt;/SubGrid&gt;&#10;    &lt;SubGrid&gt;&#10;      &lt;Left&gt;555.5906&lt;/Left&gt;&#10;      &lt;Top&gt;270&lt;/Top&gt;&#10;      &lt;Width&gt;25.51181&lt;/Width&gt;&#10;      &lt;Height&gt;25.51181&lt;/Height&gt;&#10;    &lt;/SubGrid&gt;&#10;    &lt;SubGrid&gt;&#10;      &lt;Left&gt;404.409454&lt;/Left&gt;&#10;      &lt;Top&gt;244.48819&lt;/Top&gt;&#10;      &lt;Width&gt;151.1811&lt;/Width&gt;&#10;      &lt;Height&gt;25.51181&lt;/Height&gt;&#10;    &lt;/SubGrid&gt;&#10;    &lt;SubGrid&gt;&#10;      &lt;Left&gt;555.5906&lt;/Left&gt;&#10;      &lt;Top&gt;244.48819&lt;/Top&gt;&#10;      &lt;Width&gt;25.51181&lt;/Width&gt;&#10;      &lt;Height&gt;25.51181&lt;/Height&gt;&#10;    &lt;/SubGrid&gt;&#10;    &lt;SubGrid&gt;&#10;      &lt;Left&gt;404.409454&lt;/Left&gt;&#10;      &lt;Top&gt;218.976379&lt;/Top&gt;&#10;      &lt;Width&gt;151.1811&lt;/Width&gt;&#10;      &lt;Height&gt;25.51181&lt;/Height&gt;&#10;    &lt;/SubGrid&gt;&#10;    &lt;SubGrid&gt;&#10;      &lt;Left&gt;555.5906&lt;/Left&gt;&#10;      &lt;Top&gt;218.976379&lt;/Top&gt;&#10;      &lt;Width&gt;25.51181&lt;/Width&gt;&#10;      &lt;Height&gt;25.51181&lt;/Height&gt;&#10;    &lt;/SubGrid&gt;&#10;    &lt;SubGrid&gt;&#10;      &lt;Left&gt;581.102356&lt;/Left&gt;&#10;      &lt;Top&gt;295.5118&lt;/Top&gt;&#10;      &lt;Width&gt;151.1811&lt;/Width&gt;&#10;      &lt;Height&gt;25.51181&lt;/Height&gt;&#10;    &lt;/SubGrid&gt;&#10;    &lt;SubGrid&gt;&#10;      &lt;Left&gt;732.283447&lt;/Left&gt;&#10;      &lt;Top&gt;295.5118&lt;/Top&gt;&#10;      &lt;Width&gt;25.51181&lt;/Width&gt;&#10;      &lt;Height&gt;25.51181&lt;/Height&gt;&#10;    &lt;/SubGrid&gt;&#10;    &lt;SubGrid&gt;&#10;      &lt;Left&gt;581.102356&lt;/Left&gt;&#10;      &lt;Top&gt;270&lt;/Top&gt;&#10;      &lt;Width&gt;151.1811&lt;/Width&gt;&#10;      &lt;Height&gt;25.51181&lt;/Height&gt;&#10;    &lt;/SubGrid&gt;&#10;    &lt;SubGrid&gt;&#10;      &lt;Left&gt;732.283447&lt;/Left&gt;&#10;      &lt;Top&gt;270&lt;/Top&gt;&#10;      &lt;Width&gt;25.51181&lt;/Width&gt;&#10;      &lt;Height&gt;25.51181&lt;/Height&gt;&#10;    &lt;/SubGrid&gt;&#10;    &lt;SubGrid&gt;&#10;      &lt;Left&gt;581.102356&lt;/Left&gt;&#10;      &lt;Top&gt;244.48819&lt;/Top&gt;&#10;      &lt;Width&gt;151.1811&lt;/Width&gt;&#10;      &lt;Height&gt;25.51181&lt;/Height&gt;&#10;    &lt;/SubGrid&gt;&#10;    &lt;SubGrid&gt;&#10;      &lt;Left&gt;732.283447&lt;/Left&gt;&#10;      &lt;Top&gt;244.48819&lt;/Top&gt;&#10;      &lt;Width&gt;25.51181&lt;/Width&gt;&#10;      &lt;Height&gt;25.51181&lt;/Height&gt;&#10;    &lt;/SubGrid&gt;&#10;    &lt;SubGrid&gt;&#10;      &lt;Left&gt;581.102356&lt;/Left&gt;&#10;      &lt;Top&gt;218.976379&lt;/Top&gt;&#10;      &lt;Width&gt;151.1811&lt;/Width&gt;&#10;      &lt;Height&gt;25.51181&lt;/Height&gt;&#10;    &lt;/SubGrid&gt;&#10;    &lt;SubGrid&gt;&#10;      &lt;Left&gt;732.283447&lt;/Left&gt;&#10;      &lt;Top&gt;218.976379&lt;/Top&gt;&#10;      &lt;Width&gt;25.51181&lt;/Width&gt;&#10;      &lt;Height&gt;25.51181&lt;/Height&gt;&#10;    &lt;/SubGrid&gt;&#10;    &lt;SubGrid&gt;&#10;      &lt;Left&gt;757.7953&lt;/Left&gt;&#10;      &lt;Top&gt;295.5118&lt;/Top&gt;&#10;      &lt;Width&gt;151.1811&lt;/Width&gt;&#10;      &lt;Height&gt;25.51181&lt;/Height&gt;&#10;    &lt;/SubGrid&gt;&#10;    &lt;SubGrid&gt;&#10;      &lt;Left&gt;908.9764&lt;/Left&gt;&#10;      &lt;Top&gt;295.5118&lt;/Top&gt;&#10;      &lt;Width&gt;25.51181&lt;/Width&gt;&#10;      &lt;Height&gt;25.51181&lt;/Height&gt;&#10;    &lt;/SubGrid&gt;&#10;    &lt;SubGrid&gt;&#10;      &lt;Left&gt;757.7953&lt;/Left&gt;&#10;      &lt;Top&gt;270&lt;/Top&gt;&#10;      &lt;Width&gt;151.1811&lt;/Width&gt;&#10;      &lt;Height&gt;25.51181&lt;/Height&gt;&#10;    &lt;/SubGrid&gt;&#10;    &lt;SubGrid&gt;&#10;      &lt;Left&gt;908.9764&lt;/Left&gt;&#10;      &lt;Top&gt;270&lt;/Top&gt;&#10;      &lt;Width&gt;25.51181&lt;/Width&gt;&#10;      &lt;Height&gt;25.51181&lt;/Height&gt;&#10;    &lt;/SubGrid&gt;&#10;    &lt;SubGrid&gt;&#10;      &lt;Left&gt;757.7953&lt;/Left&gt;&#10;      &lt;Top&gt;244.48819&lt;/Top&gt;&#10;      &lt;Width&gt;151.1811&lt;/Width&gt;&#10;      &lt;Height&gt;25.51181&lt;/Height&gt;&#10;    &lt;/SubGrid&gt;&#10;    &lt;SubGrid&gt;&#10;      &lt;Left&gt;908.9764&lt;/Left&gt;&#10;      &lt;Top&gt;244.48819&lt;/Top&gt;&#10;      &lt;Width&gt;25.51181&lt;/Width&gt;&#10;      &lt;Height&gt;25.51181&lt;/Height&gt;&#10;    &lt;/SubGrid&gt;&#10;    &lt;SubGrid&gt;&#10;      &lt;Left&gt;757.7953&lt;/Left&gt;&#10;      &lt;Top&gt;218.976379&lt;/Top&gt;&#10;      &lt;Width&gt;151.1811&lt;/Width&gt;&#10;      &lt;Height&gt;25.51181&lt;/Height&gt;&#10;    &lt;/SubGrid&gt;&#10;    &lt;SubGrid&gt;&#10;      &lt;Left&gt;908.9764&lt;/Left&gt;&#10;      &lt;Top&gt;218.976379&lt;/Top&gt;&#10;      &lt;Width&gt;25.51181&lt;/Width&gt;&#10;      &lt;Height&gt;25.51181&lt;/Height&gt;&#10;    &lt;/SubGrid&gt;&#10;    &lt;SubGrid&gt;&#10;      &lt;Left&gt;25.51181&lt;/Left&gt;&#10;      &lt;Top&gt;51.02362&lt;/Top&gt;&#10;      &lt;Width&gt;25.51181&lt;/Width&gt;&#10;      &lt;Height&gt;167.952759&lt;/Height&gt;&#10;    &lt;/SubGrid&gt;&#10;    &lt;SubGrid&gt;&#10;      &lt;Left&gt;202.204727&lt;/Left&gt;&#10;      &lt;Top&gt;51.02362&lt;/Top&gt;&#10;      &lt;Width&gt;25.51181&lt;/Width&gt;&#10;      &lt;Height&gt;167.952759&lt;/Height&gt;&#10;    &lt;/SubGrid&gt;&#10;    &lt;SubGrid&gt;&#10;      &lt;Left&gt;378.897644&lt;/Left&gt;&#10;      &lt;Top&gt;51.02362&lt;/Top&gt;&#10;      &lt;Width&gt;25.51181&lt;/Width&gt;&#10;      &lt;Height&gt;167.952759&lt;/Height&gt;&#10;    &lt;/SubGrid&gt;&#10;    &lt;SubGrid&gt;&#10;      &lt;Left&gt;555.5906&lt;/Left&gt;&#10;      &lt;Top&gt;51.02362&lt;/Top&gt;&#10;      &lt;Width&gt;25.51181&lt;/Width&gt;&#10;      &lt;Height&gt;167.952759&lt;/Height&gt;&#10;    &lt;/SubGrid&gt;&#10;    &lt;SubGrid&gt;&#10;      &lt;Left&gt;732.283447&lt;/Left&gt;&#10;      &lt;Top&gt;51.02362&lt;/Top&gt;&#10;      &lt;Width&gt;25.51181&lt;/Width&gt;&#10;      &lt;Height&gt;167.952759&lt;/Height&gt;&#10;    &lt;/SubGrid&gt;&#10;    &lt;SubGrid&gt;&#10;      &lt;Left&gt;908.9764&lt;/Left&gt;&#10;      &lt;Top&gt;51.02362&lt;/Top&gt;&#10;      &lt;Width&gt;25.51181&lt;/Width&gt;&#10;      &lt;Height&gt;167.952759&lt;/Height&gt;&#10;    &lt;/SubGrid&gt;&#10;    &lt;SubGrid&gt;&#10;      &lt;Left&gt;25.51181&lt;/Left&gt;&#10;      &lt;Top&gt;321.023621&lt;/Top&gt;&#10;      &lt;Width&gt;25.51181&lt;/Width&gt;&#10;      &lt;Height&gt;167.952759&lt;/Height&gt;&#10;    &lt;/SubGrid&gt;&#10;    &lt;SubGrid&gt;&#10;      &lt;Left&gt;202.204727&lt;/Left&gt;&#10;      &lt;Top&gt;321.023621&lt;/Top&gt;&#10;      &lt;Width&gt;25.51181&lt;/Width&gt;&#10;      &lt;Height&gt;167.952759&lt;/Height&gt;&#10;    &lt;/SubGrid&gt;&#10;    &lt;SubGrid&gt;&#10;      &lt;Left&gt;378.897644&lt;/Left&gt;&#10;      &lt;Top&gt;321.023621&lt;/Top&gt;&#10;      &lt;Width&gt;25.51181&lt;/Width&gt;&#10;      &lt;Height&gt;167.952759&lt;/Height&gt;&#10;    &lt;/SubGrid&gt;&#10;    &lt;SubGrid&gt;&#10;      &lt;Left&gt;555.5906&lt;/Left&gt;&#10;      &lt;Top&gt;321.023621&lt;/Top&gt;&#10;      &lt;Width&gt;25.51181&lt;/Width&gt;&#10;      &lt;Height&gt;167.952759&lt;/Height&gt;&#10;    &lt;/SubGrid&gt;&#10;    &lt;SubGrid&gt;&#10;      &lt;Left&gt;732.283447&lt;/Left&gt;&#10;      &lt;Top&gt;321.023621&lt;/Top&gt;&#10;      &lt;Width&gt;25.51181&lt;/Width&gt;&#10;      &lt;Height&gt;167.952759&lt;/Height&gt;&#10;    &lt;/SubGrid&gt;&#10;    &lt;SubGrid&gt;&#10;      &lt;Left&gt;908.9764&lt;/Left&gt;&#10;      &lt;Top&gt;321.023621&lt;/Top&gt;&#10;      &lt;Width&gt;25.51181&lt;/Width&gt;&#10;      &lt;Height&gt;167.952759&lt;/Height&gt;&#10;    &lt;/SubGrid&gt;&#10;    &lt;SubGrid&gt;&#10;      &lt;Left&gt;51.02362&lt;/Left&gt;&#10;      &lt;Top&gt;51.02362&lt;/Top&gt;&#10;      &lt;Width&gt;151.1811&lt;/Width&gt;&#10;      &lt;Height&gt;167.952759&lt;/Height&gt;&#10;    &lt;/SubGrid&gt;&#10;    &lt;SubGrid&gt;&#10;      &lt;Left&gt;227.716537&lt;/Left&gt;&#10;      &lt;Top&gt;51.02362&lt;/Top&gt;&#10;      &lt;Width&gt;151.1811&lt;/Width&gt;&#10;      &lt;Height&gt;167.952759&lt;/Height&gt;&#10;    &lt;/SubGrid&gt;&#10;    &lt;SubGrid&gt;&#10;      &lt;Left&gt;404.409454&lt;/Left&gt;&#10;      &lt;Top&gt;51.02362&lt;/Top&gt;&#10;      &lt;Width&gt;151.1811&lt;/Width&gt;&#10;      &lt;Height&gt;167.952759&lt;/Height&gt;&#10;    &lt;/SubGrid&gt;&#10;    &lt;SubGrid&gt;&#10;      &lt;Left&gt;581.102356&lt;/Left&gt;&#10;      &lt;Top&gt;51.02362&lt;/Top&gt;&#10;      &lt;Width&gt;151.1811&lt;/Width&gt;&#10;      &lt;Height&gt;167.952759&lt;/Height&gt;&#10;    &lt;/SubGrid&gt;&#10;    &lt;SubGrid&gt;&#10;      &lt;Left&gt;757.7953&lt;/Left&gt;&#10;      &lt;Top&gt;51.02362&lt;/Top&gt;&#10;      &lt;Width&gt;151.1811&lt;/Width&gt;&#10;      &lt;Height&gt;167.952759&lt;/Height&gt;&#10;    &lt;/SubGrid&gt;&#10;    &lt;SubGrid&gt;&#10;      &lt;Left&gt;51.02362&lt;/Left&gt;&#10;      &lt;Top&gt;321.023621&lt;/Top&gt;&#10;      &lt;Width&gt;151.1811&lt;/Width&gt;&#10;      &lt;Height&gt;167.952759&lt;/Height&gt;&#10;    &lt;/SubGrid&gt;&#10;    &lt;SubGrid&gt;&#10;      &lt;Left&gt;227.716537&lt;/Left&gt;&#10;      &lt;Top&gt;321.023621&lt;/Top&gt;&#10;      &lt;Width&gt;151.1811&lt;/Width&gt;&#10;      &lt;Height&gt;167.952759&lt;/Height&gt;&#10;    &lt;/SubGrid&gt;&#10;    &lt;SubGrid&gt;&#10;      &lt;Left&gt;404.409454&lt;/Left&gt;&#10;      &lt;Top&gt;321.023621&lt;/Top&gt;&#10;      &lt;Width&gt;151.1811&lt;/Width&gt;&#10;      &lt;Height&gt;167.952759&lt;/Height&gt;&#10;    &lt;/SubGrid&gt;&#10;    &lt;SubGrid&gt;&#10;      &lt;Left&gt;581.102356&lt;/Left&gt;&#10;      &lt;Top&gt;321.023621&lt;/Top&gt;&#10;      &lt;Width&gt;151.1811&lt;/Width&gt;&#10;      &lt;Height&gt;167.952759&lt;/Height&gt;&#10;    &lt;/SubGrid&gt;&#10;    &lt;SubGrid&gt;&#10;      &lt;Left&gt;757.7953&lt;/Left&gt;&#10;      &lt;Top&gt;321.023621&lt;/Top&gt;&#10;      &lt;Width&gt;151.1811&lt;/Width&gt;&#10;      &lt;Height&gt;167.952759&lt;/Height&gt;&#10;    &lt;/SubGrid&gt;&#10;  &lt;/SubGrids&gt;&#10;  &lt;WorkArea&gt;&#10;    &lt;Top&gt;25.51181&lt;/Top&gt;&#10;    &lt;Left&gt;25.51181&lt;/Left&gt;&#10;    &lt;Width&gt;908.9764&lt;/Width&gt;&#10;    &lt;Height&gt;488.976379&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F5F0A4E1-4330-49F4-88F5-A83195F8511C}"/>
              </a:ext>
            </a:extLst>
          </p:cNvPr>
          <p:cNvSpPr/>
          <p:nvPr userDrawn="1"/>
        </p:nvSpPr>
        <p:spPr>
          <a:xfrm>
            <a:off x="324000" y="324000"/>
            <a:ext cx="11544000" cy="6210000"/>
          </a:xfrm>
          <a:prstGeom prst="rect">
            <a:avLst/>
          </a:prstGeom>
          <a:solidFill>
            <a:srgbClr val="E6E6E6"/>
          </a:solidFill>
          <a:ln w="31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 name="Rectangle 4" hidden="1">
            <a:extLst>
              <a:ext uri="{FF2B5EF4-FFF2-40B4-BE49-F238E27FC236}">
                <a16:creationId xmlns:a16="http://schemas.microsoft.com/office/drawing/2014/main" id="{F30BD45F-E3FD-4877-8E01-D258D6C49ED2}"/>
              </a:ext>
            </a:extLst>
          </p:cNvPr>
          <p:cNvSpPr/>
          <p:nvPr userDrawn="1">
            <p:custDataLst>
              <p:tags r:id="rId7"/>
            </p:custDataLst>
          </p:nvPr>
        </p:nvSpPr>
        <p:spPr>
          <a:xfrm>
            <a:off x="32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 name="Rectangle 5" hidden="1">
            <a:extLst>
              <a:ext uri="{FF2B5EF4-FFF2-40B4-BE49-F238E27FC236}">
                <a16:creationId xmlns:a16="http://schemas.microsoft.com/office/drawing/2014/main" id="{61F8F4EB-98F9-49C6-AD23-0434FEEA7DAD}"/>
              </a:ext>
            </a:extLst>
          </p:cNvPr>
          <p:cNvSpPr/>
          <p:nvPr userDrawn="1">
            <p:custDataLst>
              <p:tags r:id="rId8"/>
            </p:custDataLst>
          </p:nvPr>
        </p:nvSpPr>
        <p:spPr>
          <a:xfrm>
            <a:off x="648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 name="Rectangle 9" hidden="1">
            <a:extLst>
              <a:ext uri="{FF2B5EF4-FFF2-40B4-BE49-F238E27FC236}">
                <a16:creationId xmlns:a16="http://schemas.microsoft.com/office/drawing/2014/main" id="{5461F43A-D29F-4117-83B4-78ECC6A90694}"/>
              </a:ext>
            </a:extLst>
          </p:cNvPr>
          <p:cNvSpPr/>
          <p:nvPr userDrawn="1">
            <p:custDataLst>
              <p:tags r:id="rId9"/>
            </p:custDataLst>
          </p:nvPr>
        </p:nvSpPr>
        <p:spPr>
          <a:xfrm>
            <a:off x="2568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 name="Rectangle 10" hidden="1">
            <a:extLst>
              <a:ext uri="{FF2B5EF4-FFF2-40B4-BE49-F238E27FC236}">
                <a16:creationId xmlns:a16="http://schemas.microsoft.com/office/drawing/2014/main" id="{3885B838-2022-4A1F-A84B-BB1127E2EE43}"/>
              </a:ext>
            </a:extLst>
          </p:cNvPr>
          <p:cNvSpPr/>
          <p:nvPr userDrawn="1">
            <p:custDataLst>
              <p:tags r:id="rId10"/>
            </p:custDataLst>
          </p:nvPr>
        </p:nvSpPr>
        <p:spPr>
          <a:xfrm>
            <a:off x="2892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2" name="Rectangle 11" hidden="1">
            <a:extLst>
              <a:ext uri="{FF2B5EF4-FFF2-40B4-BE49-F238E27FC236}">
                <a16:creationId xmlns:a16="http://schemas.microsoft.com/office/drawing/2014/main" id="{AC6417FB-6B96-4CAA-9A61-CE3C85379335}"/>
              </a:ext>
            </a:extLst>
          </p:cNvPr>
          <p:cNvSpPr/>
          <p:nvPr userDrawn="1">
            <p:custDataLst>
              <p:tags r:id="rId11"/>
            </p:custDataLst>
          </p:nvPr>
        </p:nvSpPr>
        <p:spPr>
          <a:xfrm>
            <a:off x="4812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Rectangle 12" hidden="1">
            <a:extLst>
              <a:ext uri="{FF2B5EF4-FFF2-40B4-BE49-F238E27FC236}">
                <a16:creationId xmlns:a16="http://schemas.microsoft.com/office/drawing/2014/main" id="{88F2338E-050E-4997-B5FD-16609E6B05AC}"/>
              </a:ext>
            </a:extLst>
          </p:cNvPr>
          <p:cNvSpPr/>
          <p:nvPr userDrawn="1">
            <p:custDataLst>
              <p:tags r:id="rId12"/>
            </p:custDataLst>
          </p:nvPr>
        </p:nvSpPr>
        <p:spPr>
          <a:xfrm>
            <a:off x="5136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Rectangle 13" hidden="1">
            <a:extLst>
              <a:ext uri="{FF2B5EF4-FFF2-40B4-BE49-F238E27FC236}">
                <a16:creationId xmlns:a16="http://schemas.microsoft.com/office/drawing/2014/main" id="{65330914-84C1-4EFF-8088-9FF9153B21A3}"/>
              </a:ext>
            </a:extLst>
          </p:cNvPr>
          <p:cNvSpPr/>
          <p:nvPr userDrawn="1">
            <p:custDataLst>
              <p:tags r:id="rId13"/>
            </p:custDataLst>
          </p:nvPr>
        </p:nvSpPr>
        <p:spPr>
          <a:xfrm>
            <a:off x="7056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5" name="Rectangle 14" hidden="1">
            <a:extLst>
              <a:ext uri="{FF2B5EF4-FFF2-40B4-BE49-F238E27FC236}">
                <a16:creationId xmlns:a16="http://schemas.microsoft.com/office/drawing/2014/main" id="{0D9F1F0C-68CC-4F13-A58D-7D5850D6BABB}"/>
              </a:ext>
            </a:extLst>
          </p:cNvPr>
          <p:cNvSpPr/>
          <p:nvPr userDrawn="1">
            <p:custDataLst>
              <p:tags r:id="rId14"/>
            </p:custDataLst>
          </p:nvPr>
        </p:nvSpPr>
        <p:spPr>
          <a:xfrm>
            <a:off x="7380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6" name="Rectangle 15" hidden="1">
            <a:extLst>
              <a:ext uri="{FF2B5EF4-FFF2-40B4-BE49-F238E27FC236}">
                <a16:creationId xmlns:a16="http://schemas.microsoft.com/office/drawing/2014/main" id="{FCD1A103-17AC-4A34-8A1D-92E20B67C019}"/>
              </a:ext>
            </a:extLst>
          </p:cNvPr>
          <p:cNvSpPr/>
          <p:nvPr userDrawn="1">
            <p:custDataLst>
              <p:tags r:id="rId15"/>
            </p:custDataLst>
          </p:nvPr>
        </p:nvSpPr>
        <p:spPr>
          <a:xfrm>
            <a:off x="9300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7" name="Rectangle 16" hidden="1">
            <a:extLst>
              <a:ext uri="{FF2B5EF4-FFF2-40B4-BE49-F238E27FC236}">
                <a16:creationId xmlns:a16="http://schemas.microsoft.com/office/drawing/2014/main" id="{6D17E478-3C99-48E5-91A4-253FD970A082}"/>
              </a:ext>
            </a:extLst>
          </p:cNvPr>
          <p:cNvSpPr/>
          <p:nvPr userDrawn="1">
            <p:custDataLst>
              <p:tags r:id="rId16"/>
            </p:custDataLst>
          </p:nvPr>
        </p:nvSpPr>
        <p:spPr>
          <a:xfrm>
            <a:off x="9624000" y="324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8" name="Rectangle 17" hidden="1">
            <a:extLst>
              <a:ext uri="{FF2B5EF4-FFF2-40B4-BE49-F238E27FC236}">
                <a16:creationId xmlns:a16="http://schemas.microsoft.com/office/drawing/2014/main" id="{ACBDE3FC-87C8-4EA6-8040-812BA3745D76}"/>
              </a:ext>
            </a:extLst>
          </p:cNvPr>
          <p:cNvSpPr/>
          <p:nvPr userDrawn="1">
            <p:custDataLst>
              <p:tags r:id="rId17"/>
            </p:custDataLst>
          </p:nvPr>
        </p:nvSpPr>
        <p:spPr>
          <a:xfrm>
            <a:off x="11544000" y="324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9" name="Rectangle 18" hidden="1">
            <a:extLst>
              <a:ext uri="{FF2B5EF4-FFF2-40B4-BE49-F238E27FC236}">
                <a16:creationId xmlns:a16="http://schemas.microsoft.com/office/drawing/2014/main" id="{994EE5B0-B3FC-43D9-8B31-B03CA4819265}"/>
              </a:ext>
            </a:extLst>
          </p:cNvPr>
          <p:cNvSpPr/>
          <p:nvPr userDrawn="1">
            <p:custDataLst>
              <p:tags r:id="rId18"/>
            </p:custDataLst>
          </p:nvPr>
        </p:nvSpPr>
        <p:spPr>
          <a:xfrm>
            <a:off x="32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0" name="Rectangle 19" hidden="1">
            <a:extLst>
              <a:ext uri="{FF2B5EF4-FFF2-40B4-BE49-F238E27FC236}">
                <a16:creationId xmlns:a16="http://schemas.microsoft.com/office/drawing/2014/main" id="{71B943CE-F983-40CB-852B-B348DA0EECF9}"/>
              </a:ext>
            </a:extLst>
          </p:cNvPr>
          <p:cNvSpPr/>
          <p:nvPr userDrawn="1">
            <p:custDataLst>
              <p:tags r:id="rId19"/>
            </p:custDataLst>
          </p:nvPr>
        </p:nvSpPr>
        <p:spPr>
          <a:xfrm>
            <a:off x="32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1" name="Rectangle 20" hidden="1">
            <a:extLst>
              <a:ext uri="{FF2B5EF4-FFF2-40B4-BE49-F238E27FC236}">
                <a16:creationId xmlns:a16="http://schemas.microsoft.com/office/drawing/2014/main" id="{195AE9FF-57B5-4B28-95BD-65EB616F8339}"/>
              </a:ext>
            </a:extLst>
          </p:cNvPr>
          <p:cNvSpPr/>
          <p:nvPr userDrawn="1">
            <p:custDataLst>
              <p:tags r:id="rId20"/>
            </p:custDataLst>
          </p:nvPr>
        </p:nvSpPr>
        <p:spPr>
          <a:xfrm>
            <a:off x="32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2" name="Rectangle 21" hidden="1">
            <a:extLst>
              <a:ext uri="{FF2B5EF4-FFF2-40B4-BE49-F238E27FC236}">
                <a16:creationId xmlns:a16="http://schemas.microsoft.com/office/drawing/2014/main" id="{09C4273C-D9B3-4E1C-BECF-E403BC0FED81}"/>
              </a:ext>
            </a:extLst>
          </p:cNvPr>
          <p:cNvSpPr/>
          <p:nvPr userDrawn="1">
            <p:custDataLst>
              <p:tags r:id="rId21"/>
            </p:custDataLst>
          </p:nvPr>
        </p:nvSpPr>
        <p:spPr>
          <a:xfrm>
            <a:off x="32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3" name="Rectangle 22" hidden="1">
            <a:extLst>
              <a:ext uri="{FF2B5EF4-FFF2-40B4-BE49-F238E27FC236}">
                <a16:creationId xmlns:a16="http://schemas.microsoft.com/office/drawing/2014/main" id="{D61A9C98-DFAC-4C93-9FC3-FA4B7268AFD4}"/>
              </a:ext>
            </a:extLst>
          </p:cNvPr>
          <p:cNvSpPr/>
          <p:nvPr userDrawn="1">
            <p:custDataLst>
              <p:tags r:id="rId22"/>
            </p:custDataLst>
          </p:nvPr>
        </p:nvSpPr>
        <p:spPr>
          <a:xfrm>
            <a:off x="648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4" name="Rectangle 23" hidden="1">
            <a:extLst>
              <a:ext uri="{FF2B5EF4-FFF2-40B4-BE49-F238E27FC236}">
                <a16:creationId xmlns:a16="http://schemas.microsoft.com/office/drawing/2014/main" id="{2738953D-847C-44BC-BB1D-3E35D57608D4}"/>
              </a:ext>
            </a:extLst>
          </p:cNvPr>
          <p:cNvSpPr/>
          <p:nvPr userDrawn="1">
            <p:custDataLst>
              <p:tags r:id="rId23"/>
            </p:custDataLst>
          </p:nvPr>
        </p:nvSpPr>
        <p:spPr>
          <a:xfrm>
            <a:off x="2568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5" name="Rectangle 24" hidden="1">
            <a:extLst>
              <a:ext uri="{FF2B5EF4-FFF2-40B4-BE49-F238E27FC236}">
                <a16:creationId xmlns:a16="http://schemas.microsoft.com/office/drawing/2014/main" id="{A85DD5C0-07B7-493F-ACD2-090488BDD5B6}"/>
              </a:ext>
            </a:extLst>
          </p:cNvPr>
          <p:cNvSpPr/>
          <p:nvPr userDrawn="1">
            <p:custDataLst>
              <p:tags r:id="rId24"/>
            </p:custDataLst>
          </p:nvPr>
        </p:nvSpPr>
        <p:spPr>
          <a:xfrm>
            <a:off x="648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7" name="Rectangle 36" hidden="1">
            <a:extLst>
              <a:ext uri="{FF2B5EF4-FFF2-40B4-BE49-F238E27FC236}">
                <a16:creationId xmlns:a16="http://schemas.microsoft.com/office/drawing/2014/main" id="{2D03EC4E-106A-492D-9392-E8DAE462F1BE}"/>
              </a:ext>
            </a:extLst>
          </p:cNvPr>
          <p:cNvSpPr/>
          <p:nvPr userDrawn="1">
            <p:custDataLst>
              <p:tags r:id="rId25"/>
            </p:custDataLst>
          </p:nvPr>
        </p:nvSpPr>
        <p:spPr>
          <a:xfrm>
            <a:off x="2568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5" name="Rectangle 44" hidden="1">
            <a:extLst>
              <a:ext uri="{FF2B5EF4-FFF2-40B4-BE49-F238E27FC236}">
                <a16:creationId xmlns:a16="http://schemas.microsoft.com/office/drawing/2014/main" id="{20022031-21E7-4D6F-92EB-D2DDACC3013D}"/>
              </a:ext>
            </a:extLst>
          </p:cNvPr>
          <p:cNvSpPr/>
          <p:nvPr userDrawn="1">
            <p:custDataLst>
              <p:tags r:id="rId26"/>
            </p:custDataLst>
          </p:nvPr>
        </p:nvSpPr>
        <p:spPr>
          <a:xfrm>
            <a:off x="648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6" name="Rectangle 45" hidden="1">
            <a:extLst>
              <a:ext uri="{FF2B5EF4-FFF2-40B4-BE49-F238E27FC236}">
                <a16:creationId xmlns:a16="http://schemas.microsoft.com/office/drawing/2014/main" id="{0D8C0033-6DD1-44FA-8D1E-C266A6CB5E58}"/>
              </a:ext>
            </a:extLst>
          </p:cNvPr>
          <p:cNvSpPr/>
          <p:nvPr userDrawn="1">
            <p:custDataLst>
              <p:tags r:id="rId27"/>
            </p:custDataLst>
          </p:nvPr>
        </p:nvSpPr>
        <p:spPr>
          <a:xfrm>
            <a:off x="2568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7" name="Rectangle 46" hidden="1">
            <a:extLst>
              <a:ext uri="{FF2B5EF4-FFF2-40B4-BE49-F238E27FC236}">
                <a16:creationId xmlns:a16="http://schemas.microsoft.com/office/drawing/2014/main" id="{5405C511-8E76-4F70-B418-D42EFC88B59C}"/>
              </a:ext>
            </a:extLst>
          </p:cNvPr>
          <p:cNvSpPr/>
          <p:nvPr userDrawn="1">
            <p:custDataLst>
              <p:tags r:id="rId28"/>
            </p:custDataLst>
          </p:nvPr>
        </p:nvSpPr>
        <p:spPr>
          <a:xfrm>
            <a:off x="648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8" name="Rectangle 47" hidden="1">
            <a:extLst>
              <a:ext uri="{FF2B5EF4-FFF2-40B4-BE49-F238E27FC236}">
                <a16:creationId xmlns:a16="http://schemas.microsoft.com/office/drawing/2014/main" id="{3A318B50-011A-4077-B856-5AA6365091AC}"/>
              </a:ext>
            </a:extLst>
          </p:cNvPr>
          <p:cNvSpPr/>
          <p:nvPr userDrawn="1">
            <p:custDataLst>
              <p:tags r:id="rId29"/>
            </p:custDataLst>
          </p:nvPr>
        </p:nvSpPr>
        <p:spPr>
          <a:xfrm>
            <a:off x="2568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9" name="Rectangle 48" hidden="1">
            <a:extLst>
              <a:ext uri="{FF2B5EF4-FFF2-40B4-BE49-F238E27FC236}">
                <a16:creationId xmlns:a16="http://schemas.microsoft.com/office/drawing/2014/main" id="{6A2BCA5B-FE07-43B1-A4B7-31BD6164A6E4}"/>
              </a:ext>
            </a:extLst>
          </p:cNvPr>
          <p:cNvSpPr/>
          <p:nvPr userDrawn="1">
            <p:custDataLst>
              <p:tags r:id="rId30"/>
            </p:custDataLst>
          </p:nvPr>
        </p:nvSpPr>
        <p:spPr>
          <a:xfrm>
            <a:off x="32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0" name="Rectangle 49" hidden="1">
            <a:extLst>
              <a:ext uri="{FF2B5EF4-FFF2-40B4-BE49-F238E27FC236}">
                <a16:creationId xmlns:a16="http://schemas.microsoft.com/office/drawing/2014/main" id="{5C40FFBD-7783-45AC-8A2B-097F0420F8BE}"/>
              </a:ext>
            </a:extLst>
          </p:cNvPr>
          <p:cNvSpPr/>
          <p:nvPr userDrawn="1">
            <p:custDataLst>
              <p:tags r:id="rId31"/>
            </p:custDataLst>
          </p:nvPr>
        </p:nvSpPr>
        <p:spPr>
          <a:xfrm>
            <a:off x="648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1" name="Rectangle 50" hidden="1">
            <a:extLst>
              <a:ext uri="{FF2B5EF4-FFF2-40B4-BE49-F238E27FC236}">
                <a16:creationId xmlns:a16="http://schemas.microsoft.com/office/drawing/2014/main" id="{4CEBE773-5EE2-48C7-957B-8390AB5ACC07}"/>
              </a:ext>
            </a:extLst>
          </p:cNvPr>
          <p:cNvSpPr/>
          <p:nvPr userDrawn="1">
            <p:custDataLst>
              <p:tags r:id="rId32"/>
            </p:custDataLst>
          </p:nvPr>
        </p:nvSpPr>
        <p:spPr>
          <a:xfrm>
            <a:off x="2568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2" name="Rectangle 51" hidden="1">
            <a:extLst>
              <a:ext uri="{FF2B5EF4-FFF2-40B4-BE49-F238E27FC236}">
                <a16:creationId xmlns:a16="http://schemas.microsoft.com/office/drawing/2014/main" id="{A88B1085-4452-48B2-ABE2-B39A1F2C8B5C}"/>
              </a:ext>
            </a:extLst>
          </p:cNvPr>
          <p:cNvSpPr/>
          <p:nvPr userDrawn="1">
            <p:custDataLst>
              <p:tags r:id="rId33"/>
            </p:custDataLst>
          </p:nvPr>
        </p:nvSpPr>
        <p:spPr>
          <a:xfrm>
            <a:off x="2892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3" name="Rectangle 52" hidden="1">
            <a:extLst>
              <a:ext uri="{FF2B5EF4-FFF2-40B4-BE49-F238E27FC236}">
                <a16:creationId xmlns:a16="http://schemas.microsoft.com/office/drawing/2014/main" id="{35677462-D07F-483C-9C29-E04937D96970}"/>
              </a:ext>
            </a:extLst>
          </p:cNvPr>
          <p:cNvSpPr/>
          <p:nvPr userDrawn="1">
            <p:custDataLst>
              <p:tags r:id="rId34"/>
            </p:custDataLst>
          </p:nvPr>
        </p:nvSpPr>
        <p:spPr>
          <a:xfrm>
            <a:off x="4812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4" name="Rectangle 53" hidden="1">
            <a:extLst>
              <a:ext uri="{FF2B5EF4-FFF2-40B4-BE49-F238E27FC236}">
                <a16:creationId xmlns:a16="http://schemas.microsoft.com/office/drawing/2014/main" id="{719982BD-DEFC-4091-A576-C424DBA3C4DD}"/>
              </a:ext>
            </a:extLst>
          </p:cNvPr>
          <p:cNvSpPr/>
          <p:nvPr userDrawn="1">
            <p:custDataLst>
              <p:tags r:id="rId35"/>
            </p:custDataLst>
          </p:nvPr>
        </p:nvSpPr>
        <p:spPr>
          <a:xfrm>
            <a:off x="5136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5" name="Rectangle 54" hidden="1">
            <a:extLst>
              <a:ext uri="{FF2B5EF4-FFF2-40B4-BE49-F238E27FC236}">
                <a16:creationId xmlns:a16="http://schemas.microsoft.com/office/drawing/2014/main" id="{09DABF0B-9E1E-4C4B-B44A-B858D0F51253}"/>
              </a:ext>
            </a:extLst>
          </p:cNvPr>
          <p:cNvSpPr/>
          <p:nvPr userDrawn="1">
            <p:custDataLst>
              <p:tags r:id="rId36"/>
            </p:custDataLst>
          </p:nvPr>
        </p:nvSpPr>
        <p:spPr>
          <a:xfrm>
            <a:off x="7056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6" name="Rectangle 55" hidden="1">
            <a:extLst>
              <a:ext uri="{FF2B5EF4-FFF2-40B4-BE49-F238E27FC236}">
                <a16:creationId xmlns:a16="http://schemas.microsoft.com/office/drawing/2014/main" id="{4C2D3A6A-66FD-4AEE-8C1E-B6E5EECF6AC4}"/>
              </a:ext>
            </a:extLst>
          </p:cNvPr>
          <p:cNvSpPr/>
          <p:nvPr userDrawn="1">
            <p:custDataLst>
              <p:tags r:id="rId37"/>
            </p:custDataLst>
          </p:nvPr>
        </p:nvSpPr>
        <p:spPr>
          <a:xfrm>
            <a:off x="7380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7" name="Rectangle 56" hidden="1">
            <a:extLst>
              <a:ext uri="{FF2B5EF4-FFF2-40B4-BE49-F238E27FC236}">
                <a16:creationId xmlns:a16="http://schemas.microsoft.com/office/drawing/2014/main" id="{2D1F338B-CF9E-4B33-946A-4DB709760AF6}"/>
              </a:ext>
            </a:extLst>
          </p:cNvPr>
          <p:cNvSpPr/>
          <p:nvPr userDrawn="1">
            <p:custDataLst>
              <p:tags r:id="rId38"/>
            </p:custDataLst>
          </p:nvPr>
        </p:nvSpPr>
        <p:spPr>
          <a:xfrm>
            <a:off x="9300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8" name="Rectangle 57" hidden="1">
            <a:extLst>
              <a:ext uri="{FF2B5EF4-FFF2-40B4-BE49-F238E27FC236}">
                <a16:creationId xmlns:a16="http://schemas.microsoft.com/office/drawing/2014/main" id="{C62DDC7A-A75D-47D1-8199-CF07F2BDFB07}"/>
              </a:ext>
            </a:extLst>
          </p:cNvPr>
          <p:cNvSpPr/>
          <p:nvPr userDrawn="1">
            <p:custDataLst>
              <p:tags r:id="rId39"/>
            </p:custDataLst>
          </p:nvPr>
        </p:nvSpPr>
        <p:spPr>
          <a:xfrm>
            <a:off x="9624000" y="6210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59" name="Rectangle 58" hidden="1">
            <a:extLst>
              <a:ext uri="{FF2B5EF4-FFF2-40B4-BE49-F238E27FC236}">
                <a16:creationId xmlns:a16="http://schemas.microsoft.com/office/drawing/2014/main" id="{58B5BE77-B2A7-4D7F-8E0B-C3E954ED65B5}"/>
              </a:ext>
            </a:extLst>
          </p:cNvPr>
          <p:cNvSpPr/>
          <p:nvPr userDrawn="1">
            <p:custDataLst>
              <p:tags r:id="rId40"/>
            </p:custDataLst>
          </p:nvPr>
        </p:nvSpPr>
        <p:spPr>
          <a:xfrm>
            <a:off x="11544000" y="6210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0" name="Rectangle 59" hidden="1">
            <a:extLst>
              <a:ext uri="{FF2B5EF4-FFF2-40B4-BE49-F238E27FC236}">
                <a16:creationId xmlns:a16="http://schemas.microsoft.com/office/drawing/2014/main" id="{FCFBBBC3-8FB6-4FAC-ADAD-D2D96E64A22C}"/>
              </a:ext>
            </a:extLst>
          </p:cNvPr>
          <p:cNvSpPr/>
          <p:nvPr userDrawn="1">
            <p:custDataLst>
              <p:tags r:id="rId41"/>
            </p:custDataLst>
          </p:nvPr>
        </p:nvSpPr>
        <p:spPr>
          <a:xfrm>
            <a:off x="2892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1" name="Rectangle 60" hidden="1">
            <a:extLst>
              <a:ext uri="{FF2B5EF4-FFF2-40B4-BE49-F238E27FC236}">
                <a16:creationId xmlns:a16="http://schemas.microsoft.com/office/drawing/2014/main" id="{2C5A7DD2-B5CE-413A-9B54-583BA9EBCDFF}"/>
              </a:ext>
            </a:extLst>
          </p:cNvPr>
          <p:cNvSpPr/>
          <p:nvPr userDrawn="1">
            <p:custDataLst>
              <p:tags r:id="rId42"/>
            </p:custDataLst>
          </p:nvPr>
        </p:nvSpPr>
        <p:spPr>
          <a:xfrm>
            <a:off x="4812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2" name="Rectangle 61" hidden="1">
            <a:extLst>
              <a:ext uri="{FF2B5EF4-FFF2-40B4-BE49-F238E27FC236}">
                <a16:creationId xmlns:a16="http://schemas.microsoft.com/office/drawing/2014/main" id="{D9461BA4-4B7F-4140-AC43-136B90730752}"/>
              </a:ext>
            </a:extLst>
          </p:cNvPr>
          <p:cNvSpPr/>
          <p:nvPr userDrawn="1">
            <p:custDataLst>
              <p:tags r:id="rId43"/>
            </p:custDataLst>
          </p:nvPr>
        </p:nvSpPr>
        <p:spPr>
          <a:xfrm>
            <a:off x="2892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3" name="Rectangle 62" hidden="1">
            <a:extLst>
              <a:ext uri="{FF2B5EF4-FFF2-40B4-BE49-F238E27FC236}">
                <a16:creationId xmlns:a16="http://schemas.microsoft.com/office/drawing/2014/main" id="{DEB946CF-96A1-4659-9385-72D850C9C025}"/>
              </a:ext>
            </a:extLst>
          </p:cNvPr>
          <p:cNvSpPr/>
          <p:nvPr userDrawn="1">
            <p:custDataLst>
              <p:tags r:id="rId44"/>
            </p:custDataLst>
          </p:nvPr>
        </p:nvSpPr>
        <p:spPr>
          <a:xfrm>
            <a:off x="4812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4" name="Rectangle 63" hidden="1">
            <a:extLst>
              <a:ext uri="{FF2B5EF4-FFF2-40B4-BE49-F238E27FC236}">
                <a16:creationId xmlns:a16="http://schemas.microsoft.com/office/drawing/2014/main" id="{742C5205-4F49-47AB-B503-BC7F63858642}"/>
              </a:ext>
            </a:extLst>
          </p:cNvPr>
          <p:cNvSpPr/>
          <p:nvPr userDrawn="1">
            <p:custDataLst>
              <p:tags r:id="rId45"/>
            </p:custDataLst>
          </p:nvPr>
        </p:nvSpPr>
        <p:spPr>
          <a:xfrm>
            <a:off x="2892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5" name="Rectangle 64" hidden="1">
            <a:extLst>
              <a:ext uri="{FF2B5EF4-FFF2-40B4-BE49-F238E27FC236}">
                <a16:creationId xmlns:a16="http://schemas.microsoft.com/office/drawing/2014/main" id="{5B2DC920-B604-43E9-ADC1-B26167353D44}"/>
              </a:ext>
            </a:extLst>
          </p:cNvPr>
          <p:cNvSpPr/>
          <p:nvPr userDrawn="1">
            <p:custDataLst>
              <p:tags r:id="rId46"/>
            </p:custDataLst>
          </p:nvPr>
        </p:nvSpPr>
        <p:spPr>
          <a:xfrm>
            <a:off x="4812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6" name="Rectangle 65" hidden="1">
            <a:extLst>
              <a:ext uri="{FF2B5EF4-FFF2-40B4-BE49-F238E27FC236}">
                <a16:creationId xmlns:a16="http://schemas.microsoft.com/office/drawing/2014/main" id="{419CE6B2-B4FC-4BBD-937B-2FAF2EC436EB}"/>
              </a:ext>
            </a:extLst>
          </p:cNvPr>
          <p:cNvSpPr/>
          <p:nvPr userDrawn="1">
            <p:custDataLst>
              <p:tags r:id="rId47"/>
            </p:custDataLst>
          </p:nvPr>
        </p:nvSpPr>
        <p:spPr>
          <a:xfrm>
            <a:off x="2892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7" name="Rectangle 66" hidden="1">
            <a:extLst>
              <a:ext uri="{FF2B5EF4-FFF2-40B4-BE49-F238E27FC236}">
                <a16:creationId xmlns:a16="http://schemas.microsoft.com/office/drawing/2014/main" id="{24F744BF-7A2A-44A1-99AF-BF4D80F50B40}"/>
              </a:ext>
            </a:extLst>
          </p:cNvPr>
          <p:cNvSpPr/>
          <p:nvPr userDrawn="1">
            <p:custDataLst>
              <p:tags r:id="rId48"/>
            </p:custDataLst>
          </p:nvPr>
        </p:nvSpPr>
        <p:spPr>
          <a:xfrm>
            <a:off x="4812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8" name="Rectangle 67" hidden="1">
            <a:extLst>
              <a:ext uri="{FF2B5EF4-FFF2-40B4-BE49-F238E27FC236}">
                <a16:creationId xmlns:a16="http://schemas.microsoft.com/office/drawing/2014/main" id="{4A561C12-BD2C-4ABE-9ACE-047842A9B253}"/>
              </a:ext>
            </a:extLst>
          </p:cNvPr>
          <p:cNvSpPr/>
          <p:nvPr userDrawn="1">
            <p:custDataLst>
              <p:tags r:id="rId49"/>
            </p:custDataLst>
          </p:nvPr>
        </p:nvSpPr>
        <p:spPr>
          <a:xfrm>
            <a:off x="5136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69" name="Rectangle 68" hidden="1">
            <a:extLst>
              <a:ext uri="{FF2B5EF4-FFF2-40B4-BE49-F238E27FC236}">
                <a16:creationId xmlns:a16="http://schemas.microsoft.com/office/drawing/2014/main" id="{1F79B3EE-7015-44C0-B98B-D7976E3CC6C0}"/>
              </a:ext>
            </a:extLst>
          </p:cNvPr>
          <p:cNvSpPr/>
          <p:nvPr userDrawn="1">
            <p:custDataLst>
              <p:tags r:id="rId50"/>
            </p:custDataLst>
          </p:nvPr>
        </p:nvSpPr>
        <p:spPr>
          <a:xfrm>
            <a:off x="7056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0" name="Rectangle 69" hidden="1">
            <a:extLst>
              <a:ext uri="{FF2B5EF4-FFF2-40B4-BE49-F238E27FC236}">
                <a16:creationId xmlns:a16="http://schemas.microsoft.com/office/drawing/2014/main" id="{55195DF3-05B5-49EC-8E2A-6D131BFB07E4}"/>
              </a:ext>
            </a:extLst>
          </p:cNvPr>
          <p:cNvSpPr/>
          <p:nvPr userDrawn="1">
            <p:custDataLst>
              <p:tags r:id="rId51"/>
            </p:custDataLst>
          </p:nvPr>
        </p:nvSpPr>
        <p:spPr>
          <a:xfrm>
            <a:off x="5136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1" name="Rectangle 70" hidden="1">
            <a:extLst>
              <a:ext uri="{FF2B5EF4-FFF2-40B4-BE49-F238E27FC236}">
                <a16:creationId xmlns:a16="http://schemas.microsoft.com/office/drawing/2014/main" id="{6C7ACCBF-3785-451F-8D26-06EB8169ED29}"/>
              </a:ext>
            </a:extLst>
          </p:cNvPr>
          <p:cNvSpPr/>
          <p:nvPr userDrawn="1">
            <p:custDataLst>
              <p:tags r:id="rId52"/>
            </p:custDataLst>
          </p:nvPr>
        </p:nvSpPr>
        <p:spPr>
          <a:xfrm>
            <a:off x="7056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2" name="Rectangle 71" hidden="1">
            <a:extLst>
              <a:ext uri="{FF2B5EF4-FFF2-40B4-BE49-F238E27FC236}">
                <a16:creationId xmlns:a16="http://schemas.microsoft.com/office/drawing/2014/main" id="{0DB1FB36-F0B8-4569-B24C-A7FE882E3A0D}"/>
              </a:ext>
            </a:extLst>
          </p:cNvPr>
          <p:cNvSpPr/>
          <p:nvPr userDrawn="1">
            <p:custDataLst>
              <p:tags r:id="rId53"/>
            </p:custDataLst>
          </p:nvPr>
        </p:nvSpPr>
        <p:spPr>
          <a:xfrm>
            <a:off x="5136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3" name="Rectangle 72" hidden="1">
            <a:extLst>
              <a:ext uri="{FF2B5EF4-FFF2-40B4-BE49-F238E27FC236}">
                <a16:creationId xmlns:a16="http://schemas.microsoft.com/office/drawing/2014/main" id="{A16BF7E9-5EB1-4763-B3B3-B9BDDFCE9368}"/>
              </a:ext>
            </a:extLst>
          </p:cNvPr>
          <p:cNvSpPr/>
          <p:nvPr userDrawn="1">
            <p:custDataLst>
              <p:tags r:id="rId54"/>
            </p:custDataLst>
          </p:nvPr>
        </p:nvSpPr>
        <p:spPr>
          <a:xfrm>
            <a:off x="7056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4" name="Rectangle 73" hidden="1">
            <a:extLst>
              <a:ext uri="{FF2B5EF4-FFF2-40B4-BE49-F238E27FC236}">
                <a16:creationId xmlns:a16="http://schemas.microsoft.com/office/drawing/2014/main" id="{B859330A-8EF0-4EC1-8579-E436CA633192}"/>
              </a:ext>
            </a:extLst>
          </p:cNvPr>
          <p:cNvSpPr/>
          <p:nvPr userDrawn="1">
            <p:custDataLst>
              <p:tags r:id="rId55"/>
            </p:custDataLst>
          </p:nvPr>
        </p:nvSpPr>
        <p:spPr>
          <a:xfrm>
            <a:off x="5136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5" name="Rectangle 74" hidden="1">
            <a:extLst>
              <a:ext uri="{FF2B5EF4-FFF2-40B4-BE49-F238E27FC236}">
                <a16:creationId xmlns:a16="http://schemas.microsoft.com/office/drawing/2014/main" id="{28ADAA1F-5B13-4CA7-92F6-B9BD284DD1E1}"/>
              </a:ext>
            </a:extLst>
          </p:cNvPr>
          <p:cNvSpPr/>
          <p:nvPr userDrawn="1">
            <p:custDataLst>
              <p:tags r:id="rId56"/>
            </p:custDataLst>
          </p:nvPr>
        </p:nvSpPr>
        <p:spPr>
          <a:xfrm>
            <a:off x="7056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6" name="Rectangle 75" hidden="1">
            <a:extLst>
              <a:ext uri="{FF2B5EF4-FFF2-40B4-BE49-F238E27FC236}">
                <a16:creationId xmlns:a16="http://schemas.microsoft.com/office/drawing/2014/main" id="{D063FCBC-0F82-4BF7-A4F3-63086372BCA1}"/>
              </a:ext>
            </a:extLst>
          </p:cNvPr>
          <p:cNvSpPr/>
          <p:nvPr userDrawn="1">
            <p:custDataLst>
              <p:tags r:id="rId57"/>
            </p:custDataLst>
          </p:nvPr>
        </p:nvSpPr>
        <p:spPr>
          <a:xfrm>
            <a:off x="7380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7" name="Rectangle 76" hidden="1">
            <a:extLst>
              <a:ext uri="{FF2B5EF4-FFF2-40B4-BE49-F238E27FC236}">
                <a16:creationId xmlns:a16="http://schemas.microsoft.com/office/drawing/2014/main" id="{CE645546-D2AC-47E6-9FEE-B872688AACBC}"/>
              </a:ext>
            </a:extLst>
          </p:cNvPr>
          <p:cNvSpPr/>
          <p:nvPr userDrawn="1">
            <p:custDataLst>
              <p:tags r:id="rId58"/>
            </p:custDataLst>
          </p:nvPr>
        </p:nvSpPr>
        <p:spPr>
          <a:xfrm>
            <a:off x="9300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8" name="Rectangle 77" hidden="1">
            <a:extLst>
              <a:ext uri="{FF2B5EF4-FFF2-40B4-BE49-F238E27FC236}">
                <a16:creationId xmlns:a16="http://schemas.microsoft.com/office/drawing/2014/main" id="{67D40869-4909-44AB-ADF7-F7E881C8F368}"/>
              </a:ext>
            </a:extLst>
          </p:cNvPr>
          <p:cNvSpPr/>
          <p:nvPr userDrawn="1">
            <p:custDataLst>
              <p:tags r:id="rId59"/>
            </p:custDataLst>
          </p:nvPr>
        </p:nvSpPr>
        <p:spPr>
          <a:xfrm>
            <a:off x="7380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79" name="Rectangle 78" hidden="1">
            <a:extLst>
              <a:ext uri="{FF2B5EF4-FFF2-40B4-BE49-F238E27FC236}">
                <a16:creationId xmlns:a16="http://schemas.microsoft.com/office/drawing/2014/main" id="{135A9F82-A30E-49D6-85D5-F27123AF0F10}"/>
              </a:ext>
            </a:extLst>
          </p:cNvPr>
          <p:cNvSpPr/>
          <p:nvPr userDrawn="1">
            <p:custDataLst>
              <p:tags r:id="rId60"/>
            </p:custDataLst>
          </p:nvPr>
        </p:nvSpPr>
        <p:spPr>
          <a:xfrm>
            <a:off x="9300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0" name="Rectangle 79" hidden="1">
            <a:extLst>
              <a:ext uri="{FF2B5EF4-FFF2-40B4-BE49-F238E27FC236}">
                <a16:creationId xmlns:a16="http://schemas.microsoft.com/office/drawing/2014/main" id="{95983F4E-3EE6-4BD7-AD35-C47ED01C5ED4}"/>
              </a:ext>
            </a:extLst>
          </p:cNvPr>
          <p:cNvSpPr/>
          <p:nvPr userDrawn="1">
            <p:custDataLst>
              <p:tags r:id="rId61"/>
            </p:custDataLst>
          </p:nvPr>
        </p:nvSpPr>
        <p:spPr>
          <a:xfrm>
            <a:off x="7380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1" name="Rectangle 80" hidden="1">
            <a:extLst>
              <a:ext uri="{FF2B5EF4-FFF2-40B4-BE49-F238E27FC236}">
                <a16:creationId xmlns:a16="http://schemas.microsoft.com/office/drawing/2014/main" id="{F717EFA4-0ED4-4A46-9AFD-0F0A6E65D253}"/>
              </a:ext>
            </a:extLst>
          </p:cNvPr>
          <p:cNvSpPr/>
          <p:nvPr userDrawn="1">
            <p:custDataLst>
              <p:tags r:id="rId62"/>
            </p:custDataLst>
          </p:nvPr>
        </p:nvSpPr>
        <p:spPr>
          <a:xfrm>
            <a:off x="9300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2" name="Rectangle 81" hidden="1">
            <a:extLst>
              <a:ext uri="{FF2B5EF4-FFF2-40B4-BE49-F238E27FC236}">
                <a16:creationId xmlns:a16="http://schemas.microsoft.com/office/drawing/2014/main" id="{6E85224F-39CC-4044-9201-BDF5309E2509}"/>
              </a:ext>
            </a:extLst>
          </p:cNvPr>
          <p:cNvSpPr/>
          <p:nvPr userDrawn="1">
            <p:custDataLst>
              <p:tags r:id="rId63"/>
            </p:custDataLst>
          </p:nvPr>
        </p:nvSpPr>
        <p:spPr>
          <a:xfrm>
            <a:off x="7380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3" name="Rectangle 82" hidden="1">
            <a:extLst>
              <a:ext uri="{FF2B5EF4-FFF2-40B4-BE49-F238E27FC236}">
                <a16:creationId xmlns:a16="http://schemas.microsoft.com/office/drawing/2014/main" id="{C5FFBE79-1CFF-48A7-9FA3-6763881AA963}"/>
              </a:ext>
            </a:extLst>
          </p:cNvPr>
          <p:cNvSpPr/>
          <p:nvPr userDrawn="1">
            <p:custDataLst>
              <p:tags r:id="rId64"/>
            </p:custDataLst>
          </p:nvPr>
        </p:nvSpPr>
        <p:spPr>
          <a:xfrm>
            <a:off x="9300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4" name="Rectangle 83" hidden="1">
            <a:extLst>
              <a:ext uri="{FF2B5EF4-FFF2-40B4-BE49-F238E27FC236}">
                <a16:creationId xmlns:a16="http://schemas.microsoft.com/office/drawing/2014/main" id="{C7039B6D-AC56-40A5-858D-599754E1E0AD}"/>
              </a:ext>
            </a:extLst>
          </p:cNvPr>
          <p:cNvSpPr/>
          <p:nvPr userDrawn="1">
            <p:custDataLst>
              <p:tags r:id="rId65"/>
            </p:custDataLst>
          </p:nvPr>
        </p:nvSpPr>
        <p:spPr>
          <a:xfrm>
            <a:off x="9624000" y="3753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5" name="Rectangle 84" hidden="1">
            <a:extLst>
              <a:ext uri="{FF2B5EF4-FFF2-40B4-BE49-F238E27FC236}">
                <a16:creationId xmlns:a16="http://schemas.microsoft.com/office/drawing/2014/main" id="{71018EC8-1FEE-415C-B1E0-DAFC251C6F4F}"/>
              </a:ext>
            </a:extLst>
          </p:cNvPr>
          <p:cNvSpPr/>
          <p:nvPr userDrawn="1">
            <p:custDataLst>
              <p:tags r:id="rId66"/>
            </p:custDataLst>
          </p:nvPr>
        </p:nvSpPr>
        <p:spPr>
          <a:xfrm>
            <a:off x="11544000" y="3753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6" name="Rectangle 85" hidden="1">
            <a:extLst>
              <a:ext uri="{FF2B5EF4-FFF2-40B4-BE49-F238E27FC236}">
                <a16:creationId xmlns:a16="http://schemas.microsoft.com/office/drawing/2014/main" id="{33D0B803-F928-4AB8-9FA8-7A2550C65926}"/>
              </a:ext>
            </a:extLst>
          </p:cNvPr>
          <p:cNvSpPr/>
          <p:nvPr userDrawn="1">
            <p:custDataLst>
              <p:tags r:id="rId67"/>
            </p:custDataLst>
          </p:nvPr>
        </p:nvSpPr>
        <p:spPr>
          <a:xfrm>
            <a:off x="9624000" y="3429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7" name="Rectangle 86" hidden="1">
            <a:extLst>
              <a:ext uri="{FF2B5EF4-FFF2-40B4-BE49-F238E27FC236}">
                <a16:creationId xmlns:a16="http://schemas.microsoft.com/office/drawing/2014/main" id="{A74BCB38-7D1D-4BB9-94CE-ADBDC5DAB010}"/>
              </a:ext>
            </a:extLst>
          </p:cNvPr>
          <p:cNvSpPr/>
          <p:nvPr userDrawn="1">
            <p:custDataLst>
              <p:tags r:id="rId68"/>
            </p:custDataLst>
          </p:nvPr>
        </p:nvSpPr>
        <p:spPr>
          <a:xfrm>
            <a:off x="11544000" y="3429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8" name="Rectangle 87" hidden="1">
            <a:extLst>
              <a:ext uri="{FF2B5EF4-FFF2-40B4-BE49-F238E27FC236}">
                <a16:creationId xmlns:a16="http://schemas.microsoft.com/office/drawing/2014/main" id="{6E6BC775-1DC0-42CB-BA95-EB6F78CFD0FE}"/>
              </a:ext>
            </a:extLst>
          </p:cNvPr>
          <p:cNvSpPr/>
          <p:nvPr userDrawn="1">
            <p:custDataLst>
              <p:tags r:id="rId69"/>
            </p:custDataLst>
          </p:nvPr>
        </p:nvSpPr>
        <p:spPr>
          <a:xfrm>
            <a:off x="9624000" y="3105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89" name="Rectangle 88" hidden="1">
            <a:extLst>
              <a:ext uri="{FF2B5EF4-FFF2-40B4-BE49-F238E27FC236}">
                <a16:creationId xmlns:a16="http://schemas.microsoft.com/office/drawing/2014/main" id="{95792BBB-2B34-4739-8C69-B66E64F8A279}"/>
              </a:ext>
            </a:extLst>
          </p:cNvPr>
          <p:cNvSpPr/>
          <p:nvPr userDrawn="1">
            <p:custDataLst>
              <p:tags r:id="rId70"/>
            </p:custDataLst>
          </p:nvPr>
        </p:nvSpPr>
        <p:spPr>
          <a:xfrm>
            <a:off x="11544000" y="3105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0" name="Rectangle 89" hidden="1">
            <a:extLst>
              <a:ext uri="{FF2B5EF4-FFF2-40B4-BE49-F238E27FC236}">
                <a16:creationId xmlns:a16="http://schemas.microsoft.com/office/drawing/2014/main" id="{E8FDD868-6922-48B4-976C-6F9677663DAF}"/>
              </a:ext>
            </a:extLst>
          </p:cNvPr>
          <p:cNvSpPr/>
          <p:nvPr userDrawn="1">
            <p:custDataLst>
              <p:tags r:id="rId71"/>
            </p:custDataLst>
          </p:nvPr>
        </p:nvSpPr>
        <p:spPr>
          <a:xfrm>
            <a:off x="9624000" y="2781000"/>
            <a:ext cx="1920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1" name="Rectangle 90" hidden="1">
            <a:extLst>
              <a:ext uri="{FF2B5EF4-FFF2-40B4-BE49-F238E27FC236}">
                <a16:creationId xmlns:a16="http://schemas.microsoft.com/office/drawing/2014/main" id="{E3A8AF86-B9FD-4654-82BA-248AF9D72F7C}"/>
              </a:ext>
            </a:extLst>
          </p:cNvPr>
          <p:cNvSpPr/>
          <p:nvPr userDrawn="1">
            <p:custDataLst>
              <p:tags r:id="rId72"/>
            </p:custDataLst>
          </p:nvPr>
        </p:nvSpPr>
        <p:spPr>
          <a:xfrm>
            <a:off x="11544000" y="2781000"/>
            <a:ext cx="324000" cy="324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2" name="Rectangle 91" hidden="1">
            <a:extLst>
              <a:ext uri="{FF2B5EF4-FFF2-40B4-BE49-F238E27FC236}">
                <a16:creationId xmlns:a16="http://schemas.microsoft.com/office/drawing/2014/main" id="{F1579785-2978-4428-A96D-6D6718940F9D}"/>
              </a:ext>
            </a:extLst>
          </p:cNvPr>
          <p:cNvSpPr/>
          <p:nvPr userDrawn="1">
            <p:custDataLst>
              <p:tags r:id="rId73"/>
            </p:custDataLst>
          </p:nvPr>
        </p:nvSpPr>
        <p:spPr>
          <a:xfrm>
            <a:off x="32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3" name="Rectangle 92" hidden="1">
            <a:extLst>
              <a:ext uri="{FF2B5EF4-FFF2-40B4-BE49-F238E27FC236}">
                <a16:creationId xmlns:a16="http://schemas.microsoft.com/office/drawing/2014/main" id="{0584FA97-4AB6-4A5E-91FB-95E9E602EA26}"/>
              </a:ext>
            </a:extLst>
          </p:cNvPr>
          <p:cNvSpPr/>
          <p:nvPr userDrawn="1">
            <p:custDataLst>
              <p:tags r:id="rId74"/>
            </p:custDataLst>
          </p:nvPr>
        </p:nvSpPr>
        <p:spPr>
          <a:xfrm>
            <a:off x="2568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4" name="Rectangle 93" hidden="1">
            <a:extLst>
              <a:ext uri="{FF2B5EF4-FFF2-40B4-BE49-F238E27FC236}">
                <a16:creationId xmlns:a16="http://schemas.microsoft.com/office/drawing/2014/main" id="{A48EE25C-475F-4316-B6A2-011BEE3BCD92}"/>
              </a:ext>
            </a:extLst>
          </p:cNvPr>
          <p:cNvSpPr/>
          <p:nvPr userDrawn="1">
            <p:custDataLst>
              <p:tags r:id="rId75"/>
            </p:custDataLst>
          </p:nvPr>
        </p:nvSpPr>
        <p:spPr>
          <a:xfrm>
            <a:off x="4812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5" name="Rectangle 94" hidden="1">
            <a:extLst>
              <a:ext uri="{FF2B5EF4-FFF2-40B4-BE49-F238E27FC236}">
                <a16:creationId xmlns:a16="http://schemas.microsoft.com/office/drawing/2014/main" id="{7E857FE4-C9A3-45B7-B041-66EE09495EEC}"/>
              </a:ext>
            </a:extLst>
          </p:cNvPr>
          <p:cNvSpPr/>
          <p:nvPr userDrawn="1">
            <p:custDataLst>
              <p:tags r:id="rId76"/>
            </p:custDataLst>
          </p:nvPr>
        </p:nvSpPr>
        <p:spPr>
          <a:xfrm>
            <a:off x="7056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6" name="Rectangle 95" hidden="1">
            <a:extLst>
              <a:ext uri="{FF2B5EF4-FFF2-40B4-BE49-F238E27FC236}">
                <a16:creationId xmlns:a16="http://schemas.microsoft.com/office/drawing/2014/main" id="{9B5A1CBD-EB02-4B45-AF38-AAD0F53B4AD5}"/>
              </a:ext>
            </a:extLst>
          </p:cNvPr>
          <p:cNvSpPr/>
          <p:nvPr userDrawn="1">
            <p:custDataLst>
              <p:tags r:id="rId77"/>
            </p:custDataLst>
          </p:nvPr>
        </p:nvSpPr>
        <p:spPr>
          <a:xfrm>
            <a:off x="9300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7" name="Rectangle 96" hidden="1">
            <a:extLst>
              <a:ext uri="{FF2B5EF4-FFF2-40B4-BE49-F238E27FC236}">
                <a16:creationId xmlns:a16="http://schemas.microsoft.com/office/drawing/2014/main" id="{B80B4760-EF40-4F2E-9A91-131FFC1E37B4}"/>
              </a:ext>
            </a:extLst>
          </p:cNvPr>
          <p:cNvSpPr/>
          <p:nvPr userDrawn="1">
            <p:custDataLst>
              <p:tags r:id="rId78"/>
            </p:custDataLst>
          </p:nvPr>
        </p:nvSpPr>
        <p:spPr>
          <a:xfrm>
            <a:off x="11544000" y="648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8" name="Rectangle 97" hidden="1">
            <a:extLst>
              <a:ext uri="{FF2B5EF4-FFF2-40B4-BE49-F238E27FC236}">
                <a16:creationId xmlns:a16="http://schemas.microsoft.com/office/drawing/2014/main" id="{8E8A7F77-3721-4815-B970-1D077CD2DA75}"/>
              </a:ext>
            </a:extLst>
          </p:cNvPr>
          <p:cNvSpPr/>
          <p:nvPr userDrawn="1">
            <p:custDataLst>
              <p:tags r:id="rId79"/>
            </p:custDataLst>
          </p:nvPr>
        </p:nvSpPr>
        <p:spPr>
          <a:xfrm>
            <a:off x="32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99" name="Rectangle 98" hidden="1">
            <a:extLst>
              <a:ext uri="{FF2B5EF4-FFF2-40B4-BE49-F238E27FC236}">
                <a16:creationId xmlns:a16="http://schemas.microsoft.com/office/drawing/2014/main" id="{55C42CA1-292D-4FB8-8399-74D1AD374EBE}"/>
              </a:ext>
            </a:extLst>
          </p:cNvPr>
          <p:cNvSpPr/>
          <p:nvPr userDrawn="1">
            <p:custDataLst>
              <p:tags r:id="rId80"/>
            </p:custDataLst>
          </p:nvPr>
        </p:nvSpPr>
        <p:spPr>
          <a:xfrm>
            <a:off x="2568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0" name="Rectangle 99" hidden="1">
            <a:extLst>
              <a:ext uri="{FF2B5EF4-FFF2-40B4-BE49-F238E27FC236}">
                <a16:creationId xmlns:a16="http://schemas.microsoft.com/office/drawing/2014/main" id="{76F4910F-0223-4A58-B2B3-CC1032CA6A96}"/>
              </a:ext>
            </a:extLst>
          </p:cNvPr>
          <p:cNvSpPr/>
          <p:nvPr userDrawn="1">
            <p:custDataLst>
              <p:tags r:id="rId81"/>
            </p:custDataLst>
          </p:nvPr>
        </p:nvSpPr>
        <p:spPr>
          <a:xfrm>
            <a:off x="4812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1" name="Rectangle 100" hidden="1">
            <a:extLst>
              <a:ext uri="{FF2B5EF4-FFF2-40B4-BE49-F238E27FC236}">
                <a16:creationId xmlns:a16="http://schemas.microsoft.com/office/drawing/2014/main" id="{309CA6FE-3AA4-4E04-82CE-33A9467E0E6A}"/>
              </a:ext>
            </a:extLst>
          </p:cNvPr>
          <p:cNvSpPr/>
          <p:nvPr userDrawn="1">
            <p:custDataLst>
              <p:tags r:id="rId82"/>
            </p:custDataLst>
          </p:nvPr>
        </p:nvSpPr>
        <p:spPr>
          <a:xfrm>
            <a:off x="7056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2" name="Rectangle 101" hidden="1">
            <a:extLst>
              <a:ext uri="{FF2B5EF4-FFF2-40B4-BE49-F238E27FC236}">
                <a16:creationId xmlns:a16="http://schemas.microsoft.com/office/drawing/2014/main" id="{D3FAE458-E122-4E17-A2BB-860390DB639B}"/>
              </a:ext>
            </a:extLst>
          </p:cNvPr>
          <p:cNvSpPr/>
          <p:nvPr userDrawn="1">
            <p:custDataLst>
              <p:tags r:id="rId83"/>
            </p:custDataLst>
          </p:nvPr>
        </p:nvSpPr>
        <p:spPr>
          <a:xfrm>
            <a:off x="9300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3" name="Rectangle 102" hidden="1">
            <a:extLst>
              <a:ext uri="{FF2B5EF4-FFF2-40B4-BE49-F238E27FC236}">
                <a16:creationId xmlns:a16="http://schemas.microsoft.com/office/drawing/2014/main" id="{09CCF6D6-3C14-49F1-9CCF-BB2BB02BA463}"/>
              </a:ext>
            </a:extLst>
          </p:cNvPr>
          <p:cNvSpPr/>
          <p:nvPr userDrawn="1">
            <p:custDataLst>
              <p:tags r:id="rId84"/>
            </p:custDataLst>
          </p:nvPr>
        </p:nvSpPr>
        <p:spPr>
          <a:xfrm>
            <a:off x="11544000" y="4077000"/>
            <a:ext cx="324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4" name="Rectangle 103" hidden="1">
            <a:extLst>
              <a:ext uri="{FF2B5EF4-FFF2-40B4-BE49-F238E27FC236}">
                <a16:creationId xmlns:a16="http://schemas.microsoft.com/office/drawing/2014/main" id="{89199ED3-108C-4CB1-85A2-7274AF6D76B6}"/>
              </a:ext>
            </a:extLst>
          </p:cNvPr>
          <p:cNvSpPr/>
          <p:nvPr userDrawn="1">
            <p:custDataLst>
              <p:tags r:id="rId85"/>
            </p:custDataLst>
          </p:nvPr>
        </p:nvSpPr>
        <p:spPr>
          <a:xfrm>
            <a:off x="648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5" name="Rectangle 104" hidden="1">
            <a:extLst>
              <a:ext uri="{FF2B5EF4-FFF2-40B4-BE49-F238E27FC236}">
                <a16:creationId xmlns:a16="http://schemas.microsoft.com/office/drawing/2014/main" id="{F4889CBE-7887-46C6-99BA-4A154FF96016}"/>
              </a:ext>
            </a:extLst>
          </p:cNvPr>
          <p:cNvSpPr/>
          <p:nvPr userDrawn="1">
            <p:custDataLst>
              <p:tags r:id="rId86"/>
            </p:custDataLst>
          </p:nvPr>
        </p:nvSpPr>
        <p:spPr>
          <a:xfrm>
            <a:off x="2892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6" name="Rectangle 105" hidden="1">
            <a:extLst>
              <a:ext uri="{FF2B5EF4-FFF2-40B4-BE49-F238E27FC236}">
                <a16:creationId xmlns:a16="http://schemas.microsoft.com/office/drawing/2014/main" id="{2714EDDA-63CD-4C57-BF1D-55D84EF7DA1C}"/>
              </a:ext>
            </a:extLst>
          </p:cNvPr>
          <p:cNvSpPr/>
          <p:nvPr userDrawn="1">
            <p:custDataLst>
              <p:tags r:id="rId87"/>
            </p:custDataLst>
          </p:nvPr>
        </p:nvSpPr>
        <p:spPr>
          <a:xfrm>
            <a:off x="5136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7" name="Rectangle 106" hidden="1">
            <a:extLst>
              <a:ext uri="{FF2B5EF4-FFF2-40B4-BE49-F238E27FC236}">
                <a16:creationId xmlns:a16="http://schemas.microsoft.com/office/drawing/2014/main" id="{5A4A540B-AB24-4508-BDE2-193816CE6C2F}"/>
              </a:ext>
            </a:extLst>
          </p:cNvPr>
          <p:cNvSpPr/>
          <p:nvPr userDrawn="1">
            <p:custDataLst>
              <p:tags r:id="rId88"/>
            </p:custDataLst>
          </p:nvPr>
        </p:nvSpPr>
        <p:spPr>
          <a:xfrm>
            <a:off x="7380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8" name="Rectangle 107" hidden="1">
            <a:extLst>
              <a:ext uri="{FF2B5EF4-FFF2-40B4-BE49-F238E27FC236}">
                <a16:creationId xmlns:a16="http://schemas.microsoft.com/office/drawing/2014/main" id="{2E588317-42FC-4AFD-BF07-4EEAEA17B0FB}"/>
              </a:ext>
            </a:extLst>
          </p:cNvPr>
          <p:cNvSpPr/>
          <p:nvPr userDrawn="1">
            <p:custDataLst>
              <p:tags r:id="rId89"/>
            </p:custDataLst>
          </p:nvPr>
        </p:nvSpPr>
        <p:spPr>
          <a:xfrm>
            <a:off x="9624000" y="648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09" name="Rectangle 108" hidden="1">
            <a:extLst>
              <a:ext uri="{FF2B5EF4-FFF2-40B4-BE49-F238E27FC236}">
                <a16:creationId xmlns:a16="http://schemas.microsoft.com/office/drawing/2014/main" id="{409B9FF3-D5DB-4C25-942C-75E24E0BD588}"/>
              </a:ext>
            </a:extLst>
          </p:cNvPr>
          <p:cNvSpPr/>
          <p:nvPr userDrawn="1">
            <p:custDataLst>
              <p:tags r:id="rId90"/>
            </p:custDataLst>
          </p:nvPr>
        </p:nvSpPr>
        <p:spPr>
          <a:xfrm>
            <a:off x="648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0" name="Rectangle 109" hidden="1">
            <a:extLst>
              <a:ext uri="{FF2B5EF4-FFF2-40B4-BE49-F238E27FC236}">
                <a16:creationId xmlns:a16="http://schemas.microsoft.com/office/drawing/2014/main" id="{B34EB183-B95A-4A10-93F6-B2E688291320}"/>
              </a:ext>
            </a:extLst>
          </p:cNvPr>
          <p:cNvSpPr/>
          <p:nvPr userDrawn="1">
            <p:custDataLst>
              <p:tags r:id="rId91"/>
            </p:custDataLst>
          </p:nvPr>
        </p:nvSpPr>
        <p:spPr>
          <a:xfrm>
            <a:off x="2892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1" name="Rectangle 110" hidden="1">
            <a:extLst>
              <a:ext uri="{FF2B5EF4-FFF2-40B4-BE49-F238E27FC236}">
                <a16:creationId xmlns:a16="http://schemas.microsoft.com/office/drawing/2014/main" id="{9445802B-D13B-4448-BCCA-EAC068866CD3}"/>
              </a:ext>
            </a:extLst>
          </p:cNvPr>
          <p:cNvSpPr/>
          <p:nvPr userDrawn="1">
            <p:custDataLst>
              <p:tags r:id="rId92"/>
            </p:custDataLst>
          </p:nvPr>
        </p:nvSpPr>
        <p:spPr>
          <a:xfrm>
            <a:off x="5136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2" name="Rectangle 111" hidden="1">
            <a:extLst>
              <a:ext uri="{FF2B5EF4-FFF2-40B4-BE49-F238E27FC236}">
                <a16:creationId xmlns:a16="http://schemas.microsoft.com/office/drawing/2014/main" id="{C10B3B33-18E6-4256-821F-887D5B33BF81}"/>
              </a:ext>
            </a:extLst>
          </p:cNvPr>
          <p:cNvSpPr/>
          <p:nvPr userDrawn="1">
            <p:custDataLst>
              <p:tags r:id="rId93"/>
            </p:custDataLst>
          </p:nvPr>
        </p:nvSpPr>
        <p:spPr>
          <a:xfrm>
            <a:off x="7380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3" name="Rectangle 112" hidden="1">
            <a:extLst>
              <a:ext uri="{FF2B5EF4-FFF2-40B4-BE49-F238E27FC236}">
                <a16:creationId xmlns:a16="http://schemas.microsoft.com/office/drawing/2014/main" id="{C76950B1-616E-4DAB-A1C9-C18FEC9C31D4}"/>
              </a:ext>
            </a:extLst>
          </p:cNvPr>
          <p:cNvSpPr/>
          <p:nvPr userDrawn="1">
            <p:custDataLst>
              <p:tags r:id="rId94"/>
            </p:custDataLst>
          </p:nvPr>
        </p:nvSpPr>
        <p:spPr>
          <a:xfrm>
            <a:off x="9624000" y="4077000"/>
            <a:ext cx="1920000" cy="2133000"/>
          </a:xfrm>
          <a:prstGeom prst="rect">
            <a:avLst/>
          </a:prstGeom>
          <a:noFill/>
          <a:ln w="3175" cap="flat" cmpd="sng" algn="ctr">
            <a:solidFill>
              <a:srgbClr val="001965">
                <a:alpha val="30196"/>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15" name="Tagline" descr="{&quot;templafy&quot;:{&quot;id&quot;:&quot;1abbc6e5-7f90-4ec7-bd50-37662db4c5b8&quot;}}" title="Form.PLogoChoice.PLogoInsertion">
            <a:extLst>
              <a:ext uri="{FF2B5EF4-FFF2-40B4-BE49-F238E27FC236}">
                <a16:creationId xmlns:a16="http://schemas.microsoft.com/office/drawing/2014/main" id="{1090779A-FA30-4EF9-809F-763A92C81AB1}"/>
              </a:ext>
            </a:extLst>
          </p:cNvPr>
          <p:cNvSpPr/>
          <p:nvPr userDrawn="1"/>
        </p:nvSpPr>
        <p:spPr>
          <a:xfrm>
            <a:off x="9240657" y="5336923"/>
            <a:ext cx="2760847" cy="1309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s-ES_tradnl" sz="2000" noProof="0" dirty="0"/>
          </a:p>
        </p:txBody>
      </p:sp>
      <p:cxnSp>
        <p:nvCxnSpPr>
          <p:cNvPr id="8" name="Straight Connector 7">
            <a:extLst>
              <a:ext uri="{FF2B5EF4-FFF2-40B4-BE49-F238E27FC236}">
                <a16:creationId xmlns:a16="http://schemas.microsoft.com/office/drawing/2014/main" id="{40343992-1AE0-73F4-85AF-D861DD270DD9}"/>
              </a:ext>
            </a:extLst>
          </p:cNvPr>
          <p:cNvCxnSpPr>
            <a:cxnSpLocks/>
          </p:cNvCxnSpPr>
          <p:nvPr userDrawn="1"/>
        </p:nvCxnSpPr>
        <p:spPr>
          <a:xfrm>
            <a:off x="0" y="1577187"/>
            <a:ext cx="12192000" cy="0"/>
          </a:xfrm>
          <a:prstGeom prst="line">
            <a:avLst/>
          </a:prstGeom>
          <a:ln w="19050">
            <a:gradFill>
              <a:gsLst>
                <a:gs pos="0">
                  <a:schemeClr val="tx2"/>
                </a:gs>
                <a:gs pos="83000">
                  <a:schemeClr val="tx1"/>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34" name="Picture 33" descr="A black and white sign&#10;&#10;Description automatically generated with low confidence">
            <a:extLst>
              <a:ext uri="{FF2B5EF4-FFF2-40B4-BE49-F238E27FC236}">
                <a16:creationId xmlns:a16="http://schemas.microsoft.com/office/drawing/2014/main" id="{F543F68A-4422-079A-7410-10658898C3F7}"/>
              </a:ext>
            </a:extLst>
          </p:cNvPr>
          <p:cNvPicPr>
            <a:picLocks noChangeAspect="1"/>
          </p:cNvPicPr>
          <p:nvPr userDrawn="1"/>
        </p:nvPicPr>
        <p:blipFill>
          <a:blip r:embed="rId95">
            <a:extLst>
              <a:ext uri="{28A0092B-C50C-407E-A947-70E740481C1C}">
                <a14:useLocalDpi xmlns:a14="http://schemas.microsoft.com/office/drawing/2010/main" val="0"/>
              </a:ext>
            </a:extLst>
          </a:blip>
          <a:stretch>
            <a:fillRect/>
          </a:stretch>
        </p:blipFill>
        <p:spPr>
          <a:xfrm>
            <a:off x="11007011" y="6506176"/>
            <a:ext cx="994493" cy="279790"/>
          </a:xfrm>
          <a:prstGeom prst="rect">
            <a:avLst/>
          </a:prstGeom>
        </p:spPr>
      </p:pic>
      <p:sp>
        <p:nvSpPr>
          <p:cNvPr id="2" name="Rectangle: Rounded Corners 1">
            <a:extLst>
              <a:ext uri="{FF2B5EF4-FFF2-40B4-BE49-F238E27FC236}">
                <a16:creationId xmlns:a16="http://schemas.microsoft.com/office/drawing/2014/main" id="{AB5BD523-09B7-359D-076D-A624A8C2CBCD}"/>
              </a:ext>
            </a:extLst>
          </p:cNvPr>
          <p:cNvSpPr/>
          <p:nvPr userDrawn="1"/>
        </p:nvSpPr>
        <p:spPr>
          <a:xfrm>
            <a:off x="10406766" y="102833"/>
            <a:ext cx="1669241" cy="41431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r"/>
            <a:fld id="{D480EB9D-6FFB-4D18-8E39-690EB422845D}" type="slidenum">
              <a:rPr lang="en-GB" sz="1600" b="0" noProof="0" smtClean="0"/>
              <a:t>‹#›</a:t>
            </a:fld>
            <a:endParaRPr lang="en-GB" sz="1600" b="0" noProof="0" dirty="0"/>
          </a:p>
        </p:txBody>
      </p:sp>
      <p:sp>
        <p:nvSpPr>
          <p:cNvPr id="9" name="Rectangle: Rounded Corners 8">
            <a:extLst>
              <a:ext uri="{FF2B5EF4-FFF2-40B4-BE49-F238E27FC236}">
                <a16:creationId xmlns:a16="http://schemas.microsoft.com/office/drawing/2014/main" id="{EA815159-38A3-A1F2-5D13-9A780579A251}"/>
              </a:ext>
            </a:extLst>
          </p:cNvPr>
          <p:cNvSpPr/>
          <p:nvPr userDrawn="1"/>
        </p:nvSpPr>
        <p:spPr>
          <a:xfrm>
            <a:off x="9878993" y="102833"/>
            <a:ext cx="1669241" cy="414319"/>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100" cap="all" spc="100" baseline="0" noProof="0" dirty="0"/>
              <a:t>Medications</a:t>
            </a:r>
          </a:p>
        </p:txBody>
      </p:sp>
    </p:spTree>
    <p:extLst>
      <p:ext uri="{BB962C8B-B14F-4D97-AF65-F5344CB8AC3E}">
        <p14:creationId xmlns:p14="http://schemas.microsoft.com/office/powerpoint/2010/main" val="2074751699"/>
      </p:ext>
    </p:extLst>
  </p:cSld>
  <p:clrMap bg1="lt1" tx1="dk1" bg2="lt2" tx2="dk2" accent1="accent1" accent2="accent2" accent3="accent3" accent4="accent4" accent5="accent5" accent6="accent6" hlink="hlink" folHlink="folHlink"/>
  <p:sldLayoutIdLst>
    <p:sldLayoutId id="2147483786" r:id="rId1"/>
    <p:sldLayoutId id="2147483789" r:id="rId2"/>
    <p:sldLayoutId id="2147483802" r:id="rId3"/>
    <p:sldLayoutId id="2147483790" r:id="rId4"/>
    <p:sldLayoutId id="2147483791" r:id="rId5"/>
  </p:sldLayoutIdLst>
  <p:hf sldNum="0" hdr="0" ftr="0" dt="0"/>
  <p:txStyles>
    <p:titleStyle>
      <a:lvl1pPr algn="l" defTabSz="914332"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69980" indent="-269980" algn="l" defTabSz="914332"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mn-lt"/>
          <a:ea typeface="+mn-ea"/>
          <a:cs typeface="+mn-cs"/>
        </a:defRPr>
      </a:lvl1pPr>
      <a:lvl2pPr marL="539960" indent="-269980" algn="l" defTabSz="914332"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None/>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9" userDrawn="1">
          <p15:clr>
            <a:srgbClr val="F26B43"/>
          </p15:clr>
        </p15:guide>
        <p15:guide id="3" pos="735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13.svg"/><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6.sv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hyperlink" Target="https://www.accessdata.fda.gov/drugsatfda_docs/label/2012/085128s065lbl.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4.xml"/><Relationship Id="rId5" Type="http://schemas.openxmlformats.org/officeDocument/2006/relationships/image" Target="../media/image12.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www.accessdata.fda.gov/drugsatfda_docs/label/2024/022580s025lbl.pdf" TargetMode="External"/><Relationship Id="rId7"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hyperlink" Target="https://www.accessdata.fda.gov/drugsatfda_docs/label/2024/022580s025lbl.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12.jpe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www.accessdata.fda.gov/drugsatfda_docs/label/2025/200063s024s026lbl.pdf" TargetMode="External"/><Relationship Id="rId7"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hyperlink" Target="https://www.accessdata.fda.gov/drugsatfda_docs/label/2025/200063s024s026lbl.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svg"/><Relationship Id="rId7"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novo-pi.com/wegovy.pdf" TargetMode="External"/><Relationship Id="rId5" Type="http://schemas.openxmlformats.org/officeDocument/2006/relationships/image" Target="../media/image16.sv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svg"/><Relationship Id="rId7"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novo-pi.com/wegovy.pdf" TargetMode="External"/><Relationship Id="rId5" Type="http://schemas.openxmlformats.org/officeDocument/2006/relationships/image" Target="../media/image16.sv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7.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image" Target="../media/image16.svg"/><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hyperlink" Target="https://www.novo-pi.com/wegovy.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svg"/><Relationship Id="rId7" Type="http://schemas.openxmlformats.org/officeDocument/2006/relationships/hyperlink" Target="https://www.novo-pi.com/saxenda.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image" Target="../media/image16.sv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7.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image" Target="../media/image16.sv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hyperlink" Target="https://www.novo-pi.com/saxenda.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3.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imcivree.com/hcp/ppl/moa/" TargetMode="External"/><Relationship Id="rId5" Type="http://schemas.openxmlformats.org/officeDocument/2006/relationships/image" Target="../media/image12.jpe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hyperlink" Target="https://www.accessdata.fda.gov/drugsatfda_docs/label/2025/213793Orig1s008lbl.pdf" TargetMode="External"/><Relationship Id="rId7"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hyperlink" Target="http://www.accessdata.fda.gov/drugsatfda_docs/label/2025/213793Orig1s008lbl.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chart" Target="../charts/chart10.xml"/><Relationship Id="rId7" Type="http://schemas.openxmlformats.org/officeDocument/2006/relationships/image" Target="../media/image22.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hyperlink" Target="https://www.accessdata.fda.gov/drugsatfda_docs/label/2025/217806s031lbl.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accessdata.fda.gov/drugsatfda_docs/label/2025/217806s031lbl.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lipid.org/lipid-spin/fall-2023/practical-pearls-addressing-medication-adherence-obesity-and-diabete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siumed.edu/blog/how-deal-side-effects-weight-loss-medications#:~:text=Think%20about%20your%20food%20choices,also%20help%20reduce%20side%20effect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mayoclinic.org/healthy-lifestyle/weight-loss/in-depth/weight-loss-plateau/art-20044615"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ncbi.nlm.nih.gov/books/NBK27903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9.xml.rels><?xml version="1.0" encoding="UTF-8" standalone="yes"?>
<Relationships xmlns="http://schemas.openxmlformats.org/package/2006/relationships"><Relationship Id="rId8" Type="http://schemas.openxmlformats.org/officeDocument/2006/relationships/hyperlink" Target="https://www.accessdata.fda.gov/drugsatfda_docs/label/2025/200063s024s026lbl.pdf" TargetMode="External"/><Relationship Id="rId13" Type="http://schemas.openxmlformats.org/officeDocument/2006/relationships/image" Target="../media/image10.svg"/><Relationship Id="rId3" Type="http://schemas.openxmlformats.org/officeDocument/2006/relationships/video" Target="../media/media1.mp4"/><Relationship Id="rId7" Type="http://schemas.openxmlformats.org/officeDocument/2006/relationships/hyperlink" Target="https://www.accessdata.fda.gov/drugsatfda_docs/label/2024/022580s025lbl.pdf" TargetMode="External"/><Relationship Id="rId12" Type="http://schemas.openxmlformats.org/officeDocument/2006/relationships/hyperlink" Target="https://www.accessdata.fda.gov/drugsatfda_docs/label/2025/213793Orig1s008lbl.pdf" TargetMode="External"/><Relationship Id="rId2" Type="http://schemas.microsoft.com/office/2007/relationships/media" Target="../media/media1.mp4"/><Relationship Id="rId1" Type="http://schemas.openxmlformats.org/officeDocument/2006/relationships/tags" Target="../tags/tag92.xml"/><Relationship Id="rId6" Type="http://schemas.openxmlformats.org/officeDocument/2006/relationships/image" Target="../media/image9.png"/><Relationship Id="rId11" Type="http://schemas.openxmlformats.org/officeDocument/2006/relationships/hyperlink" Target="https://www.accessdata.fda.gov/drugsatfda_docs/label/2024/217806s013lbl.pdf" TargetMode="External"/><Relationship Id="rId5" Type="http://schemas.openxmlformats.org/officeDocument/2006/relationships/notesSlide" Target="../notesSlides/notesSlide9.xml"/><Relationship Id="rId10" Type="http://schemas.openxmlformats.org/officeDocument/2006/relationships/hyperlink" Target="https://www.novo-pi.com/saxenda.pdf" TargetMode="External"/><Relationship Id="rId4" Type="http://schemas.openxmlformats.org/officeDocument/2006/relationships/slideLayout" Target="../slideLayouts/slideLayout2.xml"/><Relationship Id="rId9" Type="http://schemas.openxmlformats.org/officeDocument/2006/relationships/hyperlink" Target="https://www.novo-pi.com/wegovy.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81EFD87E-4CBC-49B0-9B9E-82EFA8D3F73A}"/>
              </a:ext>
            </a:extLst>
          </p:cNvPr>
          <p:cNvSpPr txBox="1">
            <a:spLocks/>
          </p:cNvSpPr>
          <p:nvPr/>
        </p:nvSpPr>
        <p:spPr>
          <a:xfrm>
            <a:off x="1084874" y="1742366"/>
            <a:ext cx="8938357" cy="2895030"/>
          </a:xfrm>
          <a:prstGeom prst="rect">
            <a:avLst/>
          </a:prstGeom>
        </p:spPr>
        <p:txBody>
          <a:bodyPr vert="horz" lIns="0" tIns="0" rIns="0" bIns="0" rtlCol="0" anchor="b">
            <a:noAutofit/>
          </a:bodyPr>
          <a:lstStyle>
            <a:lvl1pPr marL="0" indent="0" algn="l" defTabSz="914332" rtl="0" eaLnBrk="1" latinLnBrk="0" hangingPunct="1">
              <a:lnSpc>
                <a:spcPct val="100000"/>
              </a:lnSpc>
              <a:spcBef>
                <a:spcPts val="300"/>
              </a:spcBef>
              <a:spcAft>
                <a:spcPts val="600"/>
              </a:spcAft>
              <a:buFont typeface="Arial" panose="020B0604020202020204" pitchFamily="34" charset="0"/>
              <a:buNone/>
              <a:defRPr sz="4000" kern="1200">
                <a:solidFill>
                  <a:schemeClr val="tx2"/>
                </a:solidFill>
                <a:latin typeface="+mn-lt"/>
                <a:ea typeface="+mn-ea"/>
                <a:cs typeface="+mn-cs"/>
              </a:defRPr>
            </a:lvl1pPr>
            <a:lvl2pPr marL="539960" indent="-269980" algn="l" defTabSz="914332" rtl="0" eaLnBrk="1" latinLnBrk="0" hangingPunct="1">
              <a:lnSpc>
                <a:spcPct val="100000"/>
              </a:lnSpc>
              <a:spcBef>
                <a:spcPts val="30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30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Char char="​"/>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6200" b="1" i="0" u="none" strike="noStrike" kern="1200" cap="none" spc="0" normalizeH="0" baseline="0" noProof="0" dirty="0">
              <a:ln>
                <a:noFill/>
              </a:ln>
              <a:solidFill>
                <a:srgbClr val="263C50"/>
              </a:solidFill>
              <a:effectLst/>
              <a:uLnTx/>
              <a:uFillTx/>
              <a:latin typeface="Arial" panose="020B0604020202020204" pitchFamily="34" charset="0"/>
              <a:ea typeface="+mn-ea"/>
              <a:cs typeface="+mn-cs"/>
            </a:endParaRPr>
          </a:p>
        </p:txBody>
      </p:sp>
      <p:sp>
        <p:nvSpPr>
          <p:cNvPr id="3" name="Text Placeholder 13">
            <a:extLst>
              <a:ext uri="{FF2B5EF4-FFF2-40B4-BE49-F238E27FC236}">
                <a16:creationId xmlns:a16="http://schemas.microsoft.com/office/drawing/2014/main" id="{126D6D40-403F-445B-AB9A-3C638FAFBB74}"/>
              </a:ext>
            </a:extLst>
          </p:cNvPr>
          <p:cNvSpPr txBox="1">
            <a:spLocks/>
          </p:cNvSpPr>
          <p:nvPr/>
        </p:nvSpPr>
        <p:spPr>
          <a:xfrm>
            <a:off x="204725" y="5619549"/>
            <a:ext cx="5546703" cy="592183"/>
          </a:xfrm>
          <a:prstGeom prst="rect">
            <a:avLst/>
          </a:prstGeom>
        </p:spPr>
        <p:txBody>
          <a:bodyPr vert="horz" lIns="0" tIns="0" rIns="0" bIns="0" rtlCol="0" anchor="b">
            <a:noAutofit/>
          </a:bodyPr>
          <a:lstStyle>
            <a:lvl1pPr marL="0" indent="0" algn="l" defTabSz="914332" rtl="0" eaLnBrk="1" latinLnBrk="0" hangingPunct="1">
              <a:lnSpc>
                <a:spcPct val="100000"/>
              </a:lnSpc>
              <a:spcBef>
                <a:spcPts val="300"/>
              </a:spcBef>
              <a:spcAft>
                <a:spcPts val="600"/>
              </a:spcAft>
              <a:buFont typeface="Arial" panose="020B0604020202020204" pitchFamily="34" charset="0"/>
              <a:buNone/>
              <a:defRPr sz="4000" kern="1200">
                <a:solidFill>
                  <a:schemeClr val="tx2"/>
                </a:solidFill>
                <a:latin typeface="+mn-lt"/>
                <a:ea typeface="+mn-ea"/>
                <a:cs typeface="+mn-cs"/>
              </a:defRPr>
            </a:lvl1pPr>
            <a:lvl2pPr marL="539960" indent="-269980" algn="l" defTabSz="914332" rtl="0" eaLnBrk="1" latinLnBrk="0" hangingPunct="1">
              <a:lnSpc>
                <a:spcPct val="100000"/>
              </a:lnSpc>
              <a:spcBef>
                <a:spcPts val="300"/>
              </a:spcBef>
              <a:spcAft>
                <a:spcPts val="600"/>
              </a:spcAft>
              <a:buFont typeface="Arial" panose="020B0604020202020204" pitchFamily="34" charset="0"/>
              <a:buChar char="•"/>
              <a:defRPr sz="1800" kern="1200">
                <a:solidFill>
                  <a:schemeClr val="tx2"/>
                </a:solidFill>
                <a:latin typeface="+mn-lt"/>
                <a:ea typeface="+mn-ea"/>
                <a:cs typeface="+mn-cs"/>
              </a:defRPr>
            </a:lvl2pPr>
            <a:lvl3pPr marL="809940" indent="-269980" algn="l" defTabSz="914332" rtl="0" eaLnBrk="1" latinLnBrk="0" hangingPunct="1">
              <a:lnSpc>
                <a:spcPct val="100000"/>
              </a:lnSpc>
              <a:spcBef>
                <a:spcPts val="300"/>
              </a:spcBef>
              <a:spcAft>
                <a:spcPts val="600"/>
              </a:spcAft>
              <a:buFont typeface="Arial" panose="020B0604020202020204" pitchFamily="34" charset="0"/>
              <a:buChar char="•"/>
              <a:defRPr sz="1500" kern="1200">
                <a:solidFill>
                  <a:schemeClr val="tx2"/>
                </a:solidFill>
                <a:latin typeface="+mn-lt"/>
                <a:ea typeface="+mn-ea"/>
                <a:cs typeface="+mn-cs"/>
              </a:defRPr>
            </a:lvl3pPr>
            <a:lvl4pPr marL="0" indent="0" algn="l" defTabSz="914332" rtl="0" eaLnBrk="1" latinLnBrk="0" hangingPunct="1">
              <a:lnSpc>
                <a:spcPct val="100000"/>
              </a:lnSpc>
              <a:spcBef>
                <a:spcPts val="1200"/>
              </a:spcBef>
              <a:spcAft>
                <a:spcPts val="1200"/>
              </a:spcAft>
              <a:buFont typeface="Arial" panose="020B0604020202020204" pitchFamily="34" charset="0"/>
              <a:buChar char="​"/>
              <a:defRPr sz="1867" b="1" kern="1200">
                <a:solidFill>
                  <a:schemeClr val="tx2"/>
                </a:solidFill>
                <a:latin typeface="+mn-lt"/>
                <a:ea typeface="+mn-ea"/>
                <a:cs typeface="+mn-cs"/>
              </a:defRPr>
            </a:lvl4pPr>
            <a:lvl5pPr marL="0" indent="0" algn="l" defTabSz="914332" rtl="0" eaLnBrk="1" latinLnBrk="0" hangingPunct="1">
              <a:lnSpc>
                <a:spcPct val="100000"/>
              </a:lnSpc>
              <a:spcBef>
                <a:spcPts val="300"/>
              </a:spcBef>
              <a:spcAft>
                <a:spcPts val="600"/>
              </a:spcAft>
              <a:buFont typeface="Arial" panose="020B0604020202020204" pitchFamily="34" charset="0"/>
              <a:buChar char="​"/>
              <a:tabLst/>
              <a:defRPr sz="1867" kern="1200">
                <a:solidFill>
                  <a:schemeClr val="tx2"/>
                </a:solidFill>
                <a:latin typeface="+mn-lt"/>
                <a:ea typeface="+mn-ea"/>
                <a:cs typeface="+mn-cs"/>
              </a:defRPr>
            </a:lvl5pPr>
            <a:lvl6pPr marL="0" indent="0" algn="l" defTabSz="914332" rtl="0" eaLnBrk="1" latinLnBrk="0" hangingPunct="1">
              <a:lnSpc>
                <a:spcPct val="100000"/>
              </a:lnSpc>
              <a:spcBef>
                <a:spcPts val="1200"/>
              </a:spcBef>
              <a:spcAft>
                <a:spcPts val="1200"/>
              </a:spcAft>
              <a:buFont typeface="Arial" panose="020B0604020202020204" pitchFamily="34" charset="0"/>
              <a:buChar char="​"/>
              <a:defRPr sz="1067" b="1" kern="1200">
                <a:solidFill>
                  <a:schemeClr val="tx2"/>
                </a:solidFill>
                <a:latin typeface="+mn-lt"/>
                <a:ea typeface="+mn-ea"/>
                <a:cs typeface="+mn-cs"/>
              </a:defRPr>
            </a:lvl6pPr>
            <a:lvl7pPr marL="0" indent="0" algn="l" defTabSz="914332" rtl="0" eaLnBrk="1" latinLnBrk="0" hangingPunct="1">
              <a:lnSpc>
                <a:spcPct val="100000"/>
              </a:lnSpc>
              <a:spcBef>
                <a:spcPts val="300"/>
              </a:spcBef>
              <a:spcAft>
                <a:spcPts val="600"/>
              </a:spcAft>
              <a:buFont typeface="Arial" panose="020B0604020202020204" pitchFamily="34" charset="0"/>
              <a:buChar char="​"/>
              <a:defRPr sz="1067" b="0" kern="1200" baseline="0">
                <a:solidFill>
                  <a:schemeClr val="tx2"/>
                </a:solidFill>
                <a:latin typeface="+mn-lt"/>
                <a:ea typeface="+mn-ea"/>
                <a:cs typeface="+mn-cs"/>
              </a:defRPr>
            </a:lvl7pPr>
            <a:lvl8pPr marL="179988" indent="-179988" algn="l" defTabSz="914332" rtl="0" eaLnBrk="1" latinLnBrk="0" hangingPunct="1">
              <a:lnSpc>
                <a:spcPct val="100000"/>
              </a:lnSpc>
              <a:spcBef>
                <a:spcPts val="300"/>
              </a:spcBef>
              <a:spcAft>
                <a:spcPts val="600"/>
              </a:spcAft>
              <a:buFont typeface="Arial" panose="020B0604020202020204" pitchFamily="34" charset="0"/>
              <a:buChar char="•"/>
              <a:defRPr sz="1067" kern="1200">
                <a:solidFill>
                  <a:schemeClr val="tx2"/>
                </a:solidFill>
                <a:latin typeface="+mn-lt"/>
                <a:ea typeface="+mn-ea"/>
                <a:cs typeface="+mn-cs"/>
              </a:defRPr>
            </a:lvl8pPr>
            <a:lvl9pPr marL="0" indent="0" algn="l" defTabSz="914332" rtl="0" eaLnBrk="1" latinLnBrk="0" hangingPunct="1">
              <a:lnSpc>
                <a:spcPct val="100000"/>
              </a:lnSpc>
              <a:spcBef>
                <a:spcPts val="0"/>
              </a:spcBef>
              <a:spcAft>
                <a:spcPts val="1200"/>
              </a:spcAft>
              <a:buFont typeface="Arial" panose="020B0604020202020204" pitchFamily="34" charset="0"/>
              <a:buChar char="​"/>
              <a:defRPr sz="4267" kern="1200" baseline="0">
                <a:solidFill>
                  <a:schemeClr val="tx2"/>
                </a:solidFill>
                <a:latin typeface="+mn-lt"/>
                <a:ea typeface="+mn-ea"/>
                <a:cs typeface="+mn-cs"/>
              </a:defRPr>
            </a:lvl9pPr>
          </a:lstStyle>
          <a:p>
            <a:pPr marL="0" marR="0" lvl="0" indent="0" algn="l" defTabSz="914332" rtl="0" eaLnBrk="1" fontAlgn="auto" latinLnBrk="0" hangingPunct="1">
              <a:lnSpc>
                <a:spcPct val="100000"/>
              </a:lnSpc>
              <a:spcBef>
                <a:spcPts val="300"/>
              </a:spcBef>
              <a:spcAft>
                <a:spcPts val="6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rgbClr val="263C50"/>
              </a:solidFill>
              <a:effectLst/>
              <a:uLnTx/>
              <a:uFillTx/>
              <a:latin typeface="Arial" panose="020B0604020202020204" pitchFamily="34" charset="0"/>
              <a:ea typeface="+mn-ea"/>
              <a:cs typeface="+mn-cs"/>
            </a:endParaRPr>
          </a:p>
        </p:txBody>
      </p:sp>
      <p:pic>
        <p:nvPicPr>
          <p:cNvPr id="2" name="Picture 1" descr="A black and white sign&#10;&#10;Description automatically generated with low confidence">
            <a:extLst>
              <a:ext uri="{FF2B5EF4-FFF2-40B4-BE49-F238E27FC236}">
                <a16:creationId xmlns:a16="http://schemas.microsoft.com/office/drawing/2014/main" id="{91C52BD8-96BD-5628-6B48-FDB8413E3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1705" y="6072757"/>
            <a:ext cx="1695016" cy="476875"/>
          </a:xfrm>
          <a:prstGeom prst="rect">
            <a:avLst/>
          </a:prstGeom>
        </p:spPr>
      </p:pic>
      <p:sp>
        <p:nvSpPr>
          <p:cNvPr id="5" name="Text Placeholder 4">
            <a:extLst>
              <a:ext uri="{FF2B5EF4-FFF2-40B4-BE49-F238E27FC236}">
                <a16:creationId xmlns:a16="http://schemas.microsoft.com/office/drawing/2014/main" id="{29C5390A-FB19-F0A7-8F23-A83DC57B036C}"/>
              </a:ext>
            </a:extLst>
          </p:cNvPr>
          <p:cNvSpPr>
            <a:spLocks noGrp="1"/>
          </p:cNvSpPr>
          <p:nvPr>
            <p:ph type="body" sz="quarter" idx="10"/>
          </p:nvPr>
        </p:nvSpPr>
        <p:spPr>
          <a:xfrm>
            <a:off x="554037" y="1909763"/>
            <a:ext cx="6501855" cy="1814512"/>
          </a:xfrm>
        </p:spPr>
        <p:txBody>
          <a:bodyPr/>
          <a:lstStyle/>
          <a:p>
            <a:pPr lvl="0"/>
            <a:r>
              <a:rPr lang="en-US" noProof="0" dirty="0"/>
              <a:t>FDA-Approved Anti-Obesity Medications for Chronic</a:t>
            </a:r>
            <a:br>
              <a:rPr lang="en-US" noProof="0" dirty="0"/>
            </a:br>
            <a:r>
              <a:rPr lang="en-US" noProof="0" dirty="0"/>
              <a:t>Weight Management</a:t>
            </a:r>
          </a:p>
        </p:txBody>
      </p:sp>
      <p:sp>
        <p:nvSpPr>
          <p:cNvPr id="7" name="Text Placeholder 6">
            <a:extLst>
              <a:ext uri="{FF2B5EF4-FFF2-40B4-BE49-F238E27FC236}">
                <a16:creationId xmlns:a16="http://schemas.microsoft.com/office/drawing/2014/main" id="{AC53622C-0AA8-0F49-399D-F3ED178C16D7}"/>
              </a:ext>
            </a:extLst>
          </p:cNvPr>
          <p:cNvSpPr>
            <a:spLocks noGrp="1"/>
          </p:cNvSpPr>
          <p:nvPr>
            <p:ph type="body" sz="quarter" idx="11"/>
          </p:nvPr>
        </p:nvSpPr>
        <p:spPr>
          <a:xfrm>
            <a:off x="553980" y="3883932"/>
            <a:ext cx="5505508" cy="1655309"/>
          </a:xfrm>
        </p:spPr>
        <p:txBody>
          <a:bodyPr/>
          <a:lstStyle/>
          <a:p>
            <a:r>
              <a:rPr lang="en-US" noProof="0" dirty="0"/>
              <a:t>Module 9</a:t>
            </a:r>
          </a:p>
          <a:p>
            <a:endParaRPr lang="en-US" noProof="0" dirty="0"/>
          </a:p>
        </p:txBody>
      </p:sp>
    </p:spTree>
    <p:extLst>
      <p:ext uri="{BB962C8B-B14F-4D97-AF65-F5344CB8AC3E}">
        <p14:creationId xmlns:p14="http://schemas.microsoft.com/office/powerpoint/2010/main" val="81112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559D82A0-8B72-506F-0DB0-319387208895}"/>
              </a:ext>
            </a:extLst>
          </p:cNvPr>
          <p:cNvPicPr>
            <a:picLocks noChangeAspect="1"/>
          </p:cNvPicPr>
          <p:nvPr/>
        </p:nvPicPr>
        <p:blipFill rotWithShape="1">
          <a:blip r:embed="rId4">
            <a:extLst>
              <a:ext uri="{28A0092B-C50C-407E-A947-70E740481C1C}">
                <a14:useLocalDpi xmlns:a14="http://schemas.microsoft.com/office/drawing/2010/main" val="0"/>
              </a:ext>
            </a:extLst>
          </a:blip>
          <a:srcRect b="44830"/>
          <a:stretch/>
        </p:blipFill>
        <p:spPr>
          <a:xfrm>
            <a:off x="479152" y="2758390"/>
            <a:ext cx="2634590" cy="3032933"/>
          </a:xfrm>
          <a:prstGeom prst="rect">
            <a:avLst/>
          </a:prstGeom>
        </p:spPr>
      </p:pic>
      <p:sp>
        <p:nvSpPr>
          <p:cNvPr id="12" name="Rectangle: Rounded Corners 11">
            <a:extLst>
              <a:ext uri="{FF2B5EF4-FFF2-40B4-BE49-F238E27FC236}">
                <a16:creationId xmlns:a16="http://schemas.microsoft.com/office/drawing/2014/main" id="{09D31344-E010-D6E3-52C2-DCBA962C2899}"/>
              </a:ext>
            </a:extLst>
          </p:cNvPr>
          <p:cNvSpPr/>
          <p:nvPr/>
        </p:nvSpPr>
        <p:spPr>
          <a:xfrm>
            <a:off x="587375" y="5402884"/>
            <a:ext cx="11017250" cy="648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noProof="0" dirty="0"/>
              <a:t>Activation and increased production of POMC in the arcuate nucleus of hypothalamus </a:t>
            </a:r>
            <a:br>
              <a:rPr lang="en-US" noProof="0" dirty="0"/>
            </a:br>
            <a:r>
              <a:rPr lang="en-US" noProof="0" dirty="0"/>
              <a:t>increases satiety, contributing to weight loss</a:t>
            </a:r>
            <a:r>
              <a:rPr lang="en-US" baseline="30000" noProof="0" dirty="0"/>
              <a:t>3</a:t>
            </a:r>
          </a:p>
        </p:txBody>
      </p:sp>
      <p:sp>
        <p:nvSpPr>
          <p:cNvPr id="16" name="Oval 15">
            <a:extLst>
              <a:ext uri="{FF2B5EF4-FFF2-40B4-BE49-F238E27FC236}">
                <a16:creationId xmlns:a16="http://schemas.microsoft.com/office/drawing/2014/main" id="{744CB777-4EA5-8033-9B0B-2E4B3BFB352D}"/>
              </a:ext>
            </a:extLst>
          </p:cNvPr>
          <p:cNvSpPr/>
          <p:nvPr/>
        </p:nvSpPr>
        <p:spPr>
          <a:xfrm>
            <a:off x="570997" y="1687224"/>
            <a:ext cx="1015200" cy="1015664"/>
          </a:xfrm>
          <a:prstGeom prst="ellips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7" name="Picture 16">
            <a:extLst>
              <a:ext uri="{FF2B5EF4-FFF2-40B4-BE49-F238E27FC236}">
                <a16:creationId xmlns:a16="http://schemas.microsoft.com/office/drawing/2014/main" id="{125C7279-ABEE-5A9D-3C92-507595D0CF6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988" y="1776624"/>
            <a:ext cx="783157" cy="783155"/>
          </a:xfrm>
          <a:prstGeom prst="rect">
            <a:avLst/>
          </a:prstGeom>
        </p:spPr>
      </p:pic>
      <p:sp>
        <p:nvSpPr>
          <p:cNvPr id="18" name="Oval 17">
            <a:extLst>
              <a:ext uri="{FF2B5EF4-FFF2-40B4-BE49-F238E27FC236}">
                <a16:creationId xmlns:a16="http://schemas.microsoft.com/office/drawing/2014/main" id="{0D58378B-67C9-D28E-2DC9-5595BE67D440}"/>
              </a:ext>
            </a:extLst>
          </p:cNvPr>
          <p:cNvSpPr/>
          <p:nvPr/>
        </p:nvSpPr>
        <p:spPr>
          <a:xfrm>
            <a:off x="995800" y="2110550"/>
            <a:ext cx="171450" cy="17145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9" name="Straight Connector 18">
            <a:extLst>
              <a:ext uri="{FF2B5EF4-FFF2-40B4-BE49-F238E27FC236}">
                <a16:creationId xmlns:a16="http://schemas.microsoft.com/office/drawing/2014/main" id="{B6C74844-490C-FAE8-EF7F-0FCEFB7055EA}"/>
              </a:ext>
            </a:extLst>
          </p:cNvPr>
          <p:cNvCxnSpPr>
            <a:cxnSpLocks/>
            <a:stCxn id="18" idx="6"/>
          </p:cNvCxnSpPr>
          <p:nvPr/>
        </p:nvCxnSpPr>
        <p:spPr>
          <a:xfrm flipV="1">
            <a:off x="1167250" y="2192947"/>
            <a:ext cx="611218" cy="3328"/>
          </a:xfrm>
          <a:prstGeom prst="line">
            <a:avLst/>
          </a:prstGeom>
          <a:noFill/>
          <a:ln w="19050"/>
        </p:spPr>
        <p:style>
          <a:lnRef idx="2">
            <a:schemeClr val="accent1">
              <a:shade val="15000"/>
            </a:schemeClr>
          </a:lnRef>
          <a:fillRef idx="1">
            <a:schemeClr val="accent1"/>
          </a:fillRef>
          <a:effectRef idx="0">
            <a:schemeClr val="accent1"/>
          </a:effectRef>
          <a:fontRef idx="minor">
            <a:schemeClr val="lt1"/>
          </a:fontRef>
        </p:style>
      </p:cxnSp>
      <p:sp>
        <p:nvSpPr>
          <p:cNvPr id="4" name="Title 3"/>
          <p:cNvSpPr>
            <a:spLocks noGrp="1"/>
          </p:cNvSpPr>
          <p:nvPr>
            <p:ph type="title"/>
          </p:nvPr>
        </p:nvSpPr>
        <p:spPr/>
        <p:txBody>
          <a:bodyPr>
            <a:normAutofit/>
          </a:bodyPr>
          <a:lstStyle/>
          <a:p>
            <a:r>
              <a:rPr lang="en-US" noProof="0" dirty="0"/>
              <a:t>Phentermine: Mechanism of action</a:t>
            </a:r>
          </a:p>
        </p:txBody>
      </p:sp>
      <p:sp>
        <p:nvSpPr>
          <p:cNvPr id="8" name="Text Placeholder 7">
            <a:extLst>
              <a:ext uri="{FF2B5EF4-FFF2-40B4-BE49-F238E27FC236}">
                <a16:creationId xmlns:a16="http://schemas.microsoft.com/office/drawing/2014/main" id="{5E88CD4D-B770-B134-A9E2-B68BA6827200}"/>
              </a:ext>
            </a:extLst>
          </p:cNvPr>
          <p:cNvSpPr>
            <a:spLocks noGrp="1"/>
          </p:cNvSpPr>
          <p:nvPr>
            <p:ph type="body" sz="quarter" idx="13"/>
          </p:nvPr>
        </p:nvSpPr>
        <p:spPr/>
        <p:txBody>
          <a:bodyPr/>
          <a:lstStyle/>
          <a:p>
            <a:r>
              <a:rPr lang="en-US" noProof="0" dirty="0"/>
              <a:t>POMC, pro-opiomelanocortin.</a:t>
            </a:r>
          </a:p>
          <a:p>
            <a:r>
              <a:rPr lang="en-US" noProof="0" dirty="0"/>
              <a:t>1. Witkamp RF. Pharm Res 2011;28:1792–1818; 2. Chakhtoura M et al. eClinicalMedicine 2023;58:101882; 3. Bays H. Exp Rev Cardiovasc Ther 2010:8:1777–1801.</a:t>
            </a:r>
          </a:p>
        </p:txBody>
      </p:sp>
      <p:sp>
        <p:nvSpPr>
          <p:cNvPr id="146" name="TextBox 145"/>
          <p:cNvSpPr txBox="1">
            <a:spLocks noChangeArrowheads="1"/>
          </p:cNvSpPr>
          <p:nvPr/>
        </p:nvSpPr>
        <p:spPr bwMode="auto">
          <a:xfrm>
            <a:off x="4587749" y="4964721"/>
            <a:ext cx="3573919" cy="4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1" rIns="91440" bIns="45721">
            <a:spAutoFit/>
          </a:bodyPr>
          <a:lstStyle>
            <a:lvl1pPr>
              <a:spcBef>
                <a:spcPct val="20000"/>
              </a:spcBef>
              <a:buClr>
                <a:schemeClr val="accent1"/>
              </a:buClr>
              <a:buFont typeface="Arial" panose="020B0604020202020204" pitchFamily="34" charset="0"/>
              <a:buChar char="•"/>
              <a:defRPr>
                <a:solidFill>
                  <a:schemeClr val="accent2"/>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1600">
                <a:solidFill>
                  <a:schemeClr val="accent2"/>
                </a:solidFill>
                <a:latin typeface="Arial" panose="020B0604020202020204" pitchFamily="34" charset="0"/>
              </a:defRPr>
            </a:lvl2pPr>
            <a:lvl3pPr marL="1143000" indent="-228600">
              <a:spcBef>
                <a:spcPct val="20000"/>
              </a:spcBef>
              <a:buClr>
                <a:srgbClr val="E64A0E"/>
              </a:buClr>
              <a:buFont typeface="Arial" panose="020B0604020202020204" pitchFamily="34" charset="0"/>
              <a:buChar char="•"/>
              <a:defRPr sz="1400">
                <a:solidFill>
                  <a:schemeClr val="accent2"/>
                </a:solidFill>
                <a:latin typeface="Arial" panose="020B0604020202020204" pitchFamily="34" charset="0"/>
              </a:defRPr>
            </a:lvl3pPr>
            <a:lvl4pPr marL="1600200" indent="-228600">
              <a:spcBef>
                <a:spcPct val="20000"/>
              </a:spcBef>
              <a:buClr>
                <a:srgbClr val="82786F"/>
              </a:buClr>
              <a:buFont typeface="Arial" panose="020B0604020202020204" pitchFamily="34" charset="0"/>
              <a:buChar char="•"/>
              <a:defRPr sz="1200">
                <a:solidFill>
                  <a:schemeClr val="accent2"/>
                </a:solidFill>
                <a:latin typeface="Arial" panose="020B0604020202020204" pitchFamily="34" charset="0"/>
              </a:defRPr>
            </a:lvl4pPr>
            <a:lvl5pPr marL="2057400" indent="-228600">
              <a:spcBef>
                <a:spcPct val="20000"/>
              </a:spcBef>
              <a:buClr>
                <a:srgbClr val="001423"/>
              </a:buClr>
              <a:buFont typeface="Arial" panose="020B0604020202020204" pitchFamily="34" charset="0"/>
              <a:buChar char="•"/>
              <a:defRPr sz="1100">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9pPr>
          </a:lstStyle>
          <a:p>
            <a:pPr marL="0" marR="0" lvl="0" indent="0" algn="ctr" defTabSz="121913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charset="0"/>
              </a:rPr>
              <a:t>Appetite suppression</a:t>
            </a:r>
            <a:endParaRPr kumimoji="0" lang="en-US" sz="2000" b="1" i="0" u="none" strike="noStrike" kern="1200" cap="none" spc="0" normalizeH="0" baseline="30000" noProof="0" dirty="0">
              <a:ln>
                <a:noFill/>
              </a:ln>
              <a:solidFill>
                <a:schemeClr val="tx1"/>
              </a:solidFill>
              <a:effectLst/>
              <a:uLnTx/>
              <a:uFillTx/>
              <a:latin typeface="+mj-lt"/>
              <a:ea typeface="+mn-ea"/>
              <a:cs typeface="Arial" charset="0"/>
            </a:endParaRPr>
          </a:p>
        </p:txBody>
      </p:sp>
      <p:sp>
        <p:nvSpPr>
          <p:cNvPr id="14" name="Rounded Rectangle 13"/>
          <p:cNvSpPr/>
          <p:nvPr/>
        </p:nvSpPr>
        <p:spPr>
          <a:xfrm>
            <a:off x="4041467" y="3676807"/>
            <a:ext cx="4666484" cy="828000"/>
          </a:xfrm>
          <a:prstGeom prst="rect">
            <a:avLst/>
          </a:prstGeom>
          <a:solidFill>
            <a:schemeClr val="bg1">
              <a:lumMod val="95000"/>
            </a:schemeClr>
          </a:solidFill>
          <a:ln>
            <a:noFill/>
          </a:ln>
          <a:effectLst/>
        </p:spPr>
        <p:txBody>
          <a:bodyPr wrap="square" lIns="396000" bIns="46800" anchor="ctr">
            <a:noAutofit/>
          </a:bodyPr>
          <a:lstStyle/>
          <a:p>
            <a:endParaRPr lang="en-US" sz="2000" noProof="0" dirty="0">
              <a:solidFill>
                <a:schemeClr val="tx1"/>
              </a:solidFill>
              <a:latin typeface="+mj-lt"/>
            </a:endParaRPr>
          </a:p>
        </p:txBody>
      </p:sp>
      <p:sp>
        <p:nvSpPr>
          <p:cNvPr id="6" name="Oval 5"/>
          <p:cNvSpPr/>
          <p:nvPr/>
        </p:nvSpPr>
        <p:spPr bwMode="auto">
          <a:xfrm rot="20453611">
            <a:off x="5986002" y="3708048"/>
            <a:ext cx="777413" cy="7749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anchor="ctr"/>
          <a:lstStyle/>
          <a:p>
            <a:pPr marL="0" marR="0" lvl="0" indent="0" algn="ctr" defTabSz="1219139"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10" name="Rectangle 9"/>
          <p:cNvSpPr/>
          <p:nvPr/>
        </p:nvSpPr>
        <p:spPr>
          <a:xfrm>
            <a:off x="5961642" y="3936368"/>
            <a:ext cx="800219" cy="338556"/>
          </a:xfrm>
          <a:prstGeom prst="rect">
            <a:avLst/>
          </a:prstGeom>
        </p:spPr>
        <p:txBody>
          <a:bodyPr wrap="none" lIns="91440" tIns="45721" rIns="91440" bIns="45721">
            <a:spAutoFit/>
          </a:bodyPr>
          <a:lstStyle/>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POMC</a:t>
            </a:r>
            <a:endParaRPr kumimoji="0" lang="en-US" sz="1600" b="0" i="0" u="none" strike="noStrike" kern="1200" cap="none" spc="0" normalizeH="0" baseline="30000" noProof="0" dirty="0">
              <a:ln>
                <a:noFill/>
              </a:ln>
              <a:solidFill>
                <a:srgbClr val="FFFFFF"/>
              </a:solidFill>
              <a:effectLst/>
              <a:uLnTx/>
              <a:uFillTx/>
              <a:latin typeface="+mj-lt"/>
              <a:ea typeface="+mn-ea"/>
              <a:cs typeface="Arial" panose="020B0604020202020204" pitchFamily="34" charset="0"/>
            </a:endParaRPr>
          </a:p>
        </p:txBody>
      </p:sp>
      <p:sp>
        <p:nvSpPr>
          <p:cNvPr id="11" name="TextBox 10">
            <a:extLst>
              <a:ext uri="{FF2B5EF4-FFF2-40B4-BE49-F238E27FC236}">
                <a16:creationId xmlns:a16="http://schemas.microsoft.com/office/drawing/2014/main" id="{3D8548DF-51C0-060F-E89A-669B93F1E2F4}"/>
              </a:ext>
            </a:extLst>
          </p:cNvPr>
          <p:cNvSpPr txBox="1"/>
          <p:nvPr/>
        </p:nvSpPr>
        <p:spPr>
          <a:xfrm>
            <a:off x="4681066" y="3721474"/>
            <a:ext cx="1263980" cy="738666"/>
          </a:xfrm>
          <a:prstGeom prst="rect">
            <a:avLst/>
          </a:prstGeom>
          <a:noFill/>
        </p:spPr>
        <p:txBody>
          <a:bodyPr wrap="square" lIns="91440" tIns="45721" rIns="91440" bIns="45721" rtlCol="0">
            <a:spAutoFit/>
          </a:bodyPr>
          <a:lstStyle/>
          <a:p>
            <a:pPr marL="0" marR="0" lvl="0" indent="0" algn="r" defTabSz="121913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mj-lt"/>
                <a:ea typeface="+mn-ea"/>
                <a:cs typeface="Arial" charset="0"/>
              </a:rPr>
              <a:t>Activates neurons that express</a:t>
            </a:r>
            <a:endParaRPr kumimoji="0" lang="en-US" sz="1400" b="0" i="0" u="none" strike="noStrike" kern="1200" cap="none" spc="0" normalizeH="0" baseline="30000" noProof="0" dirty="0">
              <a:ln>
                <a:noFill/>
              </a:ln>
              <a:effectLst/>
              <a:uLnTx/>
              <a:uFillTx/>
              <a:latin typeface="+mj-lt"/>
              <a:ea typeface="+mn-ea"/>
              <a:cs typeface="Arial" charset="0"/>
            </a:endParaRPr>
          </a:p>
        </p:txBody>
      </p:sp>
      <p:sp>
        <p:nvSpPr>
          <p:cNvPr id="13" name="Right Arrow 193">
            <a:extLst>
              <a:ext uri="{FF2B5EF4-FFF2-40B4-BE49-F238E27FC236}">
                <a16:creationId xmlns:a16="http://schemas.microsoft.com/office/drawing/2014/main" id="{C130B263-1BBA-A354-D62D-D00359F1F97D}"/>
              </a:ext>
            </a:extLst>
          </p:cNvPr>
          <p:cNvSpPr/>
          <p:nvPr/>
        </p:nvSpPr>
        <p:spPr bwMode="auto">
          <a:xfrm rot="5400000" flipV="1">
            <a:off x="6167303" y="4659724"/>
            <a:ext cx="414809" cy="232469"/>
          </a:xfrm>
          <a:prstGeom prst="rightArrow">
            <a:avLst>
              <a:gd name="adj1" fmla="val 50000"/>
              <a:gd name="adj2" fmla="val 50001"/>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85" name="TextBox 84"/>
          <p:cNvSpPr txBox="1"/>
          <p:nvPr/>
        </p:nvSpPr>
        <p:spPr>
          <a:xfrm>
            <a:off x="5023270" y="2527845"/>
            <a:ext cx="2702877" cy="707888"/>
          </a:xfrm>
          <a:prstGeom prst="rect">
            <a:avLst/>
          </a:prstGeom>
          <a:noFill/>
        </p:spPr>
        <p:txBody>
          <a:bodyPr wrap="square" lIns="91440" tIns="45721" rIns="91440" bIns="45721" rtlCol="0">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6">
                    <a:lumMod val="50000"/>
                  </a:schemeClr>
                </a:solidFill>
                <a:effectLst/>
                <a:uLnTx/>
                <a:uFillTx/>
                <a:latin typeface="+mj-lt"/>
                <a:ea typeface="+mn-ea"/>
                <a:cs typeface="Arial" charset="0"/>
              </a:rPr>
              <a:t>Phentermine:</a:t>
            </a:r>
          </a:p>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mj-lt"/>
                <a:ea typeface="+mn-ea"/>
                <a:cs typeface="Arial" charset="0"/>
              </a:rPr>
              <a:t>Increased levels of </a:t>
            </a:r>
            <a:br>
              <a:rPr kumimoji="0" lang="en-US" sz="1200" b="0" i="0" u="none" strike="noStrike" kern="1200" cap="none" spc="0" normalizeH="0" baseline="0" noProof="0" dirty="0">
                <a:ln>
                  <a:noFill/>
                </a:ln>
                <a:solidFill>
                  <a:schemeClr val="accent6">
                    <a:lumMod val="50000"/>
                  </a:schemeClr>
                </a:solidFill>
                <a:effectLst/>
                <a:uLnTx/>
                <a:uFillTx/>
                <a:latin typeface="+mj-lt"/>
                <a:ea typeface="+mn-ea"/>
                <a:cs typeface="Arial" charset="0"/>
              </a:rPr>
            </a:br>
            <a:r>
              <a:rPr kumimoji="0" lang="en-US" sz="1200" b="0" i="0" u="none" strike="noStrike" kern="1200" cap="none" spc="0" normalizeH="0" baseline="0" noProof="0" dirty="0">
                <a:ln>
                  <a:noFill/>
                </a:ln>
                <a:solidFill>
                  <a:schemeClr val="accent6">
                    <a:lumMod val="50000"/>
                  </a:schemeClr>
                </a:solidFill>
                <a:effectLst/>
                <a:uLnTx/>
                <a:uFillTx/>
                <a:latin typeface="+mj-lt"/>
                <a:ea typeface="+mn-ea"/>
                <a:cs typeface="Arial" charset="0"/>
              </a:rPr>
              <a:t>norepinephrine and dopamine</a:t>
            </a:r>
            <a:endParaRPr kumimoji="0" lang="en-US" sz="1200" b="0" i="0" u="none" strike="noStrike" kern="1200" cap="none" spc="0" normalizeH="0" baseline="30000" noProof="0" dirty="0">
              <a:ln>
                <a:noFill/>
              </a:ln>
              <a:solidFill>
                <a:schemeClr val="accent6">
                  <a:lumMod val="50000"/>
                </a:schemeClr>
              </a:solidFill>
              <a:effectLst/>
              <a:uLnTx/>
              <a:uFillTx/>
              <a:latin typeface="+mj-lt"/>
              <a:ea typeface="+mn-ea"/>
              <a:cs typeface="Arial" charset="0"/>
            </a:endParaRPr>
          </a:p>
        </p:txBody>
      </p:sp>
      <p:sp>
        <p:nvSpPr>
          <p:cNvPr id="58" name="Right Arrow 193">
            <a:extLst>
              <a:ext uri="{FF2B5EF4-FFF2-40B4-BE49-F238E27FC236}">
                <a16:creationId xmlns:a16="http://schemas.microsoft.com/office/drawing/2014/main" id="{C4D89C9A-B1D5-5D96-63AC-F93986E9B529}"/>
              </a:ext>
            </a:extLst>
          </p:cNvPr>
          <p:cNvSpPr/>
          <p:nvPr/>
        </p:nvSpPr>
        <p:spPr bwMode="auto">
          <a:xfrm rot="5400000" flipV="1">
            <a:off x="6167303" y="3297878"/>
            <a:ext cx="414809" cy="232469"/>
          </a:xfrm>
          <a:prstGeom prst="rightArrow">
            <a:avLst>
              <a:gd name="adj1" fmla="val 50000"/>
              <a:gd name="adj2" fmla="val 50001"/>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7" name="Freeform: Shape 6">
            <a:extLst>
              <a:ext uri="{FF2B5EF4-FFF2-40B4-BE49-F238E27FC236}">
                <a16:creationId xmlns:a16="http://schemas.microsoft.com/office/drawing/2014/main" id="{38839D66-BE3C-44F0-C31F-E7E1C983353A}"/>
              </a:ext>
            </a:extLst>
          </p:cNvPr>
          <p:cNvSpPr/>
          <p:nvPr/>
        </p:nvSpPr>
        <p:spPr>
          <a:xfrm rot="1748482">
            <a:off x="1918416" y="3090277"/>
            <a:ext cx="2490683" cy="862880"/>
          </a:xfrm>
          <a:custGeom>
            <a:avLst/>
            <a:gdLst>
              <a:gd name="connsiteX0" fmla="*/ 0 w 1828800"/>
              <a:gd name="connsiteY0" fmla="*/ 588434 h 812800"/>
              <a:gd name="connsiteX1" fmla="*/ 1828800 w 1828800"/>
              <a:gd name="connsiteY1" fmla="*/ 0 h 812800"/>
              <a:gd name="connsiteX2" fmla="*/ 1828800 w 1828800"/>
              <a:gd name="connsiteY2" fmla="*/ 812800 h 812800"/>
              <a:gd name="connsiteX3" fmla="*/ 0 w 1828800"/>
              <a:gd name="connsiteY3" fmla="*/ 588434 h 812800"/>
              <a:gd name="connsiteX0" fmla="*/ 0 w 1777912"/>
              <a:gd name="connsiteY0" fmla="*/ 635971 h 812800"/>
              <a:gd name="connsiteX1" fmla="*/ 1777912 w 1777912"/>
              <a:gd name="connsiteY1" fmla="*/ 0 h 812800"/>
              <a:gd name="connsiteX2" fmla="*/ 1777912 w 1777912"/>
              <a:gd name="connsiteY2" fmla="*/ 812800 h 812800"/>
              <a:gd name="connsiteX3" fmla="*/ 0 w 1777912"/>
              <a:gd name="connsiteY3" fmla="*/ 635971 h 812800"/>
            </a:gdLst>
            <a:ahLst/>
            <a:cxnLst>
              <a:cxn ang="0">
                <a:pos x="connsiteX0" y="connsiteY0"/>
              </a:cxn>
              <a:cxn ang="0">
                <a:pos x="connsiteX1" y="connsiteY1"/>
              </a:cxn>
              <a:cxn ang="0">
                <a:pos x="connsiteX2" y="connsiteY2"/>
              </a:cxn>
              <a:cxn ang="0">
                <a:pos x="connsiteX3" y="connsiteY3"/>
              </a:cxn>
            </a:cxnLst>
            <a:rect l="l" t="t" r="r" b="b"/>
            <a:pathLst>
              <a:path w="1777912" h="812800">
                <a:moveTo>
                  <a:pt x="0" y="635971"/>
                </a:moveTo>
                <a:lnTo>
                  <a:pt x="1777912" y="0"/>
                </a:lnTo>
                <a:lnTo>
                  <a:pt x="1777912" y="812800"/>
                </a:lnTo>
                <a:lnTo>
                  <a:pt x="0" y="6359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mj-lt"/>
              <a:ea typeface="+mn-ea"/>
              <a:cs typeface="+mn-cs"/>
            </a:endParaRPr>
          </a:p>
        </p:txBody>
      </p:sp>
      <p:sp>
        <p:nvSpPr>
          <p:cNvPr id="15" name="TextBox 14">
            <a:extLst>
              <a:ext uri="{FF2B5EF4-FFF2-40B4-BE49-F238E27FC236}">
                <a16:creationId xmlns:a16="http://schemas.microsoft.com/office/drawing/2014/main" id="{0CB510BA-B44D-5B6C-5186-199A3D14CE6A}"/>
              </a:ext>
            </a:extLst>
          </p:cNvPr>
          <p:cNvSpPr txBox="1"/>
          <p:nvPr/>
        </p:nvSpPr>
        <p:spPr>
          <a:xfrm>
            <a:off x="1738650" y="1881856"/>
            <a:ext cx="9866099" cy="626400"/>
          </a:xfrm>
          <a:prstGeom prst="roundRect">
            <a:avLst>
              <a:gd name="adj" fmla="val 50000"/>
            </a:avLst>
          </a:prstGeom>
          <a:solidFill>
            <a:schemeClr val="accent1"/>
          </a:solidFill>
          <a:ln>
            <a:noFill/>
          </a:ln>
          <a:effectLst/>
        </p:spPr>
        <p:txBody>
          <a:bodyPr wrap="square" lIns="108000" rIns="108000" bIns="46800" anchor="ctr">
            <a:noAutofit/>
          </a:bodyPr>
          <a:lstStyle>
            <a:defPPr>
              <a:defRPr lang="en-US"/>
            </a:defPPr>
            <a:lvl1pPr indent="0">
              <a:buFont typeface="Arial" panose="020B0604020202020204" pitchFamily="34" charset="0"/>
              <a:buNone/>
              <a:defRPr sz="2000">
                <a:latin typeface="+mj-lt"/>
              </a:defRPr>
            </a:lvl1pPr>
          </a:lstStyle>
          <a:p>
            <a:pPr algn="ctr"/>
            <a:r>
              <a:rPr lang="en-US" sz="1700" noProof="0" dirty="0">
                <a:solidFill>
                  <a:schemeClr val="bg1"/>
                </a:solidFill>
              </a:rPr>
              <a:t>Phentermine acts on receptors in the hypothalamus that stimulate satiety</a:t>
            </a:r>
            <a:r>
              <a:rPr lang="en-US" sz="1700" baseline="30000" noProof="0" dirty="0">
                <a:solidFill>
                  <a:schemeClr val="bg1"/>
                </a:solidFill>
              </a:rPr>
              <a:t>1–3</a:t>
            </a:r>
            <a:r>
              <a:rPr lang="en-US" sz="1700" noProof="0" dirty="0">
                <a:solidFill>
                  <a:schemeClr val="bg1"/>
                </a:solidFill>
              </a:rPr>
              <a:t>​</a:t>
            </a:r>
            <a:endParaRPr lang="en-US" sz="1700" baseline="30000" noProof="0" dirty="0">
              <a:solidFill>
                <a:schemeClr val="bg1"/>
              </a:solidFill>
            </a:endParaRPr>
          </a:p>
        </p:txBody>
      </p:sp>
      <p:grpSp>
        <p:nvGrpSpPr>
          <p:cNvPr id="2" name="Group 1">
            <a:extLst>
              <a:ext uri="{FF2B5EF4-FFF2-40B4-BE49-F238E27FC236}">
                <a16:creationId xmlns:a16="http://schemas.microsoft.com/office/drawing/2014/main" id="{542ED574-938B-E8C1-8C9E-664CCE5677A5}"/>
              </a:ext>
            </a:extLst>
          </p:cNvPr>
          <p:cNvGrpSpPr/>
          <p:nvPr/>
        </p:nvGrpSpPr>
        <p:grpSpPr>
          <a:xfrm>
            <a:off x="1472859" y="3117673"/>
            <a:ext cx="361189" cy="64800"/>
            <a:chOff x="1472859" y="2988466"/>
            <a:chExt cx="361189" cy="64800"/>
          </a:xfrm>
        </p:grpSpPr>
        <p:cxnSp>
          <p:nvCxnSpPr>
            <p:cNvPr id="5" name="Straight Connector 4">
              <a:extLst>
                <a:ext uri="{FF2B5EF4-FFF2-40B4-BE49-F238E27FC236}">
                  <a16:creationId xmlns:a16="http://schemas.microsoft.com/office/drawing/2014/main" id="{0FD0D19D-3179-05DD-6873-2DE034851534}"/>
                </a:ext>
              </a:extLst>
            </p:cNvPr>
            <p:cNvCxnSpPr>
              <a:cxnSpLocks/>
            </p:cNvCxnSpPr>
            <p:nvPr/>
          </p:nvCxnSpPr>
          <p:spPr>
            <a:xfrm>
              <a:off x="1472859" y="3020866"/>
              <a:ext cx="296410" cy="0"/>
            </a:xfrm>
            <a:prstGeom prst="line">
              <a:avLst/>
            </a:prstGeom>
            <a:ln w="6350">
              <a:solidFill>
                <a:srgbClr val="445569"/>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0A48C99-571D-0072-58EE-BFA35CBF7579}"/>
                </a:ext>
              </a:extLst>
            </p:cNvPr>
            <p:cNvSpPr>
              <a:spLocks noChangeAspect="1"/>
            </p:cNvSpPr>
            <p:nvPr/>
          </p:nvSpPr>
          <p:spPr>
            <a:xfrm>
              <a:off x="1769248" y="2988466"/>
              <a:ext cx="64800" cy="64800"/>
            </a:xfrm>
            <a:prstGeom prst="ellipse">
              <a:avLst/>
            </a:prstGeom>
            <a:noFill/>
            <a:ln w="6350">
              <a:solidFill>
                <a:srgbClr val="44556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pic>
        <p:nvPicPr>
          <p:cNvPr id="21" name="Graphic 20">
            <a:extLst>
              <a:ext uri="{FF2B5EF4-FFF2-40B4-BE49-F238E27FC236}">
                <a16:creationId xmlns:a16="http://schemas.microsoft.com/office/drawing/2014/main" id="{4C5F3D20-770B-C782-7E7D-50FD4C2AC5D6}"/>
              </a:ext>
            </a:extLst>
          </p:cNvPr>
          <p:cNvPicPr>
            <a:picLocks noChangeAspect="1"/>
          </p:cNvPicPr>
          <p:nvPr/>
        </p:nvPicPr>
        <p:blipFill>
          <a:blip>
            <a:extLst>
              <a:ext uri="{96DAC541-7B7A-43D3-8B79-37D633B846F1}">
                <asvg:svgBlip xmlns:asvg="http://schemas.microsoft.com/office/drawing/2016/SVG/main" r:embed="rId6"/>
              </a:ext>
            </a:extLst>
          </a:blip>
          <a:srcRect l="61363" t="43658" r="1837" b="43635"/>
          <a:stretch>
            <a:fillRect/>
          </a:stretch>
        </p:blipFill>
        <p:spPr>
          <a:xfrm>
            <a:off x="587375" y="3036187"/>
            <a:ext cx="804863" cy="196112"/>
          </a:xfrm>
          <a:prstGeom prst="rect">
            <a:avLst/>
          </a:prstGeom>
        </p:spPr>
      </p:pic>
    </p:spTree>
    <p:custDataLst>
      <p:tags r:id="rId1"/>
    </p:custDataLst>
    <p:extLst>
      <p:ext uri="{BB962C8B-B14F-4D97-AF65-F5344CB8AC3E}">
        <p14:creationId xmlns:p14="http://schemas.microsoft.com/office/powerpoint/2010/main" val="259787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1686-2802-527C-03A4-83812129B5C2}"/>
              </a:ext>
            </a:extLst>
          </p:cNvPr>
          <p:cNvSpPr>
            <a:spLocks noGrp="1"/>
          </p:cNvSpPr>
          <p:nvPr>
            <p:ph type="title"/>
          </p:nvPr>
        </p:nvSpPr>
        <p:spPr/>
        <p:txBody>
          <a:bodyPr>
            <a:normAutofit/>
          </a:bodyPr>
          <a:lstStyle/>
          <a:p>
            <a:r>
              <a:rPr lang="en-US" noProof="0" dirty="0"/>
              <a:t>Phentermine tablets:</a:t>
            </a:r>
            <a:r>
              <a:rPr lang="en-US" dirty="0"/>
              <a:t>*</a:t>
            </a:r>
            <a:r>
              <a:rPr lang="en-US" noProof="0" dirty="0"/>
              <a:t> Efficacy in adults</a:t>
            </a:r>
          </a:p>
        </p:txBody>
      </p:sp>
      <p:sp>
        <p:nvSpPr>
          <p:cNvPr id="5" name="Text Placeholder 4">
            <a:extLst>
              <a:ext uri="{FF2B5EF4-FFF2-40B4-BE49-F238E27FC236}">
                <a16:creationId xmlns:a16="http://schemas.microsoft.com/office/drawing/2014/main" id="{4A3BB0DB-9129-6A16-716B-849677D3F615}"/>
              </a:ext>
            </a:extLst>
          </p:cNvPr>
          <p:cNvSpPr>
            <a:spLocks noGrp="1"/>
          </p:cNvSpPr>
          <p:nvPr>
            <p:ph type="body" sz="quarter" idx="13"/>
          </p:nvPr>
        </p:nvSpPr>
        <p:spPr/>
        <p:txBody>
          <a:bodyPr/>
          <a:lstStyle/>
          <a:p>
            <a:r>
              <a:rPr lang="en-US" noProof="0" dirty="0">
                <a:cs typeface="Arial" panose="020B0604020202020204" pitchFamily="34" charset="0"/>
              </a:rPr>
              <a:t>*FDA-approved dosing: 30 mg or 37.5 mg tablets; </a:t>
            </a:r>
            <a:br>
              <a:rPr lang="en-US" noProof="0" dirty="0">
                <a:cs typeface="Arial" panose="020B0604020202020204" pitchFamily="34" charset="0"/>
              </a:rPr>
            </a:br>
            <a:r>
              <a:rPr lang="en-US" baseline="30000" noProof="0" dirty="0"/>
              <a:t>†</a:t>
            </a:r>
            <a:r>
              <a:rPr lang="en-US" noProof="0" dirty="0">
                <a:cs typeface="Arial" panose="020B0604020202020204" pitchFamily="34" charset="0"/>
              </a:rPr>
              <a:t>Statistically significant vs placebo, least-squares mean.</a:t>
            </a:r>
            <a:br>
              <a:rPr lang="en-US" noProof="0" dirty="0">
                <a:cs typeface="Arial" panose="020B0604020202020204" pitchFamily="34" charset="0"/>
              </a:rPr>
            </a:br>
            <a:r>
              <a:rPr lang="en-US" noProof="0" dirty="0">
                <a:cs typeface="Arial" panose="020B0604020202020204" pitchFamily="34" charset="0"/>
              </a:rPr>
              <a:t>BMI, body mass index. </a:t>
            </a:r>
            <a:br>
              <a:rPr lang="en-US" noProof="0" dirty="0">
                <a:cs typeface="Arial" panose="020B0604020202020204" pitchFamily="34" charset="0"/>
              </a:rPr>
            </a:br>
            <a:r>
              <a:rPr lang="en-US" noProof="0" dirty="0"/>
              <a:t>Aronne LJ et al. Obesity 2013;21:2163–2171.</a:t>
            </a:r>
          </a:p>
        </p:txBody>
      </p:sp>
      <p:sp>
        <p:nvSpPr>
          <p:cNvPr id="6" name="Rectangle 5">
            <a:extLst>
              <a:ext uri="{FF2B5EF4-FFF2-40B4-BE49-F238E27FC236}">
                <a16:creationId xmlns:a16="http://schemas.microsoft.com/office/drawing/2014/main" id="{85FA79B3-CF3D-EAA6-9747-3C7D80BCD3D9}"/>
              </a:ext>
            </a:extLst>
          </p:cNvPr>
          <p:cNvSpPr/>
          <p:nvPr/>
        </p:nvSpPr>
        <p:spPr>
          <a:xfrm>
            <a:off x="3756608"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Box 6">
            <a:extLst>
              <a:ext uri="{FF2B5EF4-FFF2-40B4-BE49-F238E27FC236}">
                <a16:creationId xmlns:a16="http://schemas.microsoft.com/office/drawing/2014/main" id="{00B99D24-76F2-A2D9-1675-DD98D84B5318}"/>
              </a:ext>
            </a:extLst>
          </p:cNvPr>
          <p:cNvSpPr txBox="1"/>
          <p:nvPr/>
        </p:nvSpPr>
        <p:spPr>
          <a:xfrm>
            <a:off x="3755163"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28 weeks</a:t>
            </a:r>
          </a:p>
        </p:txBody>
      </p:sp>
      <p:sp>
        <p:nvSpPr>
          <p:cNvPr id="8" name="Rectangle 7">
            <a:extLst>
              <a:ext uri="{FF2B5EF4-FFF2-40B4-BE49-F238E27FC236}">
                <a16:creationId xmlns:a16="http://schemas.microsoft.com/office/drawing/2014/main" id="{BA91C9A3-38BB-9F0E-9111-9FE513FE265C}"/>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10" name="TextBox 9">
            <a:extLst>
              <a:ext uri="{FF2B5EF4-FFF2-40B4-BE49-F238E27FC236}">
                <a16:creationId xmlns:a16="http://schemas.microsoft.com/office/drawing/2014/main" id="{77670C33-871E-0FC2-C522-5DEB52603939}"/>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endParaRPr lang="en-US" sz="1600" b="1" baseline="30000" noProof="0" dirty="0">
              <a:solidFill>
                <a:schemeClr val="bg1"/>
              </a:solidFill>
            </a:endParaRPr>
          </a:p>
        </p:txBody>
      </p:sp>
      <p:grpSp>
        <p:nvGrpSpPr>
          <p:cNvPr id="11" name="Group 10">
            <a:extLst>
              <a:ext uri="{FF2B5EF4-FFF2-40B4-BE49-F238E27FC236}">
                <a16:creationId xmlns:a16="http://schemas.microsoft.com/office/drawing/2014/main" id="{FDAA8CDD-FFDA-D773-5E1D-302834DC49BC}"/>
              </a:ext>
            </a:extLst>
          </p:cNvPr>
          <p:cNvGrpSpPr/>
          <p:nvPr/>
        </p:nvGrpSpPr>
        <p:grpSpPr>
          <a:xfrm>
            <a:off x="2114167" y="1990359"/>
            <a:ext cx="1069350" cy="857780"/>
            <a:chOff x="2711498" y="1447148"/>
            <a:chExt cx="1258583" cy="1009574"/>
          </a:xfrm>
        </p:grpSpPr>
        <p:sp>
          <p:nvSpPr>
            <p:cNvPr id="12" name="TextBox 11">
              <a:extLst>
                <a:ext uri="{FF2B5EF4-FFF2-40B4-BE49-F238E27FC236}">
                  <a16:creationId xmlns:a16="http://schemas.microsoft.com/office/drawing/2014/main" id="{2305C006-CE50-3F5A-711B-5CEB69A47E19}"/>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13" name="Graphic 12" descr="Cake with solid fill">
              <a:extLst>
                <a:ext uri="{FF2B5EF4-FFF2-40B4-BE49-F238E27FC236}">
                  <a16:creationId xmlns:a16="http://schemas.microsoft.com/office/drawing/2014/main" id="{080B32A6-F3A0-2334-8DB4-A2BE4C61D2A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92148" y="1447148"/>
              <a:ext cx="497285" cy="500822"/>
            </a:xfrm>
            <a:prstGeom prst="rect">
              <a:avLst/>
            </a:prstGeom>
          </p:spPr>
        </p:pic>
        <p:sp>
          <p:nvSpPr>
            <p:cNvPr id="18" name="TextBox 17">
              <a:extLst>
                <a:ext uri="{FF2B5EF4-FFF2-40B4-BE49-F238E27FC236}">
                  <a16:creationId xmlns:a16="http://schemas.microsoft.com/office/drawing/2014/main" id="{F0B95192-A915-CEF7-F49F-9CD727B50888}"/>
                </a:ext>
              </a:extLst>
            </p:cNvPr>
            <p:cNvSpPr txBox="1"/>
            <p:nvPr/>
          </p:nvSpPr>
          <p:spPr>
            <a:xfrm>
              <a:off x="2711498" y="2094480"/>
              <a:ext cx="1258583" cy="362242"/>
            </a:xfrm>
            <a:prstGeom prst="rect">
              <a:avLst/>
            </a:prstGeom>
            <a:noFill/>
          </p:spPr>
          <p:txBody>
            <a:bodyPr wrap="square" rtlCol="0">
              <a:spAutoFit/>
            </a:bodyPr>
            <a:lstStyle/>
            <a:p>
              <a:pPr algn="ctr"/>
              <a:r>
                <a:rPr lang="en-US" sz="1400" noProof="0" dirty="0"/>
                <a:t>46 years</a:t>
              </a:r>
            </a:p>
          </p:txBody>
        </p:sp>
      </p:grpSp>
      <p:grpSp>
        <p:nvGrpSpPr>
          <p:cNvPr id="23" name="Group 22">
            <a:extLst>
              <a:ext uri="{FF2B5EF4-FFF2-40B4-BE49-F238E27FC236}">
                <a16:creationId xmlns:a16="http://schemas.microsoft.com/office/drawing/2014/main" id="{D04507D9-AA13-9D42-C57C-E8F600A9BC71}"/>
              </a:ext>
            </a:extLst>
          </p:cNvPr>
          <p:cNvGrpSpPr/>
          <p:nvPr/>
        </p:nvGrpSpPr>
        <p:grpSpPr>
          <a:xfrm>
            <a:off x="6522286" y="2022128"/>
            <a:ext cx="1201896" cy="826011"/>
            <a:chOff x="6230456" y="1484539"/>
            <a:chExt cx="1414585" cy="972183"/>
          </a:xfrm>
        </p:grpSpPr>
        <p:pic>
          <p:nvPicPr>
            <p:cNvPr id="24" name="Graphic 23" descr="Scale outline">
              <a:extLst>
                <a:ext uri="{FF2B5EF4-FFF2-40B4-BE49-F238E27FC236}">
                  <a16:creationId xmlns:a16="http://schemas.microsoft.com/office/drawing/2014/main" id="{C6C67DC8-7D77-BBA4-0E47-17191E3C789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8827" y="1484539"/>
              <a:ext cx="437843" cy="440956"/>
            </a:xfrm>
            <a:prstGeom prst="rect">
              <a:avLst/>
            </a:prstGeom>
          </p:spPr>
        </p:pic>
        <p:sp>
          <p:nvSpPr>
            <p:cNvPr id="25" name="TextBox 24">
              <a:extLst>
                <a:ext uri="{FF2B5EF4-FFF2-40B4-BE49-F238E27FC236}">
                  <a16:creationId xmlns:a16="http://schemas.microsoft.com/office/drawing/2014/main" id="{FEFF4F3E-21B5-5566-A530-1B12197AF3A5}"/>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30" name="TextBox 29">
              <a:extLst>
                <a:ext uri="{FF2B5EF4-FFF2-40B4-BE49-F238E27FC236}">
                  <a16:creationId xmlns:a16="http://schemas.microsoft.com/office/drawing/2014/main" id="{D3DE9E1A-EBCB-2E5A-82F6-A503F9BED1CF}"/>
                </a:ext>
              </a:extLst>
            </p:cNvPr>
            <p:cNvSpPr txBox="1"/>
            <p:nvPr/>
          </p:nvSpPr>
          <p:spPr>
            <a:xfrm>
              <a:off x="6397589" y="2094480"/>
              <a:ext cx="1080319" cy="362242"/>
            </a:xfrm>
            <a:prstGeom prst="rect">
              <a:avLst/>
            </a:prstGeom>
            <a:noFill/>
          </p:spPr>
          <p:txBody>
            <a:bodyPr wrap="square" rtlCol="0">
              <a:spAutoFit/>
            </a:bodyPr>
            <a:lstStyle/>
            <a:p>
              <a:pPr algn="ctr"/>
              <a:r>
                <a:rPr lang="en-US" sz="1400" noProof="0" dirty="0"/>
                <a:t>223 kg</a:t>
              </a:r>
            </a:p>
          </p:txBody>
        </p:sp>
      </p:grpSp>
      <p:grpSp>
        <p:nvGrpSpPr>
          <p:cNvPr id="31" name="Group 30">
            <a:extLst>
              <a:ext uri="{FF2B5EF4-FFF2-40B4-BE49-F238E27FC236}">
                <a16:creationId xmlns:a16="http://schemas.microsoft.com/office/drawing/2014/main" id="{75A556D6-680A-CD34-7C69-15EE124105E4}"/>
              </a:ext>
            </a:extLst>
          </p:cNvPr>
          <p:cNvGrpSpPr/>
          <p:nvPr/>
        </p:nvGrpSpPr>
        <p:grpSpPr>
          <a:xfrm>
            <a:off x="8950223" y="2022128"/>
            <a:ext cx="1084720" cy="826011"/>
            <a:chOff x="7914731" y="1484539"/>
            <a:chExt cx="1276674" cy="972183"/>
          </a:xfrm>
        </p:grpSpPr>
        <p:pic>
          <p:nvPicPr>
            <p:cNvPr id="32" name="Graphic 31" descr="Scale outline">
              <a:extLst>
                <a:ext uri="{FF2B5EF4-FFF2-40B4-BE49-F238E27FC236}">
                  <a16:creationId xmlns:a16="http://schemas.microsoft.com/office/drawing/2014/main" id="{EDBD9038-E164-691D-325D-943F4EA0A6C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146" y="1484539"/>
              <a:ext cx="437843" cy="440956"/>
            </a:xfrm>
            <a:prstGeom prst="rect">
              <a:avLst/>
            </a:prstGeom>
          </p:spPr>
        </p:pic>
        <p:sp>
          <p:nvSpPr>
            <p:cNvPr id="33" name="TextBox 32">
              <a:extLst>
                <a:ext uri="{FF2B5EF4-FFF2-40B4-BE49-F238E27FC236}">
                  <a16:creationId xmlns:a16="http://schemas.microsoft.com/office/drawing/2014/main" id="{B571731F-5F76-D763-7A90-6FBF04EB43F2}"/>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34" name="TextBox 33">
              <a:extLst>
                <a:ext uri="{FF2B5EF4-FFF2-40B4-BE49-F238E27FC236}">
                  <a16:creationId xmlns:a16="http://schemas.microsoft.com/office/drawing/2014/main" id="{32C9BDCF-B230-930E-82CF-73184B8134D1}"/>
                </a:ext>
              </a:extLst>
            </p:cNvPr>
            <p:cNvSpPr txBox="1"/>
            <p:nvPr/>
          </p:nvSpPr>
          <p:spPr>
            <a:xfrm>
              <a:off x="7914731" y="2094480"/>
              <a:ext cx="1276674" cy="362242"/>
            </a:xfrm>
            <a:prstGeom prst="rect">
              <a:avLst/>
            </a:prstGeom>
            <a:noFill/>
          </p:spPr>
          <p:txBody>
            <a:bodyPr wrap="square" rtlCol="0">
              <a:spAutoFit/>
            </a:bodyPr>
            <a:lstStyle/>
            <a:p>
              <a:pPr algn="ctr"/>
              <a:r>
                <a:rPr lang="en-US" sz="1400" noProof="0" dirty="0"/>
                <a:t>36 kg/m</a:t>
              </a:r>
              <a:r>
                <a:rPr lang="en-US" sz="1400" baseline="30000" noProof="0" dirty="0"/>
                <a:t>2</a:t>
              </a:r>
            </a:p>
          </p:txBody>
        </p:sp>
      </p:grpSp>
      <p:sp>
        <p:nvSpPr>
          <p:cNvPr id="35" name="TextBox 34">
            <a:extLst>
              <a:ext uri="{FF2B5EF4-FFF2-40B4-BE49-F238E27FC236}">
                <a16:creationId xmlns:a16="http://schemas.microsoft.com/office/drawing/2014/main" id="{B0A162BE-892D-140B-585A-7BBEE9E43675}"/>
              </a:ext>
            </a:extLst>
          </p:cNvPr>
          <p:cNvSpPr txBox="1"/>
          <p:nvPr/>
        </p:nvSpPr>
        <p:spPr>
          <a:xfrm>
            <a:off x="7821188" y="2903651"/>
            <a:ext cx="614271" cy="276999"/>
          </a:xfrm>
          <a:prstGeom prst="rect">
            <a:avLst/>
          </a:prstGeom>
          <a:noFill/>
        </p:spPr>
        <p:txBody>
          <a:bodyPr wrap="none" rtlCol="0">
            <a:spAutoFit/>
          </a:bodyPr>
          <a:lstStyle/>
          <a:p>
            <a:pPr algn="r"/>
            <a:r>
              <a:rPr lang="en-US" sz="1200" noProof="0" dirty="0">
                <a:solidFill>
                  <a:schemeClr val="bg1"/>
                </a:solidFill>
              </a:rPr>
              <a:t>n=756</a:t>
            </a:r>
          </a:p>
        </p:txBody>
      </p:sp>
      <p:sp>
        <p:nvSpPr>
          <p:cNvPr id="38" name="TextBox 37">
            <a:extLst>
              <a:ext uri="{FF2B5EF4-FFF2-40B4-BE49-F238E27FC236}">
                <a16:creationId xmlns:a16="http://schemas.microsoft.com/office/drawing/2014/main" id="{269A5AC4-2B37-E340-0C88-654396A2F8F1}"/>
              </a:ext>
            </a:extLst>
          </p:cNvPr>
          <p:cNvSpPr txBox="1"/>
          <p:nvPr/>
        </p:nvSpPr>
        <p:spPr>
          <a:xfrm>
            <a:off x="4373945" y="3207855"/>
            <a:ext cx="1870878" cy="461665"/>
          </a:xfrm>
          <a:prstGeom prst="rect">
            <a:avLst/>
          </a:prstGeom>
          <a:noFill/>
        </p:spPr>
        <p:txBody>
          <a:bodyPr wrap="square" rtlCol="0">
            <a:spAutoFit/>
          </a:bodyPr>
          <a:lstStyle/>
          <a:p>
            <a:pPr algn="ctr"/>
            <a:r>
              <a:rPr lang="en-US" sz="1200" b="1" noProof="0" dirty="0">
                <a:solidFill>
                  <a:schemeClr val="accent1"/>
                </a:solidFill>
              </a:rPr>
              <a:t>Phentermine 15 mg + lifestyle counseling</a:t>
            </a:r>
          </a:p>
        </p:txBody>
      </p:sp>
      <p:sp>
        <p:nvSpPr>
          <p:cNvPr id="39" name="TextBox 38">
            <a:extLst>
              <a:ext uri="{FF2B5EF4-FFF2-40B4-BE49-F238E27FC236}">
                <a16:creationId xmlns:a16="http://schemas.microsoft.com/office/drawing/2014/main" id="{A1793598-533D-BF96-4A09-8B926145B782}"/>
              </a:ext>
            </a:extLst>
          </p:cNvPr>
          <p:cNvSpPr txBox="1"/>
          <p:nvPr/>
        </p:nvSpPr>
        <p:spPr>
          <a:xfrm>
            <a:off x="6414756" y="3207855"/>
            <a:ext cx="1686546" cy="461665"/>
          </a:xfrm>
          <a:prstGeom prst="rect">
            <a:avLst/>
          </a:prstGeom>
          <a:noFill/>
        </p:spPr>
        <p:txBody>
          <a:bodyPr wrap="square" rtlCol="0">
            <a:spAutoFit/>
          </a:bodyPr>
          <a:lstStyle/>
          <a:p>
            <a:pPr algn="ctr"/>
            <a:r>
              <a:rPr lang="en-US" sz="1200" b="1" noProof="0" dirty="0">
                <a:solidFill>
                  <a:schemeClr val="bg1">
                    <a:lumMod val="50000"/>
                  </a:schemeClr>
                </a:solidFill>
              </a:rPr>
              <a:t>Placebo + lifestyle counseling</a:t>
            </a:r>
          </a:p>
        </p:txBody>
      </p:sp>
      <p:graphicFrame>
        <p:nvGraphicFramePr>
          <p:cNvPr id="41" name="Chart 40">
            <a:extLst>
              <a:ext uri="{FF2B5EF4-FFF2-40B4-BE49-F238E27FC236}">
                <a16:creationId xmlns:a16="http://schemas.microsoft.com/office/drawing/2014/main" id="{4C92C8B8-E9C5-334E-F892-B696758A8BE5}"/>
              </a:ext>
            </a:extLst>
          </p:cNvPr>
          <p:cNvGraphicFramePr/>
          <p:nvPr>
            <p:extLst>
              <p:ext uri="{D42A27DB-BD31-4B8C-83A1-F6EECF244321}">
                <p14:modId xmlns:p14="http://schemas.microsoft.com/office/powerpoint/2010/main" val="85097761"/>
              </p:ext>
            </p:extLst>
          </p:nvPr>
        </p:nvGraphicFramePr>
        <p:xfrm>
          <a:off x="4185364" y="3577507"/>
          <a:ext cx="4183226" cy="2329383"/>
        </p:xfrm>
        <a:graphic>
          <a:graphicData uri="http://schemas.openxmlformats.org/drawingml/2006/chart">
            <c:chart xmlns:c="http://schemas.openxmlformats.org/drawingml/2006/chart" xmlns:r="http://schemas.openxmlformats.org/officeDocument/2006/relationships" r:id="rId6"/>
          </a:graphicData>
        </a:graphic>
      </p:graphicFrame>
      <p:sp>
        <p:nvSpPr>
          <p:cNvPr id="36" name="Isosceles Triangle 35">
            <a:extLst>
              <a:ext uri="{FF2B5EF4-FFF2-40B4-BE49-F238E27FC236}">
                <a16:creationId xmlns:a16="http://schemas.microsoft.com/office/drawing/2014/main" id="{9344F6DD-D01C-7F68-EFCE-54E2AA37342A}"/>
              </a:ext>
            </a:extLst>
          </p:cNvPr>
          <p:cNvSpPr/>
          <p:nvPr/>
        </p:nvSpPr>
        <p:spPr>
          <a:xfrm rot="10800000">
            <a:off x="6848797" y="4274677"/>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Isosceles Triangle 36">
            <a:extLst>
              <a:ext uri="{FF2B5EF4-FFF2-40B4-BE49-F238E27FC236}">
                <a16:creationId xmlns:a16="http://schemas.microsoft.com/office/drawing/2014/main" id="{FD46C93F-2D5F-813E-AACD-946178417B76}"/>
              </a:ext>
            </a:extLst>
          </p:cNvPr>
          <p:cNvSpPr/>
          <p:nvPr/>
        </p:nvSpPr>
        <p:spPr>
          <a:xfrm flipV="1">
            <a:off x="4900862" y="5626752"/>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0" name="TextBox 39">
            <a:extLst>
              <a:ext uri="{FF2B5EF4-FFF2-40B4-BE49-F238E27FC236}">
                <a16:creationId xmlns:a16="http://schemas.microsoft.com/office/drawing/2014/main" id="{FE9E10CE-B53E-5D33-344C-F9EAAB3EC8AD}"/>
              </a:ext>
            </a:extLst>
          </p:cNvPr>
          <p:cNvSpPr txBox="1"/>
          <p:nvPr/>
        </p:nvSpPr>
        <p:spPr>
          <a:xfrm rot="16200000">
            <a:off x="3949069" y="4415913"/>
            <a:ext cx="1242003" cy="392251"/>
          </a:xfrm>
          <a:prstGeom prst="rect">
            <a:avLst/>
          </a:prstGeom>
          <a:noFill/>
        </p:spPr>
        <p:txBody>
          <a:bodyPr wrap="square" rtlCol="0">
            <a:spAutoFit/>
          </a:bodyPr>
          <a:lstStyle/>
          <a:p>
            <a:pPr algn="ctr"/>
            <a:r>
              <a:rPr lang="en-US" sz="1200" noProof="0" dirty="0"/>
              <a:t>Mean weight reduction (%)</a:t>
            </a:r>
          </a:p>
        </p:txBody>
      </p:sp>
      <p:sp>
        <p:nvSpPr>
          <p:cNvPr id="43" name="TextBox 42">
            <a:extLst>
              <a:ext uri="{FF2B5EF4-FFF2-40B4-BE49-F238E27FC236}">
                <a16:creationId xmlns:a16="http://schemas.microsoft.com/office/drawing/2014/main" id="{E32DCB15-8229-888D-5D99-12B318F3D2EA}"/>
              </a:ext>
            </a:extLst>
          </p:cNvPr>
          <p:cNvSpPr txBox="1"/>
          <p:nvPr/>
        </p:nvSpPr>
        <p:spPr>
          <a:xfrm>
            <a:off x="5121161" y="5614584"/>
            <a:ext cx="368691"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−7%</a:t>
            </a:r>
            <a:r>
              <a:rPr lang="en-US" sz="1200" baseline="30000" noProof="0" dirty="0">
                <a:solidFill>
                  <a:schemeClr val="bg1"/>
                </a:solidFill>
                <a:latin typeface="Arial" panose="020B0604020202020204" pitchFamily="34" charset="0"/>
                <a:cs typeface="Arial" panose="020B0604020202020204" pitchFamily="34" charset="0"/>
              </a:rPr>
              <a:t>†</a:t>
            </a:r>
            <a:endParaRPr lang="en-US" sz="1200" baseline="30000" noProof="0" dirty="0">
              <a:solidFill>
                <a:schemeClr val="bg1"/>
              </a:solidFill>
            </a:endParaRPr>
          </a:p>
        </p:txBody>
      </p:sp>
      <p:sp>
        <p:nvSpPr>
          <p:cNvPr id="44" name="TextBox 43">
            <a:extLst>
              <a:ext uri="{FF2B5EF4-FFF2-40B4-BE49-F238E27FC236}">
                <a16:creationId xmlns:a16="http://schemas.microsoft.com/office/drawing/2014/main" id="{0585CDCD-23CD-A973-1531-020225759F2E}"/>
              </a:ext>
            </a:extLst>
          </p:cNvPr>
          <p:cNvSpPr txBox="1"/>
          <p:nvPr/>
        </p:nvSpPr>
        <p:spPr>
          <a:xfrm>
            <a:off x="7142139" y="4201234"/>
            <a:ext cx="221214"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2%</a:t>
            </a:r>
            <a:endParaRPr lang="en-US" sz="1200" baseline="30000" noProof="0" dirty="0">
              <a:solidFill>
                <a:schemeClr val="bg1"/>
              </a:solidFill>
            </a:endParaRPr>
          </a:p>
        </p:txBody>
      </p:sp>
      <p:grpSp>
        <p:nvGrpSpPr>
          <p:cNvPr id="4" name="Group 3">
            <a:extLst>
              <a:ext uri="{FF2B5EF4-FFF2-40B4-BE49-F238E27FC236}">
                <a16:creationId xmlns:a16="http://schemas.microsoft.com/office/drawing/2014/main" id="{37CFA7C0-E1D8-3AF2-2DF6-911DD1E3377C}"/>
              </a:ext>
            </a:extLst>
          </p:cNvPr>
          <p:cNvGrpSpPr/>
          <p:nvPr/>
        </p:nvGrpSpPr>
        <p:grpSpPr>
          <a:xfrm>
            <a:off x="4447588" y="2039229"/>
            <a:ext cx="767738" cy="809597"/>
            <a:chOff x="4447588" y="2039229"/>
            <a:chExt cx="767738" cy="809597"/>
          </a:xfrm>
        </p:grpSpPr>
        <p:grpSp>
          <p:nvGrpSpPr>
            <p:cNvPr id="19" name="Group 18">
              <a:extLst>
                <a:ext uri="{FF2B5EF4-FFF2-40B4-BE49-F238E27FC236}">
                  <a16:creationId xmlns:a16="http://schemas.microsoft.com/office/drawing/2014/main" id="{AD6E2804-F902-087D-3311-F7C1DDFBB850}"/>
                </a:ext>
              </a:extLst>
            </p:cNvPr>
            <p:cNvGrpSpPr/>
            <p:nvPr/>
          </p:nvGrpSpPr>
          <p:grpSpPr>
            <a:xfrm>
              <a:off x="4447588" y="2420403"/>
              <a:ext cx="767738" cy="428423"/>
              <a:chOff x="4842329" y="1953294"/>
              <a:chExt cx="903598" cy="504238"/>
            </a:xfrm>
          </p:grpSpPr>
          <p:sp>
            <p:nvSpPr>
              <p:cNvPr id="21" name="TextBox 20">
                <a:extLst>
                  <a:ext uri="{FF2B5EF4-FFF2-40B4-BE49-F238E27FC236}">
                    <a16:creationId xmlns:a16="http://schemas.microsoft.com/office/drawing/2014/main" id="{0DB45863-5869-3478-61D8-E5CB03BA59B6}"/>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22" name="TextBox 21">
                <a:extLst>
                  <a:ext uri="{FF2B5EF4-FFF2-40B4-BE49-F238E27FC236}">
                    <a16:creationId xmlns:a16="http://schemas.microsoft.com/office/drawing/2014/main" id="{E92C743D-2A0C-8732-875C-318AB502CBA9}"/>
                  </a:ext>
                </a:extLst>
              </p:cNvPr>
              <p:cNvSpPr txBox="1"/>
              <p:nvPr/>
            </p:nvSpPr>
            <p:spPr>
              <a:xfrm>
                <a:off x="4842329" y="2095290"/>
                <a:ext cx="903598" cy="362242"/>
              </a:xfrm>
              <a:prstGeom prst="rect">
                <a:avLst/>
              </a:prstGeom>
              <a:noFill/>
            </p:spPr>
            <p:txBody>
              <a:bodyPr wrap="square" rtlCol="0">
                <a:spAutoFit/>
              </a:bodyPr>
              <a:lstStyle/>
              <a:p>
                <a:pPr algn="ctr"/>
                <a:r>
                  <a:rPr lang="en-US" sz="1400" noProof="0" dirty="0"/>
                  <a:t>21%</a:t>
                </a:r>
              </a:p>
            </p:txBody>
          </p:sp>
        </p:grpSp>
        <p:pic>
          <p:nvPicPr>
            <p:cNvPr id="3" name="Graphic 2" descr="Man with solid fill">
              <a:extLst>
                <a:ext uri="{FF2B5EF4-FFF2-40B4-BE49-F238E27FC236}">
                  <a16:creationId xmlns:a16="http://schemas.microsoft.com/office/drawing/2014/main" id="{1CD0A6D5-7253-8C26-76EB-CDB09C2748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6234" y="2039229"/>
              <a:ext cx="410448" cy="374657"/>
            </a:xfrm>
            <a:prstGeom prst="rect">
              <a:avLst/>
            </a:prstGeom>
          </p:spPr>
        </p:pic>
      </p:grpSp>
    </p:spTree>
    <p:extLst>
      <p:ext uri="{BB962C8B-B14F-4D97-AF65-F5344CB8AC3E}">
        <p14:creationId xmlns:p14="http://schemas.microsoft.com/office/powerpoint/2010/main" val="42755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1FAEC-C1DD-A1D1-9471-5EADA1E4DEC5}"/>
              </a:ext>
            </a:extLst>
          </p:cNvPr>
          <p:cNvSpPr txBox="1"/>
          <p:nvPr/>
        </p:nvSpPr>
        <p:spPr>
          <a:xfrm>
            <a:off x="647999" y="1679974"/>
            <a:ext cx="5149298" cy="541034"/>
          </a:xfrm>
          <a:prstGeom prst="roundRect">
            <a:avLst/>
          </a:prstGeom>
          <a:solidFill>
            <a:schemeClr val="accent1"/>
          </a:solidFill>
          <a:ln>
            <a:noFill/>
          </a:ln>
        </p:spPr>
        <p:txBody>
          <a:bodyPr wrap="square" rtlCol="0">
            <a:noAutofit/>
          </a:bodyPr>
          <a:lstStyle/>
          <a:p>
            <a:r>
              <a:rPr lang="en-US" noProof="0" dirty="0">
                <a:solidFill>
                  <a:schemeClr val="bg1"/>
                </a:solidFill>
              </a:rPr>
              <a:t>Contraindications</a:t>
            </a:r>
          </a:p>
        </p:txBody>
      </p:sp>
      <p:sp>
        <p:nvSpPr>
          <p:cNvPr id="16" name="Rectangle 15">
            <a:extLst>
              <a:ext uri="{FF2B5EF4-FFF2-40B4-BE49-F238E27FC236}">
                <a16:creationId xmlns:a16="http://schemas.microsoft.com/office/drawing/2014/main" id="{F5136BA3-5F4E-1C9F-13B3-56FAD1CC1363}"/>
              </a:ext>
            </a:extLst>
          </p:cNvPr>
          <p:cNvSpPr/>
          <p:nvPr/>
        </p:nvSpPr>
        <p:spPr>
          <a:xfrm>
            <a:off x="647998" y="2085907"/>
            <a:ext cx="5149297" cy="1764000"/>
          </a:xfrm>
          <a:prstGeom prst="rect">
            <a:avLst/>
          </a:prstGeom>
          <a:solidFill>
            <a:schemeClr val="accent1">
              <a:lumMod val="20000"/>
              <a:lumOff val="80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36000" rIns="182880" numCol="2" spcCol="180000" rtlCol="0" anchor="ctr"/>
          <a:lstStyle/>
          <a:p>
            <a:pPr marL="142875" marR="0" lvl="0" indent="-142875" algn="l" defTabSz="1219139"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chemeClr val="tx1"/>
                </a:solidFill>
                <a:effectLst/>
                <a:uLnTx/>
                <a:uFillTx/>
                <a:latin typeface="+mj-lt"/>
                <a:ea typeface="+mn-ea"/>
                <a:cs typeface="+mn-cs"/>
              </a:rPr>
              <a:t>History of cardiovascular disease</a:t>
            </a:r>
          </a:p>
          <a:p>
            <a:pPr marL="142875" marR="0" lvl="0" indent="-142875" algn="l" defTabSz="1219139" rtl="0" eaLnBrk="1" fontAlgn="base" latinLnBrk="0" hangingPunct="1">
              <a:lnSpc>
                <a:spcPct val="100000"/>
              </a:lnSpc>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During or within 14 days following administration of monoamine oxidase inhibitors</a:t>
            </a:r>
          </a:p>
          <a:p>
            <a:pPr marL="142875" marR="0" lvl="0" indent="-142875" algn="l" defTabSz="1219139"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chemeClr val="tx1"/>
                </a:solidFill>
                <a:effectLst/>
                <a:uLnTx/>
                <a:uFillTx/>
                <a:latin typeface="+mj-lt"/>
                <a:ea typeface="+mn-ea"/>
                <a:cs typeface="+mn-cs"/>
              </a:rPr>
              <a:t>Hyperthyroidism</a:t>
            </a:r>
          </a:p>
          <a:p>
            <a:pPr marL="142875" marR="0" lvl="0" indent="-142875" algn="l" defTabSz="1219139" rtl="0" eaLnBrk="1" fontAlgn="base" latinLnBrk="0" hangingPunct="1">
              <a:lnSpc>
                <a:spcPct val="100000"/>
              </a:lnSpc>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Glaucoma</a:t>
            </a:r>
          </a:p>
          <a:p>
            <a:pPr marL="142875" marR="0" lvl="0" indent="-142875" algn="l" defTabSz="1219139"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chemeClr val="tx1"/>
                </a:solidFill>
                <a:effectLst/>
                <a:uLnTx/>
                <a:uFillTx/>
                <a:latin typeface="+mj-lt"/>
                <a:ea typeface="+mn-ea"/>
                <a:cs typeface="+mn-cs"/>
              </a:rPr>
              <a:t>Agitated states</a:t>
            </a:r>
          </a:p>
          <a:p>
            <a:pPr marL="142875" marR="0" lvl="0" indent="-142875" algn="l" defTabSz="1219139" rtl="0" eaLnBrk="1" fontAlgn="base" latinLnBrk="0" hangingPunct="1">
              <a:lnSpc>
                <a:spcPct val="100000"/>
              </a:lnSpc>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History of drug abuse</a:t>
            </a:r>
          </a:p>
          <a:p>
            <a:pPr marL="142875" marR="0" lvl="0" indent="-142875" algn="l" defTabSz="1219139"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chemeClr val="tx1"/>
                </a:solidFill>
                <a:effectLst/>
                <a:uLnTx/>
                <a:uFillTx/>
                <a:latin typeface="+mj-lt"/>
                <a:ea typeface="+mn-ea"/>
                <a:cs typeface="+mn-cs"/>
              </a:rPr>
              <a:t>Pregnancy, nursing</a:t>
            </a:r>
          </a:p>
          <a:p>
            <a:pPr marL="142875" marR="0" lvl="0" indent="-142875" algn="l" defTabSz="1219139" rtl="0" eaLnBrk="1" fontAlgn="base" latinLnBrk="0" hangingPunct="1">
              <a:lnSpc>
                <a:spcPct val="100000"/>
              </a:lnSpc>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Known hypersensitivity to sympathomimetic amines</a:t>
            </a:r>
            <a:endParaRPr kumimoji="0" lang="en-US" sz="1300" b="0" i="0" u="none" strike="noStrike" kern="1200" cap="none" spc="0" normalizeH="0" baseline="0" noProof="0" dirty="0">
              <a:ln>
                <a:noFill/>
              </a:ln>
              <a:solidFill>
                <a:schemeClr val="tx1"/>
              </a:solidFill>
              <a:effectLst/>
              <a:uLnTx/>
              <a:uFillTx/>
              <a:latin typeface="+mj-lt"/>
              <a:ea typeface="+mn-ea"/>
              <a:cs typeface="+mn-cs"/>
            </a:endParaRPr>
          </a:p>
        </p:txBody>
      </p:sp>
      <p:sp>
        <p:nvSpPr>
          <p:cNvPr id="2" name="Title 1">
            <a:extLst>
              <a:ext uri="{FF2B5EF4-FFF2-40B4-BE49-F238E27FC236}">
                <a16:creationId xmlns:a16="http://schemas.microsoft.com/office/drawing/2014/main" id="{20FA67CC-F988-72D4-2283-AC318028721E}"/>
              </a:ext>
            </a:extLst>
          </p:cNvPr>
          <p:cNvSpPr>
            <a:spLocks noGrp="1"/>
          </p:cNvSpPr>
          <p:nvPr>
            <p:ph type="title"/>
          </p:nvPr>
        </p:nvSpPr>
        <p:spPr/>
        <p:txBody>
          <a:bodyPr>
            <a:normAutofit/>
          </a:bodyPr>
          <a:lstStyle/>
          <a:p>
            <a:r>
              <a:rPr lang="en-US" noProof="0" dirty="0"/>
              <a:t>Phentermine: Safety</a:t>
            </a:r>
          </a:p>
        </p:txBody>
      </p:sp>
      <p:sp>
        <p:nvSpPr>
          <p:cNvPr id="5" name="Text Placeholder 4">
            <a:extLst>
              <a:ext uri="{FF2B5EF4-FFF2-40B4-BE49-F238E27FC236}">
                <a16:creationId xmlns:a16="http://schemas.microsoft.com/office/drawing/2014/main" id="{931CCD7D-CEE5-D5C2-8E8B-DEE3E6BF7D39}"/>
              </a:ext>
            </a:extLst>
          </p:cNvPr>
          <p:cNvSpPr>
            <a:spLocks noGrp="1"/>
          </p:cNvSpPr>
          <p:nvPr>
            <p:ph type="body" sz="quarter" idx="13"/>
          </p:nvPr>
        </p:nvSpPr>
        <p:spPr/>
        <p:txBody>
          <a:bodyPr/>
          <a:lstStyle/>
          <a:p>
            <a:pPr lvl="0"/>
            <a:r>
              <a:rPr lang="en-US" noProof="0" dirty="0"/>
              <a:t>Adipex-P</a:t>
            </a:r>
            <a:r>
              <a:rPr lang="en-US" baseline="30000" noProof="0" dirty="0"/>
              <a:t>®</a:t>
            </a:r>
            <a:r>
              <a:rPr lang="en-US" noProof="0" dirty="0"/>
              <a:t>. Prescribing information. </a:t>
            </a:r>
            <a:r>
              <a:rPr lang="en-US" u="sng" dirty="0">
                <a:hlinkClick r:id="rId3"/>
              </a:rPr>
              <a:t>https://www.accessdata.fda.gov/drugsatfda_docs/label/2012/085128s065lbl.pdf</a:t>
            </a:r>
            <a:r>
              <a:rPr lang="en-US" dirty="0"/>
              <a:t>. </a:t>
            </a:r>
            <a:r>
              <a:rPr lang="en-CA" dirty="0"/>
              <a:t>Accessed March 2026.</a:t>
            </a:r>
            <a:endParaRPr lang="en-US" dirty="0"/>
          </a:p>
        </p:txBody>
      </p:sp>
      <p:sp>
        <p:nvSpPr>
          <p:cNvPr id="4" name="TextBox 3">
            <a:extLst>
              <a:ext uri="{FF2B5EF4-FFF2-40B4-BE49-F238E27FC236}">
                <a16:creationId xmlns:a16="http://schemas.microsoft.com/office/drawing/2014/main" id="{8189B41E-63F1-5A2A-6216-E00A14496017}"/>
              </a:ext>
            </a:extLst>
          </p:cNvPr>
          <p:cNvSpPr txBox="1"/>
          <p:nvPr/>
        </p:nvSpPr>
        <p:spPr>
          <a:xfrm>
            <a:off x="6127710" y="1679974"/>
            <a:ext cx="5416292" cy="687388"/>
          </a:xfrm>
          <a:prstGeom prst="roundRect">
            <a:avLst/>
          </a:prstGeom>
          <a:solidFill>
            <a:schemeClr val="tx1"/>
          </a:solidFill>
          <a:ln>
            <a:noFill/>
          </a:ln>
        </p:spPr>
        <p:txBody>
          <a:bodyPr wrap="square" rtlCol="0">
            <a:noAutofit/>
          </a:bodyPr>
          <a:lstStyle>
            <a:defPPr>
              <a:defRPr lang="en-US"/>
            </a:defPPr>
            <a:lvl1pPr>
              <a:defRPr>
                <a:solidFill>
                  <a:schemeClr val="bg1"/>
                </a:solidFill>
              </a:defRPr>
            </a:lvl1pPr>
          </a:lstStyle>
          <a:p>
            <a:r>
              <a:rPr lang="en-US" noProof="0" dirty="0"/>
              <a:t>Warnings and precautions</a:t>
            </a:r>
          </a:p>
        </p:txBody>
      </p:sp>
      <p:sp>
        <p:nvSpPr>
          <p:cNvPr id="20" name="TextBox 19">
            <a:extLst>
              <a:ext uri="{FF2B5EF4-FFF2-40B4-BE49-F238E27FC236}">
                <a16:creationId xmlns:a16="http://schemas.microsoft.com/office/drawing/2014/main" id="{4CAF6CFA-0FC3-ED46-622D-7D4E1E87B672}"/>
              </a:ext>
            </a:extLst>
          </p:cNvPr>
          <p:cNvSpPr txBox="1"/>
          <p:nvPr/>
        </p:nvSpPr>
        <p:spPr>
          <a:xfrm>
            <a:off x="647999" y="3784476"/>
            <a:ext cx="5149297" cy="640657"/>
          </a:xfrm>
          <a:prstGeom prst="roundRect">
            <a:avLst/>
          </a:prstGeom>
          <a:solidFill>
            <a:schemeClr val="tx2"/>
          </a:solidFill>
          <a:ln>
            <a:noFill/>
          </a:ln>
        </p:spPr>
        <p:txBody>
          <a:bodyPr wrap="square" rtlCol="0">
            <a:noAutofit/>
          </a:bodyPr>
          <a:lstStyle>
            <a:defPPr>
              <a:defRPr lang="en-US"/>
            </a:defPPr>
            <a:lvl1pPr>
              <a:defRPr>
                <a:solidFill>
                  <a:schemeClr val="bg1"/>
                </a:solidFill>
              </a:defRPr>
            </a:lvl1pPr>
          </a:lstStyle>
          <a:p>
            <a:r>
              <a:rPr lang="en-US" noProof="0" dirty="0"/>
              <a:t>Adverse events (incidence ≥5%)</a:t>
            </a:r>
          </a:p>
        </p:txBody>
      </p:sp>
      <p:sp>
        <p:nvSpPr>
          <p:cNvPr id="22" name="Rectangle 21">
            <a:extLst>
              <a:ext uri="{FF2B5EF4-FFF2-40B4-BE49-F238E27FC236}">
                <a16:creationId xmlns:a16="http://schemas.microsoft.com/office/drawing/2014/main" id="{8ECF924A-AAB8-52FC-9D30-4549E9C67ED9}"/>
              </a:ext>
            </a:extLst>
          </p:cNvPr>
          <p:cNvSpPr/>
          <p:nvPr/>
        </p:nvSpPr>
        <p:spPr>
          <a:xfrm>
            <a:off x="647998" y="4179822"/>
            <a:ext cx="5149298" cy="1656000"/>
          </a:xfrm>
          <a:prstGeom prst="rect">
            <a:avLst/>
          </a:prstGeom>
          <a:solidFill>
            <a:srgbClr val="F2F2F2"/>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72000" rIns="182880" numCol="2" spcCol="180000" rtlCol="0" anchor="ctr"/>
          <a:lstStyle/>
          <a:p>
            <a:pPr marL="142875" marR="0" lvl="0" indent="-142875" defTabSz="1219139" fontAlgn="base">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Primary pulmonary hypertension</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Valvular heart disease</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Hypertension</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Effect on the ability to engage in potentially hazardous tasks</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300" noProof="0" dirty="0">
                <a:solidFill>
                  <a:schemeClr val="tx1"/>
                </a:solidFill>
                <a:latin typeface="+mj-lt"/>
              </a:rPr>
              <a:t>Withdrawal effects following prolonged high dose administration</a:t>
            </a:r>
          </a:p>
          <a:p>
            <a:pPr marL="142875" indent="-142875" defTabSz="1219139" fontAlgn="base">
              <a:spcBef>
                <a:spcPct val="0"/>
              </a:spcBef>
              <a:spcAft>
                <a:spcPts val="300"/>
              </a:spcAft>
              <a:buFont typeface="Arial" panose="020B0604020202020204" pitchFamily="34" charset="0"/>
              <a:buChar char="•"/>
              <a:defRPr/>
            </a:pPr>
            <a:r>
              <a:rPr lang="en-US" sz="1300" noProof="0" dirty="0">
                <a:solidFill>
                  <a:schemeClr val="tx1"/>
                </a:solidFill>
                <a:latin typeface="+mj-lt"/>
              </a:rPr>
              <a:t>Overstimulation</a:t>
            </a:r>
          </a:p>
          <a:p>
            <a:pPr marL="142875" indent="-142875" defTabSz="1219139" fontAlgn="base">
              <a:spcBef>
                <a:spcPct val="0"/>
              </a:spcBef>
              <a:spcAft>
                <a:spcPts val="300"/>
              </a:spcAft>
              <a:buFont typeface="Arial" panose="020B0604020202020204" pitchFamily="34" charset="0"/>
              <a:buChar char="•"/>
              <a:defRPr/>
            </a:pPr>
            <a:r>
              <a:rPr lang="en-US" sz="1300" noProof="0" dirty="0">
                <a:solidFill>
                  <a:schemeClr val="tx1"/>
                </a:solidFill>
                <a:latin typeface="+mj-lt"/>
              </a:rPr>
              <a:t>Palpitations and tachycardia</a:t>
            </a:r>
          </a:p>
          <a:p>
            <a:pPr marL="142875" indent="-142875" defTabSz="1219139" fontAlgn="base">
              <a:spcBef>
                <a:spcPct val="0"/>
              </a:spcBef>
              <a:spcAft>
                <a:spcPts val="300"/>
              </a:spcAft>
              <a:buFont typeface="Arial" panose="020B0604020202020204" pitchFamily="34" charset="0"/>
              <a:buChar char="•"/>
              <a:defRPr/>
            </a:pPr>
            <a:r>
              <a:rPr lang="en-US" sz="1300" noProof="0" dirty="0">
                <a:solidFill>
                  <a:schemeClr val="tx1"/>
                </a:solidFill>
                <a:latin typeface="+mj-lt"/>
              </a:rPr>
              <a:t>Insomnia</a:t>
            </a:r>
          </a:p>
        </p:txBody>
      </p:sp>
      <p:sp>
        <p:nvSpPr>
          <p:cNvPr id="15" name="Rectangle 14">
            <a:extLst>
              <a:ext uri="{FF2B5EF4-FFF2-40B4-BE49-F238E27FC236}">
                <a16:creationId xmlns:a16="http://schemas.microsoft.com/office/drawing/2014/main" id="{633B2121-3007-E3BF-9C23-1ED6E14AE2D2}"/>
              </a:ext>
            </a:extLst>
          </p:cNvPr>
          <p:cNvSpPr/>
          <p:nvPr/>
        </p:nvSpPr>
        <p:spPr>
          <a:xfrm>
            <a:off x="6127710" y="2085907"/>
            <a:ext cx="5416292" cy="3749915"/>
          </a:xfrm>
          <a:prstGeom prst="rect">
            <a:avLst/>
          </a:prstGeom>
          <a:solidFill>
            <a:schemeClr val="bg1">
              <a:lumMod val="85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36000" rIns="182880" rtlCol="0" anchor="t"/>
          <a:lstStyle/>
          <a:p>
            <a:pPr marL="142875" indent="-142875" defTabSz="1219139" fontAlgn="base">
              <a:spcBef>
                <a:spcPts val="1200"/>
              </a:spcBef>
              <a:spcAft>
                <a:spcPts val="300"/>
              </a:spcAft>
              <a:buFont typeface="Arial" panose="020B0604020202020204" pitchFamily="34" charset="0"/>
              <a:buChar char="•"/>
              <a:defRPr/>
            </a:pPr>
            <a:r>
              <a:rPr lang="en-US" sz="1300" dirty="0">
                <a:solidFill>
                  <a:schemeClr val="tx1"/>
                </a:solidFill>
              </a:rPr>
              <a:t>Coadministration with other medications for weight loss </a:t>
            </a:r>
            <a:br>
              <a:rPr lang="en-US" sz="1300" dirty="0">
                <a:solidFill>
                  <a:schemeClr val="tx1"/>
                </a:solidFill>
              </a:rPr>
            </a:br>
            <a:r>
              <a:rPr lang="en-US" sz="1300" dirty="0">
                <a:solidFill>
                  <a:schemeClr val="tx1"/>
                </a:solidFill>
              </a:rPr>
              <a:t>is not recommended</a:t>
            </a:r>
          </a:p>
          <a:p>
            <a:pPr marL="142875" indent="-142875" defTabSz="1219139" fontAlgn="base">
              <a:spcBef>
                <a:spcPct val="0"/>
              </a:spcBef>
              <a:spcAft>
                <a:spcPts val="300"/>
              </a:spcAft>
              <a:buFont typeface="Arial" panose="020B0604020202020204" pitchFamily="34" charset="0"/>
              <a:buChar char="•"/>
              <a:defRPr/>
            </a:pPr>
            <a:r>
              <a:rPr lang="en-US" sz="1300" dirty="0">
                <a:solidFill>
                  <a:schemeClr val="tx1"/>
                </a:solidFill>
              </a:rPr>
              <a:t>Rare cases of primary pulmonary hypertension</a:t>
            </a:r>
          </a:p>
          <a:p>
            <a:pPr marL="142875" indent="-142875" defTabSz="1219139" fontAlgn="base">
              <a:spcBef>
                <a:spcPct val="0"/>
              </a:spcBef>
              <a:spcAft>
                <a:spcPts val="300"/>
              </a:spcAft>
              <a:buFont typeface="Arial" panose="020B0604020202020204" pitchFamily="34" charset="0"/>
              <a:buChar char="•"/>
              <a:defRPr/>
            </a:pPr>
            <a:r>
              <a:rPr lang="en-US" sz="1300" dirty="0">
                <a:solidFill>
                  <a:schemeClr val="tx1"/>
                </a:solidFill>
              </a:rPr>
              <a:t>Risk of abuse and dependence</a:t>
            </a:r>
          </a:p>
        </p:txBody>
      </p:sp>
      <p:pic>
        <p:nvPicPr>
          <p:cNvPr id="3" name="Graphic 2">
            <a:extLst>
              <a:ext uri="{FF2B5EF4-FFF2-40B4-BE49-F238E27FC236}">
                <a16:creationId xmlns:a16="http://schemas.microsoft.com/office/drawing/2014/main" id="{6C2309D1-C3D5-2B1E-0083-6A6F1552B5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3957" y="4713920"/>
            <a:ext cx="998283" cy="998283"/>
          </a:xfrm>
          <a:prstGeom prst="rect">
            <a:avLst/>
          </a:prstGeom>
        </p:spPr>
      </p:pic>
    </p:spTree>
    <p:extLst>
      <p:ext uri="{BB962C8B-B14F-4D97-AF65-F5344CB8AC3E}">
        <p14:creationId xmlns:p14="http://schemas.microsoft.com/office/powerpoint/2010/main" val="206375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58D02E9-CCDD-11D8-E008-D7790BCDA4D7}"/>
              </a:ext>
            </a:extLst>
          </p:cNvPr>
          <p:cNvPicPr>
            <a:picLocks noChangeAspect="1"/>
          </p:cNvPicPr>
          <p:nvPr/>
        </p:nvPicPr>
        <p:blipFill rotWithShape="1">
          <a:blip r:embed="rId4">
            <a:extLst>
              <a:ext uri="{28A0092B-C50C-407E-A947-70E740481C1C}">
                <a14:useLocalDpi xmlns:a14="http://schemas.microsoft.com/office/drawing/2010/main" val="0"/>
              </a:ext>
            </a:extLst>
          </a:blip>
          <a:srcRect b="44830"/>
          <a:stretch/>
        </p:blipFill>
        <p:spPr>
          <a:xfrm>
            <a:off x="517328" y="2559779"/>
            <a:ext cx="2634590" cy="3032933"/>
          </a:xfrm>
          <a:prstGeom prst="rect">
            <a:avLst/>
          </a:prstGeom>
        </p:spPr>
      </p:pic>
      <p:sp>
        <p:nvSpPr>
          <p:cNvPr id="4" name="Title 3"/>
          <p:cNvSpPr>
            <a:spLocks noGrp="1"/>
          </p:cNvSpPr>
          <p:nvPr>
            <p:ph type="title"/>
          </p:nvPr>
        </p:nvSpPr>
        <p:spPr/>
        <p:txBody>
          <a:bodyPr>
            <a:normAutofit/>
          </a:bodyPr>
          <a:lstStyle/>
          <a:p>
            <a:r>
              <a:rPr lang="en-US" noProof="0" dirty="0"/>
              <a:t>Phentermine/topiramate extended release: </a:t>
            </a:r>
            <a:br>
              <a:rPr lang="en-US" noProof="0" dirty="0"/>
            </a:br>
            <a:r>
              <a:rPr lang="en-US" noProof="0" dirty="0"/>
              <a:t>Mechanism of action</a:t>
            </a:r>
          </a:p>
        </p:txBody>
      </p:sp>
      <p:sp>
        <p:nvSpPr>
          <p:cNvPr id="7" name="Text Placeholder 6">
            <a:extLst>
              <a:ext uri="{FF2B5EF4-FFF2-40B4-BE49-F238E27FC236}">
                <a16:creationId xmlns:a16="http://schemas.microsoft.com/office/drawing/2014/main" id="{6FD1311F-E707-BEC5-41C4-A2464E9D72A1}"/>
              </a:ext>
            </a:extLst>
          </p:cNvPr>
          <p:cNvSpPr>
            <a:spLocks noGrp="1"/>
          </p:cNvSpPr>
          <p:nvPr>
            <p:ph type="body" sz="quarter" idx="13"/>
          </p:nvPr>
        </p:nvSpPr>
        <p:spPr/>
        <p:txBody>
          <a:bodyPr/>
          <a:lstStyle/>
          <a:p>
            <a:r>
              <a:rPr lang="en-US" noProof="0" dirty="0"/>
              <a:t>*Figure shows hypothetical mechanism of action of topiramate on appetite signaling. </a:t>
            </a:r>
            <a:br>
              <a:rPr lang="en-US" noProof="0" dirty="0"/>
            </a:br>
            <a:r>
              <a:rPr lang="en-US" noProof="0" dirty="0"/>
              <a:t>AgRP, agouti-related protein; GABA, gamma-aminobutyric acid; NPY, neuropeptide Y; POMC, pro-opiomelanocortin.</a:t>
            </a:r>
            <a:br>
              <a:rPr lang="en-US" noProof="0" dirty="0"/>
            </a:br>
            <a:r>
              <a:rPr lang="en-US" noProof="0" dirty="0"/>
              <a:t>1. Witkamp RF. Pharm Res 2011;28:1792–1818; 2. Stahl S. </a:t>
            </a:r>
            <a:r>
              <a:rPr lang="en-US" i="1" noProof="0" dirty="0"/>
              <a:t>Stahl’s Essential Psychopharmacology: Neuroscientific Basis and Practical Applications</a:t>
            </a:r>
            <a:r>
              <a:rPr lang="en-US" noProof="0" dirty="0"/>
              <a:t>. Cambridge: Cambridge University Press, 2013; 3. Khazaal Y, Zullino DF. Eur J Clin Pharmacol 2007;63:891‒892.</a:t>
            </a:r>
          </a:p>
        </p:txBody>
      </p:sp>
      <p:sp>
        <p:nvSpPr>
          <p:cNvPr id="146" name="TextBox 145"/>
          <p:cNvSpPr txBox="1">
            <a:spLocks noChangeArrowheads="1"/>
          </p:cNvSpPr>
          <p:nvPr/>
        </p:nvSpPr>
        <p:spPr bwMode="auto">
          <a:xfrm>
            <a:off x="5289058" y="4888992"/>
            <a:ext cx="3419534" cy="4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1" rIns="91440" bIns="45721">
            <a:spAutoFit/>
          </a:bodyPr>
          <a:lstStyle>
            <a:lvl1pPr>
              <a:spcBef>
                <a:spcPct val="20000"/>
              </a:spcBef>
              <a:buClr>
                <a:schemeClr val="accent1"/>
              </a:buClr>
              <a:buFont typeface="Arial" panose="020B0604020202020204" pitchFamily="34" charset="0"/>
              <a:buChar char="•"/>
              <a:defRPr>
                <a:solidFill>
                  <a:schemeClr val="accent2"/>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1600">
                <a:solidFill>
                  <a:schemeClr val="accent2"/>
                </a:solidFill>
                <a:latin typeface="Arial" panose="020B0604020202020204" pitchFamily="34" charset="0"/>
              </a:defRPr>
            </a:lvl2pPr>
            <a:lvl3pPr marL="1143000" indent="-228600">
              <a:spcBef>
                <a:spcPct val="20000"/>
              </a:spcBef>
              <a:buClr>
                <a:srgbClr val="E64A0E"/>
              </a:buClr>
              <a:buFont typeface="Arial" panose="020B0604020202020204" pitchFamily="34" charset="0"/>
              <a:buChar char="•"/>
              <a:defRPr sz="1400">
                <a:solidFill>
                  <a:schemeClr val="accent2"/>
                </a:solidFill>
                <a:latin typeface="Arial" panose="020B0604020202020204" pitchFamily="34" charset="0"/>
              </a:defRPr>
            </a:lvl3pPr>
            <a:lvl4pPr marL="1600200" indent="-228600">
              <a:spcBef>
                <a:spcPct val="20000"/>
              </a:spcBef>
              <a:buClr>
                <a:srgbClr val="82786F"/>
              </a:buClr>
              <a:buFont typeface="Arial" panose="020B0604020202020204" pitchFamily="34" charset="0"/>
              <a:buChar char="•"/>
              <a:defRPr sz="1200">
                <a:solidFill>
                  <a:schemeClr val="accent2"/>
                </a:solidFill>
                <a:latin typeface="Arial" panose="020B0604020202020204" pitchFamily="34" charset="0"/>
              </a:defRPr>
            </a:lvl4pPr>
            <a:lvl5pPr marL="2057400" indent="-228600">
              <a:spcBef>
                <a:spcPct val="20000"/>
              </a:spcBef>
              <a:buClr>
                <a:srgbClr val="001423"/>
              </a:buClr>
              <a:buFont typeface="Arial" panose="020B0604020202020204" pitchFamily="34" charset="0"/>
              <a:buChar char="•"/>
              <a:defRPr sz="1100">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9pPr>
          </a:lstStyle>
          <a:p>
            <a:pPr marL="0" marR="0" lvl="0" indent="0" algn="ctr" defTabSz="121913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mj-lt"/>
                <a:ea typeface="+mn-ea"/>
                <a:cs typeface="Arial" charset="0"/>
              </a:rPr>
              <a:t>Appetite suppression</a:t>
            </a:r>
            <a:r>
              <a:rPr kumimoji="0" lang="en-US" sz="2000" i="0" u="none" strike="noStrike" kern="1200" cap="none" spc="0" normalizeH="0" baseline="30000" noProof="0" dirty="0">
                <a:ln>
                  <a:noFill/>
                </a:ln>
                <a:solidFill>
                  <a:schemeClr val="tx1"/>
                </a:solidFill>
                <a:effectLst/>
                <a:uLnTx/>
                <a:uFillTx/>
                <a:latin typeface="+mj-lt"/>
                <a:ea typeface="+mn-ea"/>
                <a:cs typeface="Arial" charset="0"/>
              </a:rPr>
              <a:t>1,2</a:t>
            </a:r>
          </a:p>
        </p:txBody>
      </p:sp>
      <p:sp>
        <p:nvSpPr>
          <p:cNvPr id="14" name="Rounded Rectangle 13"/>
          <p:cNvSpPr/>
          <p:nvPr/>
        </p:nvSpPr>
        <p:spPr>
          <a:xfrm>
            <a:off x="4178301" y="3719028"/>
            <a:ext cx="5308068" cy="843113"/>
          </a:xfrm>
          <a:prstGeom prst="rect">
            <a:avLst/>
          </a:prstGeom>
          <a:solidFill>
            <a:schemeClr val="bg1">
              <a:lumMod val="8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grpSp>
        <p:nvGrpSpPr>
          <p:cNvPr id="5" name="Group 4">
            <a:extLst>
              <a:ext uri="{FF2B5EF4-FFF2-40B4-BE49-F238E27FC236}">
                <a16:creationId xmlns:a16="http://schemas.microsoft.com/office/drawing/2014/main" id="{AE1CC3EC-90AB-0089-2994-ABCE6A4F93B4}"/>
              </a:ext>
            </a:extLst>
          </p:cNvPr>
          <p:cNvGrpSpPr/>
          <p:nvPr/>
        </p:nvGrpSpPr>
        <p:grpSpPr>
          <a:xfrm>
            <a:off x="5227212" y="3753110"/>
            <a:ext cx="891591" cy="774948"/>
            <a:chOff x="6752998" y="3299536"/>
            <a:chExt cx="891591" cy="774948"/>
          </a:xfrm>
        </p:grpSpPr>
        <p:sp>
          <p:nvSpPr>
            <p:cNvPr id="6" name="Oval 5"/>
            <p:cNvSpPr/>
            <p:nvPr/>
          </p:nvSpPr>
          <p:spPr bwMode="auto">
            <a:xfrm rot="20453611">
              <a:off x="6785516" y="3299536"/>
              <a:ext cx="777413" cy="7749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anchor="ctr"/>
            <a:lstStyle/>
            <a:p>
              <a:pPr marL="0" marR="0" lvl="0" indent="0" algn="ctr" defTabSz="1219139"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10" name="Rectangle 9"/>
            <p:cNvSpPr/>
            <p:nvPr/>
          </p:nvSpPr>
          <p:spPr>
            <a:xfrm>
              <a:off x="6752998" y="3527856"/>
              <a:ext cx="891591" cy="307779"/>
            </a:xfrm>
            <a:prstGeom prst="rect">
              <a:avLst/>
            </a:prstGeom>
          </p:spPr>
          <p:txBody>
            <a:bodyPr wrap="none" lIns="91440" tIns="45721" rIns="91440" bIns="45721">
              <a:spAutoFit/>
            </a:bodyPr>
            <a:lstStyle/>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POMC</a:t>
              </a:r>
              <a:r>
                <a:rPr kumimoji="0" lang="en-US" sz="1400" b="0" i="0" u="none" strike="noStrike" kern="1200" cap="none" spc="0" normalizeH="0" baseline="30000" noProof="0" dirty="0">
                  <a:ln>
                    <a:noFill/>
                  </a:ln>
                  <a:solidFill>
                    <a:srgbClr val="FFFFFF"/>
                  </a:solidFill>
                  <a:effectLst/>
                  <a:uLnTx/>
                  <a:uFillTx/>
                  <a:latin typeface="+mj-lt"/>
                  <a:ea typeface="+mn-ea"/>
                  <a:cs typeface="Arial" panose="020B0604020202020204" pitchFamily="34" charset="0"/>
                </a:rPr>
                <a:t>1,2</a:t>
              </a:r>
            </a:p>
          </p:txBody>
        </p:sp>
      </p:grpSp>
      <p:grpSp>
        <p:nvGrpSpPr>
          <p:cNvPr id="8" name="Group 7">
            <a:extLst>
              <a:ext uri="{FF2B5EF4-FFF2-40B4-BE49-F238E27FC236}">
                <a16:creationId xmlns:a16="http://schemas.microsoft.com/office/drawing/2014/main" id="{666E3220-88BB-891B-0D96-DA25EECACB0C}"/>
              </a:ext>
            </a:extLst>
          </p:cNvPr>
          <p:cNvGrpSpPr/>
          <p:nvPr/>
        </p:nvGrpSpPr>
        <p:grpSpPr>
          <a:xfrm>
            <a:off x="7781322" y="3753110"/>
            <a:ext cx="777413" cy="774948"/>
            <a:chOff x="4515379" y="3299536"/>
            <a:chExt cx="777413" cy="774948"/>
          </a:xfrm>
        </p:grpSpPr>
        <p:sp>
          <p:nvSpPr>
            <p:cNvPr id="79" name="Oval 78">
              <a:extLst>
                <a:ext uri="{FF2B5EF4-FFF2-40B4-BE49-F238E27FC236}">
                  <a16:creationId xmlns:a16="http://schemas.microsoft.com/office/drawing/2014/main" id="{0016CEBE-EBAE-40D5-9861-996C9F7DBD8F}"/>
                </a:ext>
              </a:extLst>
            </p:cNvPr>
            <p:cNvSpPr/>
            <p:nvPr/>
          </p:nvSpPr>
          <p:spPr bwMode="auto">
            <a:xfrm rot="20453611">
              <a:off x="4515379" y="3299536"/>
              <a:ext cx="777413" cy="774948"/>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anchor="ctr"/>
            <a:lstStyle/>
            <a:p>
              <a:pPr marL="0" marR="0" lvl="0" indent="0" algn="ctr" defTabSz="1219139"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84" name="Rectangle 83">
              <a:extLst>
                <a:ext uri="{FF2B5EF4-FFF2-40B4-BE49-F238E27FC236}">
                  <a16:creationId xmlns:a16="http://schemas.microsoft.com/office/drawing/2014/main" id="{6BCC9BB3-46E6-4C1B-9178-CB066305BC9F}"/>
                </a:ext>
              </a:extLst>
            </p:cNvPr>
            <p:cNvSpPr/>
            <p:nvPr/>
          </p:nvSpPr>
          <p:spPr>
            <a:xfrm>
              <a:off x="4523436" y="3418366"/>
              <a:ext cx="723275" cy="523222"/>
            </a:xfrm>
            <a:prstGeom prst="rect">
              <a:avLst/>
            </a:prstGeom>
          </p:spPr>
          <p:txBody>
            <a:bodyPr wrap="none" lIns="91440" tIns="45721" rIns="91440" bIns="45721">
              <a:spAutoFit/>
            </a:bodyPr>
            <a:lstStyle/>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AgRP</a:t>
              </a:r>
            </a:p>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NPY</a:t>
              </a:r>
              <a:r>
                <a:rPr kumimoji="0" lang="en-US" sz="1400" b="0" i="0" u="none" strike="noStrike" kern="1200" cap="none" spc="0" normalizeH="0" baseline="30000" noProof="0" dirty="0">
                  <a:ln>
                    <a:noFill/>
                  </a:ln>
                  <a:solidFill>
                    <a:srgbClr val="FFFFFF"/>
                  </a:solidFill>
                  <a:effectLst/>
                  <a:uLnTx/>
                  <a:uFillTx/>
                  <a:latin typeface="+mj-lt"/>
                  <a:ea typeface="+mn-ea"/>
                  <a:cs typeface="Arial" panose="020B0604020202020204" pitchFamily="34" charset="0"/>
                </a:rPr>
                <a:t>1,2</a:t>
              </a:r>
            </a:p>
          </p:txBody>
        </p:sp>
      </p:grpSp>
      <p:sp>
        <p:nvSpPr>
          <p:cNvPr id="113" name="Freeform: Shape 112">
            <a:extLst>
              <a:ext uri="{FF2B5EF4-FFF2-40B4-BE49-F238E27FC236}">
                <a16:creationId xmlns:a16="http://schemas.microsoft.com/office/drawing/2014/main" id="{D4E41B02-B75B-4D58-8E1A-9C01C6089EFD}"/>
              </a:ext>
            </a:extLst>
          </p:cNvPr>
          <p:cNvSpPr/>
          <p:nvPr/>
        </p:nvSpPr>
        <p:spPr>
          <a:xfrm rot="1596077">
            <a:off x="1880255" y="3247934"/>
            <a:ext cx="2611471" cy="763310"/>
          </a:xfrm>
          <a:custGeom>
            <a:avLst/>
            <a:gdLst>
              <a:gd name="connsiteX0" fmla="*/ 0 w 1828800"/>
              <a:gd name="connsiteY0" fmla="*/ 588434 h 812800"/>
              <a:gd name="connsiteX1" fmla="*/ 1828800 w 1828800"/>
              <a:gd name="connsiteY1" fmla="*/ 0 h 812800"/>
              <a:gd name="connsiteX2" fmla="*/ 1828800 w 1828800"/>
              <a:gd name="connsiteY2" fmla="*/ 812800 h 812800"/>
              <a:gd name="connsiteX3" fmla="*/ 0 w 1828800"/>
              <a:gd name="connsiteY3" fmla="*/ 588434 h 812800"/>
              <a:gd name="connsiteX0" fmla="*/ 0 w 1595588"/>
              <a:gd name="connsiteY0" fmla="*/ 865426 h 865426"/>
              <a:gd name="connsiteX1" fmla="*/ 1595588 w 1595588"/>
              <a:gd name="connsiteY1" fmla="*/ 0 h 865426"/>
              <a:gd name="connsiteX2" fmla="*/ 1595588 w 1595588"/>
              <a:gd name="connsiteY2" fmla="*/ 812800 h 865426"/>
              <a:gd name="connsiteX3" fmla="*/ 0 w 1595588"/>
              <a:gd name="connsiteY3" fmla="*/ 865426 h 865426"/>
              <a:gd name="connsiteX0" fmla="*/ 0 w 1693251"/>
              <a:gd name="connsiteY0" fmla="*/ 865426 h 1026300"/>
              <a:gd name="connsiteX1" fmla="*/ 1595588 w 1693251"/>
              <a:gd name="connsiteY1" fmla="*/ 0 h 1026300"/>
              <a:gd name="connsiteX2" fmla="*/ 1693251 w 1693251"/>
              <a:gd name="connsiteY2" fmla="*/ 1026300 h 1026300"/>
              <a:gd name="connsiteX3" fmla="*/ 0 w 1693251"/>
              <a:gd name="connsiteY3" fmla="*/ 865426 h 1026300"/>
              <a:gd name="connsiteX0" fmla="*/ 0 w 1693251"/>
              <a:gd name="connsiteY0" fmla="*/ 333297 h 494171"/>
              <a:gd name="connsiteX1" fmla="*/ 1365910 w 1693251"/>
              <a:gd name="connsiteY1" fmla="*/ 0 h 494171"/>
              <a:gd name="connsiteX2" fmla="*/ 1693251 w 1693251"/>
              <a:gd name="connsiteY2" fmla="*/ 494171 h 494171"/>
              <a:gd name="connsiteX3" fmla="*/ 0 w 1693251"/>
              <a:gd name="connsiteY3" fmla="*/ 333297 h 494171"/>
              <a:gd name="connsiteX0" fmla="*/ 0 w 1693251"/>
              <a:gd name="connsiteY0" fmla="*/ 482358 h 643232"/>
              <a:gd name="connsiteX1" fmla="*/ 1457840 w 1693251"/>
              <a:gd name="connsiteY1" fmla="*/ 0 h 643232"/>
              <a:gd name="connsiteX2" fmla="*/ 1693251 w 1693251"/>
              <a:gd name="connsiteY2" fmla="*/ 643232 h 643232"/>
              <a:gd name="connsiteX3" fmla="*/ 0 w 1693251"/>
              <a:gd name="connsiteY3" fmla="*/ 482358 h 643232"/>
              <a:gd name="connsiteX0" fmla="*/ 0 w 1693251"/>
              <a:gd name="connsiteY0" fmla="*/ 495772 h 656646"/>
              <a:gd name="connsiteX1" fmla="*/ 1469520 w 1693251"/>
              <a:gd name="connsiteY1" fmla="*/ 0 h 656646"/>
              <a:gd name="connsiteX2" fmla="*/ 1693251 w 1693251"/>
              <a:gd name="connsiteY2" fmla="*/ 656646 h 656646"/>
              <a:gd name="connsiteX3" fmla="*/ 0 w 1693251"/>
              <a:gd name="connsiteY3" fmla="*/ 495772 h 656646"/>
              <a:gd name="connsiteX0" fmla="*/ 0 w 1693251"/>
              <a:gd name="connsiteY0" fmla="*/ 507121 h 667995"/>
              <a:gd name="connsiteX1" fmla="*/ 1465548 w 1693251"/>
              <a:gd name="connsiteY1" fmla="*/ 0 h 667995"/>
              <a:gd name="connsiteX2" fmla="*/ 1693251 w 1693251"/>
              <a:gd name="connsiteY2" fmla="*/ 667995 h 667995"/>
              <a:gd name="connsiteX3" fmla="*/ 0 w 1693251"/>
              <a:gd name="connsiteY3" fmla="*/ 507121 h 667995"/>
            </a:gdLst>
            <a:ahLst/>
            <a:cxnLst>
              <a:cxn ang="0">
                <a:pos x="connsiteX0" y="connsiteY0"/>
              </a:cxn>
              <a:cxn ang="0">
                <a:pos x="connsiteX1" y="connsiteY1"/>
              </a:cxn>
              <a:cxn ang="0">
                <a:pos x="connsiteX2" y="connsiteY2"/>
              </a:cxn>
              <a:cxn ang="0">
                <a:pos x="connsiteX3" y="connsiteY3"/>
              </a:cxn>
            </a:cxnLst>
            <a:rect l="l" t="t" r="r" b="b"/>
            <a:pathLst>
              <a:path w="1693251" h="667995">
                <a:moveTo>
                  <a:pt x="0" y="507121"/>
                </a:moveTo>
                <a:lnTo>
                  <a:pt x="1465548" y="0"/>
                </a:lnTo>
                <a:lnTo>
                  <a:pt x="1693251" y="667995"/>
                </a:lnTo>
                <a:lnTo>
                  <a:pt x="0" y="50712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mj-lt"/>
              <a:ea typeface="+mn-ea"/>
              <a:cs typeface="+mn-cs"/>
            </a:endParaRPr>
          </a:p>
        </p:txBody>
      </p:sp>
      <p:sp>
        <p:nvSpPr>
          <p:cNvPr id="85" name="TextBox 84"/>
          <p:cNvSpPr txBox="1"/>
          <p:nvPr/>
        </p:nvSpPr>
        <p:spPr>
          <a:xfrm>
            <a:off x="4494917" y="2498553"/>
            <a:ext cx="2300545" cy="707888"/>
          </a:xfrm>
          <a:prstGeom prst="rect">
            <a:avLst/>
          </a:prstGeom>
          <a:noFill/>
        </p:spPr>
        <p:txBody>
          <a:bodyPr wrap="square" lIns="91440" tIns="45721" rIns="91440" bIns="45721" rtlCol="0" anchor="t">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lang="en-US" sz="1600" b="1" noProof="0" dirty="0">
                <a:solidFill>
                  <a:schemeClr val="accent6">
                    <a:lumMod val="50000"/>
                  </a:schemeClr>
                </a:solidFill>
                <a:latin typeface="+mj-lt"/>
                <a:cs typeface="Arial"/>
              </a:rPr>
              <a:t>Phentermine</a:t>
            </a:r>
            <a:r>
              <a:rPr kumimoji="0" lang="en-US" sz="1600" b="1" i="0" u="none" strike="noStrike" kern="1200" cap="none" spc="0" normalizeH="0" baseline="0" noProof="0" dirty="0">
                <a:ln>
                  <a:noFill/>
                </a:ln>
                <a:solidFill>
                  <a:schemeClr val="accent6">
                    <a:lumMod val="50000"/>
                  </a:schemeClr>
                </a:solidFill>
                <a:effectLst/>
                <a:uLnTx/>
                <a:uFillTx/>
                <a:latin typeface="+mj-lt"/>
                <a:ea typeface="+mn-ea"/>
                <a:cs typeface="Arial"/>
              </a:rPr>
              <a:t>:</a:t>
            </a:r>
          </a:p>
          <a:p>
            <a:pPr marL="0" marR="0" lvl="0" indent="0" algn="ctr" defTabSz="12191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6">
                    <a:lumMod val="50000"/>
                  </a:schemeClr>
                </a:solidFill>
                <a:effectLst/>
                <a:uLnTx/>
                <a:uFillTx/>
                <a:latin typeface="+mj-lt"/>
                <a:ea typeface="+mn-ea"/>
                <a:cs typeface="Arial"/>
              </a:rPr>
              <a:t>Increased norepinephrine </a:t>
            </a:r>
            <a:br>
              <a:rPr lang="en-US" sz="1200" b="0" i="0" u="none" strike="noStrike" kern="1200" cap="none" spc="0" normalizeH="0" baseline="0" noProof="0" dirty="0">
                <a:ln>
                  <a:noFill/>
                </a:ln>
                <a:effectLst/>
                <a:uLnTx/>
                <a:uFillTx/>
                <a:latin typeface="+mj-lt"/>
                <a:cs typeface="Arial" charset="0"/>
              </a:rPr>
            </a:br>
            <a:r>
              <a:rPr kumimoji="0" lang="en-US" sz="1200" b="0" i="0" u="none" strike="noStrike" kern="1200" cap="none" spc="0" normalizeH="0" baseline="0" noProof="0" dirty="0">
                <a:ln>
                  <a:noFill/>
                </a:ln>
                <a:solidFill>
                  <a:schemeClr val="accent6">
                    <a:lumMod val="50000"/>
                  </a:schemeClr>
                </a:solidFill>
                <a:effectLst/>
                <a:uLnTx/>
                <a:uFillTx/>
                <a:latin typeface="+mj-lt"/>
                <a:ea typeface="+mn-ea"/>
                <a:cs typeface="Arial"/>
              </a:rPr>
              <a:t>and dopamine</a:t>
            </a:r>
            <a:r>
              <a:rPr kumimoji="0" lang="en-US" sz="1200" b="0" i="0" u="none" strike="noStrike" kern="1200" cap="none" spc="0" normalizeH="0" baseline="30000" noProof="0" dirty="0">
                <a:ln>
                  <a:noFill/>
                </a:ln>
                <a:solidFill>
                  <a:schemeClr val="accent6">
                    <a:lumMod val="50000"/>
                  </a:schemeClr>
                </a:solidFill>
                <a:effectLst/>
                <a:uLnTx/>
                <a:uFillTx/>
                <a:latin typeface="+mj-lt"/>
                <a:ea typeface="+mn-ea"/>
                <a:cs typeface="Arial"/>
              </a:rPr>
              <a:t>1,2</a:t>
            </a:r>
            <a:endParaRPr lang="en-US" sz="1200" b="0" i="0" u="none" strike="noStrike" kern="1200" cap="none" spc="0" normalizeH="0" baseline="30000" noProof="0" dirty="0">
              <a:ln>
                <a:noFill/>
              </a:ln>
              <a:solidFill>
                <a:schemeClr val="accent6">
                  <a:lumMod val="50000"/>
                </a:schemeClr>
              </a:solidFill>
              <a:effectLst/>
              <a:uLnTx/>
              <a:uFillTx/>
              <a:latin typeface="+mj-lt"/>
              <a:cs typeface="Arial"/>
            </a:endParaRPr>
          </a:p>
        </p:txBody>
      </p:sp>
      <p:sp>
        <p:nvSpPr>
          <p:cNvPr id="64" name="TextBox 63">
            <a:extLst>
              <a:ext uri="{FF2B5EF4-FFF2-40B4-BE49-F238E27FC236}">
                <a16:creationId xmlns:a16="http://schemas.microsoft.com/office/drawing/2014/main" id="{50A1D955-5274-4A62-8C8E-65C37EC4CAAE}"/>
              </a:ext>
            </a:extLst>
          </p:cNvPr>
          <p:cNvSpPr txBox="1"/>
          <p:nvPr/>
        </p:nvSpPr>
        <p:spPr>
          <a:xfrm>
            <a:off x="7004848" y="2498553"/>
            <a:ext cx="2300545" cy="707888"/>
          </a:xfrm>
          <a:prstGeom prst="rect">
            <a:avLst/>
          </a:prstGeom>
          <a:noFill/>
        </p:spPr>
        <p:txBody>
          <a:bodyPr wrap="square" lIns="91440" tIns="45721" rIns="91440" bIns="45721" rtlCol="0" anchor="t">
            <a:spAutoFit/>
          </a:bodyPr>
          <a:lstStyle/>
          <a:p>
            <a:pPr marL="0" marR="0" lvl="0" indent="0" algn="ctr" defTabSz="1219139" rtl="0" eaLnBrk="1" fontAlgn="base" latinLnBrk="0" hangingPunct="1">
              <a:lnSpc>
                <a:spcPct val="100000"/>
              </a:lnSpc>
              <a:spcBef>
                <a:spcPct val="0"/>
              </a:spcBef>
              <a:spcAft>
                <a:spcPct val="0"/>
              </a:spcAft>
              <a:buClrTx/>
              <a:buSzTx/>
              <a:buFontTx/>
              <a:buNone/>
              <a:tabLst/>
              <a:defRPr/>
            </a:pPr>
            <a:r>
              <a:rPr lang="en-US" sz="1600" b="1" noProof="0" dirty="0">
                <a:solidFill>
                  <a:schemeClr val="accent2">
                    <a:lumMod val="75000"/>
                  </a:schemeClr>
                </a:solidFill>
                <a:latin typeface="+mj-lt"/>
                <a:cs typeface="Arial"/>
              </a:rPr>
              <a:t>Topiramate</a:t>
            </a:r>
            <a:r>
              <a:rPr kumimoji="0" lang="en-US" sz="1600" b="1" i="0" u="none" strike="noStrike" kern="1200" cap="none" spc="0" normalizeH="0" baseline="0" noProof="0" dirty="0">
                <a:ln>
                  <a:noFill/>
                </a:ln>
                <a:solidFill>
                  <a:schemeClr val="accent2">
                    <a:lumMod val="75000"/>
                  </a:schemeClr>
                </a:solidFill>
                <a:effectLst/>
                <a:uLnTx/>
                <a:uFillTx/>
                <a:latin typeface="+mj-lt"/>
                <a:ea typeface="+mn-ea"/>
                <a:cs typeface="Arial"/>
              </a:rPr>
              <a:t>:</a:t>
            </a:r>
            <a:r>
              <a:rPr lang="en-US" sz="1600" strike="noStrike" baseline="30000" noProof="0" dirty="0">
                <a:solidFill>
                  <a:schemeClr val="accent2">
                    <a:lumMod val="75000"/>
                  </a:schemeClr>
                </a:solidFill>
                <a:latin typeface="+mj-lt"/>
                <a:cs typeface="Arial"/>
              </a:rPr>
              <a:t>*,3</a:t>
            </a:r>
            <a:endParaRPr kumimoji="0" lang="en-US" sz="1600" i="0" u="none" kern="1200" cap="none" spc="0" normalizeH="0" baseline="30000" noProof="0" dirty="0">
              <a:ln>
                <a:noFill/>
              </a:ln>
              <a:solidFill>
                <a:schemeClr val="accent2">
                  <a:lumMod val="75000"/>
                </a:schemeClr>
              </a:solidFill>
              <a:effectLst/>
              <a:uLnTx/>
              <a:uFillTx/>
              <a:latin typeface="+mj-lt"/>
              <a:ea typeface="+mn-ea"/>
              <a:cs typeface="Arial"/>
            </a:endParaRPr>
          </a:p>
          <a:p>
            <a:pPr marL="0" marR="0" lvl="0" indent="0" algn="ctr" defTabSz="1219139"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accent2">
                    <a:lumMod val="75000"/>
                  </a:schemeClr>
                </a:solidFill>
                <a:effectLst/>
                <a:uLnTx/>
                <a:uFillTx/>
                <a:latin typeface="+mj-lt"/>
                <a:ea typeface="+mn-ea"/>
                <a:cs typeface="Arial"/>
              </a:rPr>
              <a:t>GABA modulator, glutamate receptor antagonist</a:t>
            </a:r>
            <a:endParaRPr lang="en-US" sz="1200" b="0" i="0" u="none" strike="noStrike" kern="1200" cap="none" spc="0" normalizeH="0" baseline="0" noProof="0" dirty="0">
              <a:ln>
                <a:noFill/>
              </a:ln>
              <a:solidFill>
                <a:schemeClr val="accent2">
                  <a:lumMod val="75000"/>
                </a:schemeClr>
              </a:solidFill>
              <a:effectLst/>
              <a:uLnTx/>
              <a:uFillTx/>
              <a:latin typeface="+mj-lt"/>
              <a:cs typeface="Arial"/>
            </a:endParaRPr>
          </a:p>
        </p:txBody>
      </p:sp>
      <p:cxnSp>
        <p:nvCxnSpPr>
          <p:cNvPr id="16" name="Straight Arrow Connector 15">
            <a:extLst>
              <a:ext uri="{FF2B5EF4-FFF2-40B4-BE49-F238E27FC236}">
                <a16:creationId xmlns:a16="http://schemas.microsoft.com/office/drawing/2014/main" id="{C0739382-2929-0CF2-3D1B-34E38418394A}"/>
              </a:ext>
            </a:extLst>
          </p:cNvPr>
          <p:cNvCxnSpPr>
            <a:cxnSpLocks/>
          </p:cNvCxnSpPr>
          <p:nvPr/>
        </p:nvCxnSpPr>
        <p:spPr>
          <a:xfrm flipH="1">
            <a:off x="5645190" y="3203113"/>
            <a:ext cx="1" cy="468670"/>
          </a:xfrm>
          <a:prstGeom prst="straightConnector1">
            <a:avLst/>
          </a:prstGeom>
          <a:ln w="57150">
            <a:solidFill>
              <a:schemeClr val="accent6"/>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36CF4FD-D01F-3BFE-58D9-0552784C81B5}"/>
              </a:ext>
            </a:extLst>
          </p:cNvPr>
          <p:cNvGrpSpPr/>
          <p:nvPr/>
        </p:nvGrpSpPr>
        <p:grpSpPr>
          <a:xfrm flipV="1">
            <a:off x="7203077" y="3205439"/>
            <a:ext cx="174625" cy="417039"/>
            <a:chOff x="8639175" y="4044950"/>
            <a:chExt cx="174625" cy="466344"/>
          </a:xfrm>
        </p:grpSpPr>
        <p:cxnSp>
          <p:nvCxnSpPr>
            <p:cNvPr id="26" name="Straight Connector 25">
              <a:extLst>
                <a:ext uri="{FF2B5EF4-FFF2-40B4-BE49-F238E27FC236}">
                  <a16:creationId xmlns:a16="http://schemas.microsoft.com/office/drawing/2014/main" id="{AA2B7833-0BDB-C043-8B77-0A5610C84491}"/>
                </a:ext>
              </a:extLst>
            </p:cNvPr>
            <p:cNvCxnSpPr>
              <a:cxnSpLocks/>
            </p:cNvCxnSpPr>
            <p:nvPr/>
          </p:nvCxnSpPr>
          <p:spPr>
            <a:xfrm>
              <a:off x="8726487" y="4044950"/>
              <a:ext cx="0" cy="46634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58ECC70-A370-688E-3BAD-206841141B62}"/>
                </a:ext>
              </a:extLst>
            </p:cNvPr>
            <p:cNvCxnSpPr>
              <a:cxnSpLocks/>
            </p:cNvCxnSpPr>
            <p:nvPr/>
          </p:nvCxnSpPr>
          <p:spPr>
            <a:xfrm>
              <a:off x="8639175" y="4044950"/>
              <a:ext cx="17462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A70AB97E-227F-DF07-6069-C5D11B91D7C6}"/>
              </a:ext>
            </a:extLst>
          </p:cNvPr>
          <p:cNvSpPr txBox="1"/>
          <p:nvPr/>
        </p:nvSpPr>
        <p:spPr>
          <a:xfrm>
            <a:off x="7077261" y="3300828"/>
            <a:ext cx="1069920" cy="276999"/>
          </a:xfrm>
          <a:prstGeom prst="rect">
            <a:avLst/>
          </a:prstGeom>
          <a:noFill/>
        </p:spPr>
        <p:txBody>
          <a:bodyPr wrap="square" rtlCol="0">
            <a:spAutoFit/>
          </a:bodyPr>
          <a:lstStyle/>
          <a:p>
            <a:pPr algn="r"/>
            <a:r>
              <a:rPr lang="en-US" sz="1200" noProof="0" dirty="0"/>
              <a:t>inhibits</a:t>
            </a:r>
          </a:p>
        </p:txBody>
      </p:sp>
      <p:sp>
        <p:nvSpPr>
          <p:cNvPr id="33" name="TextBox 32">
            <a:extLst>
              <a:ext uri="{FF2B5EF4-FFF2-40B4-BE49-F238E27FC236}">
                <a16:creationId xmlns:a16="http://schemas.microsoft.com/office/drawing/2014/main" id="{247615EC-C182-9621-87C7-59A483D35C12}"/>
              </a:ext>
            </a:extLst>
          </p:cNvPr>
          <p:cNvSpPr txBox="1"/>
          <p:nvPr/>
        </p:nvSpPr>
        <p:spPr>
          <a:xfrm>
            <a:off x="4527316" y="3250692"/>
            <a:ext cx="1069920" cy="276999"/>
          </a:xfrm>
          <a:prstGeom prst="rect">
            <a:avLst/>
          </a:prstGeom>
          <a:noFill/>
        </p:spPr>
        <p:txBody>
          <a:bodyPr wrap="square" rtlCol="0">
            <a:spAutoFit/>
          </a:bodyPr>
          <a:lstStyle/>
          <a:p>
            <a:pPr algn="r"/>
            <a:r>
              <a:rPr lang="en-US" sz="1200" noProof="0" dirty="0"/>
              <a:t>activates</a:t>
            </a:r>
          </a:p>
        </p:txBody>
      </p:sp>
      <p:sp>
        <p:nvSpPr>
          <p:cNvPr id="34" name="TextBox 33">
            <a:extLst>
              <a:ext uri="{FF2B5EF4-FFF2-40B4-BE49-F238E27FC236}">
                <a16:creationId xmlns:a16="http://schemas.microsoft.com/office/drawing/2014/main" id="{A3D1B113-86D7-D47A-00B9-424945259A9A}"/>
              </a:ext>
            </a:extLst>
          </p:cNvPr>
          <p:cNvSpPr txBox="1"/>
          <p:nvPr/>
        </p:nvSpPr>
        <p:spPr>
          <a:xfrm>
            <a:off x="6267212" y="3999147"/>
            <a:ext cx="1463227" cy="282875"/>
          </a:xfrm>
          <a:prstGeom prst="rect">
            <a:avLst/>
          </a:prstGeom>
          <a:noFill/>
        </p:spPr>
        <p:txBody>
          <a:bodyPr wrap="square" rtlCol="0">
            <a:spAutoFit/>
          </a:bodyPr>
          <a:lstStyle/>
          <a:p>
            <a:pPr algn="ctr"/>
            <a:r>
              <a:rPr lang="en-US" sz="1200" noProof="0" dirty="0"/>
              <a:t>Hypothalamus</a:t>
            </a:r>
          </a:p>
        </p:txBody>
      </p:sp>
      <p:sp>
        <p:nvSpPr>
          <p:cNvPr id="12" name="Rectangle: Rounded Corners 11">
            <a:extLst>
              <a:ext uri="{FF2B5EF4-FFF2-40B4-BE49-F238E27FC236}">
                <a16:creationId xmlns:a16="http://schemas.microsoft.com/office/drawing/2014/main" id="{9F52478F-9C22-4929-A919-40600EBBFD81}"/>
              </a:ext>
            </a:extLst>
          </p:cNvPr>
          <p:cNvSpPr/>
          <p:nvPr/>
        </p:nvSpPr>
        <p:spPr>
          <a:xfrm>
            <a:off x="587375" y="5311928"/>
            <a:ext cx="11017250" cy="51935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r>
              <a:rPr lang="en-US" noProof="0" dirty="0"/>
              <a:t>The synergistic effects of phentermine and topiramate remain to be fully elucidated</a:t>
            </a:r>
            <a:r>
              <a:rPr lang="en-US" baseline="30000" noProof="0" dirty="0"/>
              <a:t>1–3</a:t>
            </a:r>
          </a:p>
        </p:txBody>
      </p:sp>
      <p:sp>
        <p:nvSpPr>
          <p:cNvPr id="9" name="TextBox 14">
            <a:extLst>
              <a:ext uri="{FF2B5EF4-FFF2-40B4-BE49-F238E27FC236}">
                <a16:creationId xmlns:a16="http://schemas.microsoft.com/office/drawing/2014/main" id="{2BB0B17D-60EC-6187-6B83-31B8EB154EDE}"/>
              </a:ext>
            </a:extLst>
          </p:cNvPr>
          <p:cNvSpPr txBox="1">
            <a:spLocks noChangeArrowheads="1"/>
          </p:cNvSpPr>
          <p:nvPr/>
        </p:nvSpPr>
        <p:spPr bwMode="auto">
          <a:xfrm>
            <a:off x="437665" y="2784576"/>
            <a:ext cx="1338288" cy="230832"/>
          </a:xfrm>
          <a:prstGeom prst="rect">
            <a:avLst/>
          </a:prstGeom>
          <a:noFill/>
          <a:ln>
            <a:noFill/>
          </a:ln>
        </p:spPr>
        <p:txBody>
          <a:bodyPr wrap="square">
            <a:spAutoFit/>
          </a:bodyPr>
          <a:lstStyle>
            <a:lvl1pPr>
              <a:spcBef>
                <a:spcPct val="20000"/>
              </a:spcBef>
              <a:buClr>
                <a:schemeClr val="accent1"/>
              </a:buClr>
              <a:buFont typeface="Arial" panose="020B0604020202020204" pitchFamily="34" charset="0"/>
              <a:buChar char="•"/>
              <a:defRPr>
                <a:solidFill>
                  <a:schemeClr val="accent2"/>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1600">
                <a:solidFill>
                  <a:schemeClr val="accent2"/>
                </a:solidFill>
                <a:latin typeface="Arial" panose="020B0604020202020204" pitchFamily="34" charset="0"/>
              </a:defRPr>
            </a:lvl2pPr>
            <a:lvl3pPr marL="1143000" indent="-228600">
              <a:spcBef>
                <a:spcPct val="20000"/>
              </a:spcBef>
              <a:buClr>
                <a:srgbClr val="E64A0E"/>
              </a:buClr>
              <a:buFont typeface="Arial" panose="020B0604020202020204" pitchFamily="34" charset="0"/>
              <a:buChar char="•"/>
              <a:defRPr sz="1400">
                <a:solidFill>
                  <a:schemeClr val="accent2"/>
                </a:solidFill>
                <a:latin typeface="Arial" panose="020B0604020202020204" pitchFamily="34" charset="0"/>
              </a:defRPr>
            </a:lvl3pPr>
            <a:lvl4pPr marL="1600200" indent="-228600">
              <a:spcBef>
                <a:spcPct val="20000"/>
              </a:spcBef>
              <a:buClr>
                <a:srgbClr val="82786F"/>
              </a:buClr>
              <a:buFont typeface="Arial" panose="020B0604020202020204" pitchFamily="34" charset="0"/>
              <a:buChar char="•"/>
              <a:defRPr sz="1200">
                <a:solidFill>
                  <a:schemeClr val="accent2"/>
                </a:solidFill>
                <a:latin typeface="Arial" panose="020B0604020202020204" pitchFamily="34" charset="0"/>
              </a:defRPr>
            </a:lvl4pPr>
            <a:lvl5pPr marL="2057400" indent="-228600">
              <a:spcBef>
                <a:spcPct val="20000"/>
              </a:spcBef>
              <a:buClr>
                <a:srgbClr val="001423"/>
              </a:buClr>
              <a:buFont typeface="Arial" panose="020B0604020202020204" pitchFamily="34" charset="0"/>
              <a:buChar char="•"/>
              <a:defRPr sz="1100">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9pPr>
          </a:lstStyle>
          <a:p>
            <a:pPr marL="0" marR="0" lvl="0" indent="0" algn="ctr" defTabSz="121913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900" b="1" i="0" u="none" strike="noStrike" kern="1200" cap="none" spc="0" normalizeH="0" baseline="0" noProof="0" dirty="0">
                <a:ln>
                  <a:noFill/>
                </a:ln>
                <a:solidFill>
                  <a:schemeClr val="tx1"/>
                </a:solidFill>
                <a:effectLst/>
                <a:uLnTx/>
                <a:uFillTx/>
                <a:latin typeface="+mj-lt"/>
                <a:ea typeface="+mn-ea"/>
                <a:cs typeface="Arial" charset="0"/>
              </a:rPr>
              <a:t>Hypothalamus</a:t>
            </a:r>
            <a:r>
              <a:rPr kumimoji="0" lang="en-US" sz="900" i="0" u="none" strike="noStrike" kern="1200" cap="none" spc="0" normalizeH="0" baseline="30000" noProof="0" dirty="0">
                <a:ln>
                  <a:noFill/>
                </a:ln>
                <a:solidFill>
                  <a:schemeClr val="tx1"/>
                </a:solidFill>
                <a:effectLst/>
                <a:uLnTx/>
                <a:uFillTx/>
                <a:latin typeface="+mj-lt"/>
                <a:ea typeface="+mn-ea"/>
                <a:cs typeface="Arial" charset="0"/>
              </a:rPr>
              <a:t>1</a:t>
            </a:r>
          </a:p>
        </p:txBody>
      </p:sp>
      <p:sp>
        <p:nvSpPr>
          <p:cNvPr id="194" name="Right Arrow 193"/>
          <p:cNvSpPr/>
          <p:nvPr/>
        </p:nvSpPr>
        <p:spPr bwMode="auto">
          <a:xfrm rot="5400000" flipV="1">
            <a:off x="6754145" y="4589470"/>
            <a:ext cx="489361" cy="266168"/>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21" name="Oval 20">
            <a:extLst>
              <a:ext uri="{FF2B5EF4-FFF2-40B4-BE49-F238E27FC236}">
                <a16:creationId xmlns:a16="http://schemas.microsoft.com/office/drawing/2014/main" id="{F66DE81A-18DA-4272-709E-8B2FBF1665CD}"/>
              </a:ext>
            </a:extLst>
          </p:cNvPr>
          <p:cNvSpPr/>
          <p:nvPr/>
        </p:nvSpPr>
        <p:spPr>
          <a:xfrm>
            <a:off x="570997" y="1687224"/>
            <a:ext cx="1015200" cy="1015664"/>
          </a:xfrm>
          <a:prstGeom prst="ellips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2" name="Picture 21">
            <a:extLst>
              <a:ext uri="{FF2B5EF4-FFF2-40B4-BE49-F238E27FC236}">
                <a16:creationId xmlns:a16="http://schemas.microsoft.com/office/drawing/2014/main" id="{D6ED62EE-0C47-C1A0-7542-704CEA35FA9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988" y="1776624"/>
            <a:ext cx="783157" cy="783155"/>
          </a:xfrm>
          <a:prstGeom prst="rect">
            <a:avLst/>
          </a:prstGeom>
        </p:spPr>
      </p:pic>
      <p:sp>
        <p:nvSpPr>
          <p:cNvPr id="23" name="Oval 22">
            <a:extLst>
              <a:ext uri="{FF2B5EF4-FFF2-40B4-BE49-F238E27FC236}">
                <a16:creationId xmlns:a16="http://schemas.microsoft.com/office/drawing/2014/main" id="{2EDF56EE-8707-EA33-2D7F-ED1A630BF4BF}"/>
              </a:ext>
            </a:extLst>
          </p:cNvPr>
          <p:cNvSpPr/>
          <p:nvPr/>
        </p:nvSpPr>
        <p:spPr>
          <a:xfrm>
            <a:off x="995800" y="2110550"/>
            <a:ext cx="171450" cy="17145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4" name="Straight Connector 23">
            <a:extLst>
              <a:ext uri="{FF2B5EF4-FFF2-40B4-BE49-F238E27FC236}">
                <a16:creationId xmlns:a16="http://schemas.microsoft.com/office/drawing/2014/main" id="{3DAE7BFC-668C-BE6A-D6AB-CFC594D19AB3}"/>
              </a:ext>
            </a:extLst>
          </p:cNvPr>
          <p:cNvCxnSpPr>
            <a:stCxn id="23" idx="6"/>
          </p:cNvCxnSpPr>
          <p:nvPr/>
        </p:nvCxnSpPr>
        <p:spPr>
          <a:xfrm flipV="1">
            <a:off x="1167250" y="2192947"/>
            <a:ext cx="611218" cy="3328"/>
          </a:xfrm>
          <a:prstGeom prst="line">
            <a:avLst/>
          </a:prstGeom>
          <a:noFill/>
          <a:ln w="19050"/>
        </p:spPr>
        <p:style>
          <a:lnRef idx="2">
            <a:schemeClr val="accent1">
              <a:shade val="15000"/>
            </a:schemeClr>
          </a:lnRef>
          <a:fillRef idx="1">
            <a:schemeClr val="accent1"/>
          </a:fillRef>
          <a:effectRef idx="0">
            <a:schemeClr val="accent1"/>
          </a:effectRef>
          <a:fontRef idx="minor">
            <a:schemeClr val="lt1"/>
          </a:fontRef>
        </p:style>
      </p:cxnSp>
      <p:sp>
        <p:nvSpPr>
          <p:cNvPr id="20" name="TextBox 19">
            <a:extLst>
              <a:ext uri="{FF2B5EF4-FFF2-40B4-BE49-F238E27FC236}">
                <a16:creationId xmlns:a16="http://schemas.microsoft.com/office/drawing/2014/main" id="{7BA9744B-D9A1-B387-D5F7-7F8E247EF7CC}"/>
              </a:ext>
            </a:extLst>
          </p:cNvPr>
          <p:cNvSpPr txBox="1"/>
          <p:nvPr/>
        </p:nvSpPr>
        <p:spPr>
          <a:xfrm>
            <a:off x="1738650" y="1881856"/>
            <a:ext cx="9866099" cy="626400"/>
          </a:xfrm>
          <a:prstGeom prst="roundRect">
            <a:avLst>
              <a:gd name="adj" fmla="val 50000"/>
            </a:avLst>
          </a:prstGeom>
          <a:solidFill>
            <a:schemeClr val="accent1"/>
          </a:solidFill>
          <a:ln>
            <a:noFill/>
          </a:ln>
          <a:effectLst/>
        </p:spPr>
        <p:txBody>
          <a:bodyPr wrap="square" lIns="108000" rIns="108000" bIns="46800" anchor="ctr">
            <a:noAutofit/>
          </a:bodyPr>
          <a:lstStyle>
            <a:defPPr>
              <a:defRPr lang="en-US"/>
            </a:defPPr>
            <a:lvl1pPr indent="0">
              <a:buFont typeface="Arial" panose="020B0604020202020204" pitchFamily="34" charset="0"/>
              <a:buNone/>
              <a:defRPr sz="2000">
                <a:latin typeface="+mj-lt"/>
              </a:defRPr>
            </a:lvl1pPr>
          </a:lstStyle>
          <a:p>
            <a:pPr algn="ctr"/>
            <a:r>
              <a:rPr lang="en-US" sz="1700" noProof="0" dirty="0">
                <a:solidFill>
                  <a:schemeClr val="bg1"/>
                </a:solidFill>
              </a:rPr>
              <a:t>Phentermine/topiramate act on receptors in the hypothalamus to suppress</a:t>
            </a:r>
            <a:br>
              <a:rPr lang="en-US" sz="1700" noProof="0" dirty="0">
                <a:solidFill>
                  <a:schemeClr val="bg1"/>
                </a:solidFill>
              </a:rPr>
            </a:br>
            <a:r>
              <a:rPr lang="en-US" sz="1700" noProof="0" dirty="0">
                <a:solidFill>
                  <a:schemeClr val="bg1"/>
                </a:solidFill>
              </a:rPr>
              <a:t>appetite and induce satiety</a:t>
            </a:r>
            <a:r>
              <a:rPr lang="en-US" sz="1700" baseline="30000" noProof="0" dirty="0">
                <a:solidFill>
                  <a:schemeClr val="bg1"/>
                </a:solidFill>
              </a:rPr>
              <a:t>1,2 </a:t>
            </a:r>
          </a:p>
        </p:txBody>
      </p:sp>
      <p:grpSp>
        <p:nvGrpSpPr>
          <p:cNvPr id="17" name="Group 16">
            <a:extLst>
              <a:ext uri="{FF2B5EF4-FFF2-40B4-BE49-F238E27FC236}">
                <a16:creationId xmlns:a16="http://schemas.microsoft.com/office/drawing/2014/main" id="{5F53C399-3B3E-FB82-FA72-00B1B2F80280}"/>
              </a:ext>
            </a:extLst>
          </p:cNvPr>
          <p:cNvGrpSpPr/>
          <p:nvPr/>
        </p:nvGrpSpPr>
        <p:grpSpPr>
          <a:xfrm>
            <a:off x="1513762" y="2899992"/>
            <a:ext cx="361189" cy="64800"/>
            <a:chOff x="1472859" y="2988466"/>
            <a:chExt cx="361189" cy="64800"/>
          </a:xfrm>
        </p:grpSpPr>
        <p:cxnSp>
          <p:nvCxnSpPr>
            <p:cNvPr id="18" name="Straight Connector 17">
              <a:extLst>
                <a:ext uri="{FF2B5EF4-FFF2-40B4-BE49-F238E27FC236}">
                  <a16:creationId xmlns:a16="http://schemas.microsoft.com/office/drawing/2014/main" id="{F858651F-2E56-F1A0-7934-1EEDC40009AA}"/>
                </a:ext>
              </a:extLst>
            </p:cNvPr>
            <p:cNvCxnSpPr>
              <a:cxnSpLocks/>
            </p:cNvCxnSpPr>
            <p:nvPr/>
          </p:nvCxnSpPr>
          <p:spPr>
            <a:xfrm>
              <a:off x="1472859" y="3020866"/>
              <a:ext cx="296410" cy="0"/>
            </a:xfrm>
            <a:prstGeom prst="line">
              <a:avLst/>
            </a:prstGeom>
            <a:ln w="6350">
              <a:solidFill>
                <a:srgbClr val="445569"/>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A7B5158-809A-A0B1-9D55-97769790AFC8}"/>
                </a:ext>
              </a:extLst>
            </p:cNvPr>
            <p:cNvSpPr>
              <a:spLocks noChangeAspect="1"/>
            </p:cNvSpPr>
            <p:nvPr/>
          </p:nvSpPr>
          <p:spPr>
            <a:xfrm>
              <a:off x="1769248" y="2988466"/>
              <a:ext cx="64800" cy="64800"/>
            </a:xfrm>
            <a:prstGeom prst="ellipse">
              <a:avLst/>
            </a:prstGeom>
            <a:noFill/>
            <a:ln w="6350">
              <a:solidFill>
                <a:srgbClr val="44556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Tree>
    <p:custDataLst>
      <p:tags r:id="rId1"/>
    </p:custDataLst>
    <p:extLst>
      <p:ext uri="{BB962C8B-B14F-4D97-AF65-F5344CB8AC3E}">
        <p14:creationId xmlns:p14="http://schemas.microsoft.com/office/powerpoint/2010/main" val="284288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1686-2802-527C-03A4-83812129B5C2}"/>
              </a:ext>
            </a:extLst>
          </p:cNvPr>
          <p:cNvSpPr>
            <a:spLocks noGrp="1"/>
          </p:cNvSpPr>
          <p:nvPr>
            <p:ph type="title"/>
          </p:nvPr>
        </p:nvSpPr>
        <p:spPr/>
        <p:txBody>
          <a:bodyPr>
            <a:normAutofit/>
          </a:bodyPr>
          <a:lstStyle/>
          <a:p>
            <a:r>
              <a:rPr lang="en-US" noProof="0" dirty="0"/>
              <a:t>Phentermine/topiramate capsules:</a:t>
            </a:r>
            <a:r>
              <a:rPr lang="en-US" dirty="0"/>
              <a:t>*</a:t>
            </a:r>
            <a:r>
              <a:rPr lang="en-US" noProof="0" dirty="0"/>
              <a:t> Efficacy in adults</a:t>
            </a:r>
          </a:p>
        </p:txBody>
      </p:sp>
      <p:sp>
        <p:nvSpPr>
          <p:cNvPr id="5" name="Text Placeholder 4">
            <a:extLst>
              <a:ext uri="{FF2B5EF4-FFF2-40B4-BE49-F238E27FC236}">
                <a16:creationId xmlns:a16="http://schemas.microsoft.com/office/drawing/2014/main" id="{07B71C32-E926-4E1D-A9BE-C4E18CE0F6CF}"/>
              </a:ext>
            </a:extLst>
          </p:cNvPr>
          <p:cNvSpPr>
            <a:spLocks noGrp="1"/>
          </p:cNvSpPr>
          <p:nvPr>
            <p:ph type="body" sz="quarter" idx="13"/>
          </p:nvPr>
        </p:nvSpPr>
        <p:spPr/>
        <p:txBody>
          <a:bodyPr/>
          <a:lstStyle/>
          <a:p>
            <a:r>
              <a:rPr lang="en-US" noProof="0" dirty="0"/>
              <a:t>*FDA-approved dosing: 3.75 mg/23 mg, 7.5 mg/46 mg, 11.25 mg/69 mg, and 15 mg/92 mg phentermine/topiramate extended-release capsules; </a:t>
            </a:r>
            <a:r>
              <a:rPr lang="en-US" baseline="30000" dirty="0"/>
              <a:t>†</a:t>
            </a:r>
            <a:r>
              <a:rPr lang="en-US" dirty="0"/>
              <a:t>A</a:t>
            </a:r>
            <a:r>
              <a:rPr lang="en-US" noProof="0" dirty="0"/>
              <a:t> difference was seen but it was not statistically significant; </a:t>
            </a:r>
            <a:r>
              <a:rPr lang="en-US" baseline="30000" noProof="0" dirty="0"/>
              <a:t>‡</a:t>
            </a:r>
            <a:r>
              <a:rPr lang="en-US" noProof="0" dirty="0"/>
              <a:t>Statistically significant vs placebo.</a:t>
            </a:r>
            <a:br>
              <a:rPr lang="en-US" noProof="0" dirty="0"/>
            </a:br>
            <a:r>
              <a:rPr lang="en-US" noProof="0" dirty="0"/>
              <a:t>BMI, body mass index.</a:t>
            </a:r>
            <a:br>
              <a:rPr lang="en-US" noProof="0" dirty="0"/>
            </a:br>
            <a:r>
              <a:rPr lang="en-US" noProof="0" dirty="0"/>
              <a:t>1. Allison DB et al. Obesity (Silver Spring) 2012;20:330–342; 2. </a:t>
            </a:r>
            <a:r>
              <a:rPr lang="en-CA" dirty="0"/>
              <a:t>Qsymia</a:t>
            </a:r>
            <a:r>
              <a:rPr lang="en-CA" baseline="30000" dirty="0"/>
              <a:t>®</a:t>
            </a:r>
            <a:r>
              <a:rPr lang="en-CA" dirty="0"/>
              <a:t> (phentermine and topiramate extended-release). Prescribing information. </a:t>
            </a:r>
            <a:r>
              <a:rPr lang="en-CA" u="sng" dirty="0">
                <a:hlinkClick r:id="rId3"/>
              </a:rPr>
              <a:t>https://www.accessdata.fda.gov/drugsatfda_docs/label/2024/022580s025lbl.pdf</a:t>
            </a:r>
            <a:r>
              <a:rPr lang="en-CA" dirty="0"/>
              <a:t>. Accessed March 2026.</a:t>
            </a:r>
            <a:endParaRPr lang="en-US" dirty="0"/>
          </a:p>
        </p:txBody>
      </p:sp>
      <p:sp>
        <p:nvSpPr>
          <p:cNvPr id="6" name="Rectangle 5">
            <a:extLst>
              <a:ext uri="{FF2B5EF4-FFF2-40B4-BE49-F238E27FC236}">
                <a16:creationId xmlns:a16="http://schemas.microsoft.com/office/drawing/2014/main" id="{6C090BF0-EAAF-EBAD-8A32-29D4FB8B6EFB}"/>
              </a:ext>
            </a:extLst>
          </p:cNvPr>
          <p:cNvSpPr/>
          <p:nvPr/>
        </p:nvSpPr>
        <p:spPr>
          <a:xfrm>
            <a:off x="6509192" y="2864866"/>
            <a:ext cx="4688674" cy="3019081"/>
          </a:xfrm>
          <a:prstGeom prst="rect">
            <a:avLst/>
          </a:prstGeom>
          <a:gradFill>
            <a:gsLst>
              <a:gs pos="80000">
                <a:schemeClr val="accent3">
                  <a:lumMod val="20000"/>
                  <a:lumOff val="80000"/>
                </a:schemeClr>
              </a:gs>
              <a:gs pos="0">
                <a:schemeClr val="bg1">
                  <a:alpha val="0"/>
                </a:schemeClr>
              </a:gs>
              <a:gs pos="100000">
                <a:schemeClr val="accent3">
                  <a:lumMod val="40000"/>
                  <a:lumOff val="60000"/>
                </a:schemeClr>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7646215-B221-0794-2A5D-72FFB7FED2EA}"/>
              </a:ext>
            </a:extLst>
          </p:cNvPr>
          <p:cNvSpPr/>
          <p:nvPr/>
        </p:nvSpPr>
        <p:spPr>
          <a:xfrm>
            <a:off x="1002613"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Box 7">
            <a:extLst>
              <a:ext uri="{FF2B5EF4-FFF2-40B4-BE49-F238E27FC236}">
                <a16:creationId xmlns:a16="http://schemas.microsoft.com/office/drawing/2014/main" id="{88DB44B4-EF03-B23E-E7FD-92887C190124}"/>
              </a:ext>
            </a:extLst>
          </p:cNvPr>
          <p:cNvSpPr txBox="1"/>
          <p:nvPr/>
        </p:nvSpPr>
        <p:spPr>
          <a:xfrm>
            <a:off x="1001168"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56 weeks</a:t>
            </a:r>
            <a:r>
              <a:rPr lang="en-US" sz="1600" baseline="30000" noProof="0" dirty="0">
                <a:solidFill>
                  <a:schemeClr val="bg1"/>
                </a:solidFill>
              </a:rPr>
              <a:t>1</a:t>
            </a:r>
            <a:r>
              <a:rPr lang="en-US" sz="1600" b="1" noProof="0" dirty="0">
                <a:solidFill>
                  <a:schemeClr val="bg1"/>
                </a:solidFill>
              </a:rPr>
              <a:t> </a:t>
            </a:r>
          </a:p>
        </p:txBody>
      </p:sp>
      <p:sp>
        <p:nvSpPr>
          <p:cNvPr id="9" name="TextBox 8">
            <a:extLst>
              <a:ext uri="{FF2B5EF4-FFF2-40B4-BE49-F238E27FC236}">
                <a16:creationId xmlns:a16="http://schemas.microsoft.com/office/drawing/2014/main" id="{EC0AB4B0-DC7D-250E-9F3E-8E00E1EB2C47}"/>
              </a:ext>
            </a:extLst>
          </p:cNvPr>
          <p:cNvSpPr txBox="1"/>
          <p:nvPr/>
        </p:nvSpPr>
        <p:spPr>
          <a:xfrm>
            <a:off x="6509192" y="2864867"/>
            <a:ext cx="4688674" cy="328739"/>
          </a:xfrm>
          <a:prstGeom prst="rect">
            <a:avLst/>
          </a:prstGeom>
          <a:solidFill>
            <a:schemeClr val="bg1">
              <a:lumMod val="65000"/>
            </a:schemeClr>
          </a:solidFill>
        </p:spPr>
        <p:txBody>
          <a:bodyPr wrap="square" tIns="36000" rtlCol="0">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mn-ea"/>
                <a:cs typeface="+mn-cs"/>
              </a:rPr>
              <a:t>Changes in cardiometabolic parameters</a:t>
            </a:r>
            <a:r>
              <a:rPr kumimoji="0" lang="en-US" sz="1600" i="0" u="none" strike="noStrike" kern="0" cap="none" spc="0" normalizeH="0" baseline="30000" noProof="0" dirty="0">
                <a:ln>
                  <a:noFill/>
                </a:ln>
                <a:solidFill>
                  <a:schemeClr val="bg1"/>
                </a:solidFill>
                <a:effectLst/>
                <a:uLnTx/>
                <a:uFillTx/>
                <a:ea typeface="+mn-ea"/>
                <a:cs typeface="+mn-cs"/>
              </a:rPr>
              <a:t>2</a:t>
            </a:r>
          </a:p>
        </p:txBody>
      </p:sp>
      <p:sp>
        <p:nvSpPr>
          <p:cNvPr id="10" name="Rectangle 9">
            <a:extLst>
              <a:ext uri="{FF2B5EF4-FFF2-40B4-BE49-F238E27FC236}">
                <a16:creationId xmlns:a16="http://schemas.microsoft.com/office/drawing/2014/main" id="{367D6C29-19F2-5FCC-2C95-44EFE7468B93}"/>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11" name="TextBox 10">
            <a:extLst>
              <a:ext uri="{FF2B5EF4-FFF2-40B4-BE49-F238E27FC236}">
                <a16:creationId xmlns:a16="http://schemas.microsoft.com/office/drawing/2014/main" id="{C3EDF08C-E9CE-4639-6922-A744C059EB95}"/>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r>
              <a:rPr lang="en-US" sz="1600" baseline="30000" noProof="0" dirty="0">
                <a:solidFill>
                  <a:schemeClr val="bg1"/>
                </a:solidFill>
              </a:rPr>
              <a:t>1</a:t>
            </a:r>
          </a:p>
        </p:txBody>
      </p:sp>
      <p:grpSp>
        <p:nvGrpSpPr>
          <p:cNvPr id="12" name="Group 11">
            <a:extLst>
              <a:ext uri="{FF2B5EF4-FFF2-40B4-BE49-F238E27FC236}">
                <a16:creationId xmlns:a16="http://schemas.microsoft.com/office/drawing/2014/main" id="{A50DCAAA-66E5-2406-E287-32DFA7F11FBD}"/>
              </a:ext>
            </a:extLst>
          </p:cNvPr>
          <p:cNvGrpSpPr/>
          <p:nvPr/>
        </p:nvGrpSpPr>
        <p:grpSpPr>
          <a:xfrm>
            <a:off x="2157056" y="1990359"/>
            <a:ext cx="983572" cy="857780"/>
            <a:chOff x="2761977" y="1447148"/>
            <a:chExt cx="1157626" cy="1009574"/>
          </a:xfrm>
        </p:grpSpPr>
        <p:sp>
          <p:nvSpPr>
            <p:cNvPr id="13" name="TextBox 12">
              <a:extLst>
                <a:ext uri="{FF2B5EF4-FFF2-40B4-BE49-F238E27FC236}">
                  <a16:creationId xmlns:a16="http://schemas.microsoft.com/office/drawing/2014/main" id="{5DCBB415-6193-924B-4332-774C0FE0573B}"/>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14" name="Graphic 13" descr="Cake with solid fill">
              <a:extLst>
                <a:ext uri="{FF2B5EF4-FFF2-40B4-BE49-F238E27FC236}">
                  <a16:creationId xmlns:a16="http://schemas.microsoft.com/office/drawing/2014/main" id="{98EF0E01-5E3A-9472-FB45-58FC4E8F48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92148" y="1447148"/>
              <a:ext cx="497285" cy="500822"/>
            </a:xfrm>
            <a:prstGeom prst="rect">
              <a:avLst/>
            </a:prstGeom>
          </p:spPr>
        </p:pic>
        <p:sp>
          <p:nvSpPr>
            <p:cNvPr id="15" name="TextBox 14">
              <a:extLst>
                <a:ext uri="{FF2B5EF4-FFF2-40B4-BE49-F238E27FC236}">
                  <a16:creationId xmlns:a16="http://schemas.microsoft.com/office/drawing/2014/main" id="{588AF340-3C44-401B-843C-1520F191AC3D}"/>
                </a:ext>
              </a:extLst>
            </p:cNvPr>
            <p:cNvSpPr txBox="1"/>
            <p:nvPr/>
          </p:nvSpPr>
          <p:spPr>
            <a:xfrm>
              <a:off x="2824529" y="2094480"/>
              <a:ext cx="1032522" cy="362242"/>
            </a:xfrm>
            <a:prstGeom prst="rect">
              <a:avLst/>
            </a:prstGeom>
            <a:noFill/>
          </p:spPr>
          <p:txBody>
            <a:bodyPr wrap="square" rtlCol="0">
              <a:spAutoFit/>
            </a:bodyPr>
            <a:lstStyle/>
            <a:p>
              <a:pPr algn="ctr"/>
              <a:r>
                <a:rPr lang="en-US" sz="1400" noProof="0" dirty="0"/>
                <a:t>43 years</a:t>
              </a:r>
            </a:p>
          </p:txBody>
        </p:sp>
      </p:grpSp>
      <p:grpSp>
        <p:nvGrpSpPr>
          <p:cNvPr id="20" name="Group 19">
            <a:extLst>
              <a:ext uri="{FF2B5EF4-FFF2-40B4-BE49-F238E27FC236}">
                <a16:creationId xmlns:a16="http://schemas.microsoft.com/office/drawing/2014/main" id="{2AF7A492-9F6A-8A7A-DA9B-95E246B9057F}"/>
              </a:ext>
            </a:extLst>
          </p:cNvPr>
          <p:cNvGrpSpPr/>
          <p:nvPr/>
        </p:nvGrpSpPr>
        <p:grpSpPr>
          <a:xfrm>
            <a:off x="6522286" y="2022128"/>
            <a:ext cx="1201896" cy="826011"/>
            <a:chOff x="6230456" y="1484539"/>
            <a:chExt cx="1414585" cy="972183"/>
          </a:xfrm>
        </p:grpSpPr>
        <p:pic>
          <p:nvPicPr>
            <p:cNvPr id="21" name="Graphic 20" descr="Scale outline">
              <a:extLst>
                <a:ext uri="{FF2B5EF4-FFF2-40B4-BE49-F238E27FC236}">
                  <a16:creationId xmlns:a16="http://schemas.microsoft.com/office/drawing/2014/main" id="{6797467A-DCD1-2DFF-4FE8-CAABE3C60E3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8827" y="1484539"/>
              <a:ext cx="437843" cy="440956"/>
            </a:xfrm>
            <a:prstGeom prst="rect">
              <a:avLst/>
            </a:prstGeom>
          </p:spPr>
        </p:pic>
        <p:sp>
          <p:nvSpPr>
            <p:cNvPr id="22" name="TextBox 21">
              <a:extLst>
                <a:ext uri="{FF2B5EF4-FFF2-40B4-BE49-F238E27FC236}">
                  <a16:creationId xmlns:a16="http://schemas.microsoft.com/office/drawing/2014/main" id="{72EC630B-42A4-4DA6-C705-C1538AFFB306}"/>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23" name="TextBox 22">
              <a:extLst>
                <a:ext uri="{FF2B5EF4-FFF2-40B4-BE49-F238E27FC236}">
                  <a16:creationId xmlns:a16="http://schemas.microsoft.com/office/drawing/2014/main" id="{FF3CED8D-2704-FF92-E83F-E2AF32F86A9F}"/>
                </a:ext>
              </a:extLst>
            </p:cNvPr>
            <p:cNvSpPr txBox="1"/>
            <p:nvPr/>
          </p:nvSpPr>
          <p:spPr>
            <a:xfrm>
              <a:off x="6485950" y="2094480"/>
              <a:ext cx="903598" cy="362242"/>
            </a:xfrm>
            <a:prstGeom prst="rect">
              <a:avLst/>
            </a:prstGeom>
            <a:noFill/>
          </p:spPr>
          <p:txBody>
            <a:bodyPr wrap="square" rtlCol="0">
              <a:spAutoFit/>
            </a:bodyPr>
            <a:lstStyle/>
            <a:p>
              <a:pPr algn="ctr"/>
              <a:r>
                <a:rPr lang="en-US" sz="1400" noProof="0" dirty="0"/>
                <a:t>255 lbs</a:t>
              </a:r>
            </a:p>
          </p:txBody>
        </p:sp>
      </p:grpSp>
      <p:grpSp>
        <p:nvGrpSpPr>
          <p:cNvPr id="26" name="Group 25">
            <a:extLst>
              <a:ext uri="{FF2B5EF4-FFF2-40B4-BE49-F238E27FC236}">
                <a16:creationId xmlns:a16="http://schemas.microsoft.com/office/drawing/2014/main" id="{4EF15948-BC1A-3282-C735-611FEA49C85D}"/>
              </a:ext>
            </a:extLst>
          </p:cNvPr>
          <p:cNvGrpSpPr/>
          <p:nvPr/>
        </p:nvGrpSpPr>
        <p:grpSpPr>
          <a:xfrm>
            <a:off x="9031142" y="2022128"/>
            <a:ext cx="922884" cy="826011"/>
            <a:chOff x="8009968" y="1484539"/>
            <a:chExt cx="1086199" cy="972183"/>
          </a:xfrm>
        </p:grpSpPr>
        <p:pic>
          <p:nvPicPr>
            <p:cNvPr id="27" name="Graphic 26" descr="Scale outline">
              <a:extLst>
                <a:ext uri="{FF2B5EF4-FFF2-40B4-BE49-F238E27FC236}">
                  <a16:creationId xmlns:a16="http://schemas.microsoft.com/office/drawing/2014/main" id="{B939789F-B06A-BFD8-8C65-C5A7876F70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4146" y="1484539"/>
              <a:ext cx="437843" cy="440956"/>
            </a:xfrm>
            <a:prstGeom prst="rect">
              <a:avLst/>
            </a:prstGeom>
          </p:spPr>
        </p:pic>
        <p:sp>
          <p:nvSpPr>
            <p:cNvPr id="28" name="TextBox 27">
              <a:extLst>
                <a:ext uri="{FF2B5EF4-FFF2-40B4-BE49-F238E27FC236}">
                  <a16:creationId xmlns:a16="http://schemas.microsoft.com/office/drawing/2014/main" id="{6CD6F0BA-7546-A92E-AD9B-D8E85D3C1B9E}"/>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29" name="TextBox 28">
              <a:extLst>
                <a:ext uri="{FF2B5EF4-FFF2-40B4-BE49-F238E27FC236}">
                  <a16:creationId xmlns:a16="http://schemas.microsoft.com/office/drawing/2014/main" id="{AB19496C-96EA-1599-79D3-4DAAE15C9214}"/>
                </a:ext>
              </a:extLst>
            </p:cNvPr>
            <p:cNvSpPr txBox="1"/>
            <p:nvPr/>
          </p:nvSpPr>
          <p:spPr>
            <a:xfrm>
              <a:off x="8009968" y="2094480"/>
              <a:ext cx="1086199" cy="362242"/>
            </a:xfrm>
            <a:prstGeom prst="rect">
              <a:avLst/>
            </a:prstGeom>
            <a:noFill/>
          </p:spPr>
          <p:txBody>
            <a:bodyPr wrap="square" rtlCol="0">
              <a:spAutoFit/>
            </a:bodyPr>
            <a:lstStyle/>
            <a:p>
              <a:pPr algn="ctr"/>
              <a:r>
                <a:rPr lang="en-US" sz="1400" noProof="0" dirty="0"/>
                <a:t>42 kg/m</a:t>
              </a:r>
              <a:r>
                <a:rPr lang="en-US" sz="1400" baseline="30000" noProof="0" dirty="0"/>
                <a:t>2</a:t>
              </a:r>
            </a:p>
          </p:txBody>
        </p:sp>
      </p:grpSp>
      <p:sp>
        <p:nvSpPr>
          <p:cNvPr id="30" name="TextBox 29">
            <a:extLst>
              <a:ext uri="{FF2B5EF4-FFF2-40B4-BE49-F238E27FC236}">
                <a16:creationId xmlns:a16="http://schemas.microsoft.com/office/drawing/2014/main" id="{D2FAD788-E142-8F26-664F-46BB2284B0E8}"/>
              </a:ext>
            </a:extLst>
          </p:cNvPr>
          <p:cNvSpPr txBox="1"/>
          <p:nvPr/>
        </p:nvSpPr>
        <p:spPr>
          <a:xfrm>
            <a:off x="6685433" y="3817558"/>
            <a:ext cx="1798896" cy="307777"/>
          </a:xfrm>
          <a:prstGeom prst="rect">
            <a:avLst/>
          </a:prstGeom>
          <a:noFill/>
        </p:spPr>
        <p:txBody>
          <a:bodyPr wrap="square" rtlCol="0">
            <a:spAutoFit/>
          </a:bodyPr>
          <a:lstStyle/>
          <a:p>
            <a:pPr algn="ctr"/>
            <a:r>
              <a:rPr lang="en-US" sz="1400" noProof="0" dirty="0"/>
              <a:t>Blood pressure</a:t>
            </a:r>
            <a:r>
              <a:rPr lang="en-US" sz="1400" baseline="30000" dirty="0"/>
              <a:t>†</a:t>
            </a:r>
            <a:endParaRPr lang="en-US" sz="1400" noProof="0" dirty="0"/>
          </a:p>
        </p:txBody>
      </p:sp>
      <p:grpSp>
        <p:nvGrpSpPr>
          <p:cNvPr id="32" name="Group 31">
            <a:extLst>
              <a:ext uri="{FF2B5EF4-FFF2-40B4-BE49-F238E27FC236}">
                <a16:creationId xmlns:a16="http://schemas.microsoft.com/office/drawing/2014/main" id="{6CFB74CE-B799-1186-7D4D-E37FA8B35D3F}"/>
              </a:ext>
            </a:extLst>
          </p:cNvPr>
          <p:cNvGrpSpPr>
            <a:grpSpLocks noChangeAspect="1"/>
          </p:cNvGrpSpPr>
          <p:nvPr/>
        </p:nvGrpSpPr>
        <p:grpSpPr bwMode="auto">
          <a:xfrm>
            <a:off x="7309953" y="3268586"/>
            <a:ext cx="549856" cy="544645"/>
            <a:chOff x="1245" y="-1"/>
            <a:chExt cx="3271" cy="3240"/>
          </a:xfrm>
        </p:grpSpPr>
        <p:sp>
          <p:nvSpPr>
            <p:cNvPr id="33" name="Freeform 32">
              <a:extLst>
                <a:ext uri="{FF2B5EF4-FFF2-40B4-BE49-F238E27FC236}">
                  <a16:creationId xmlns:a16="http://schemas.microsoft.com/office/drawing/2014/main" id="{BC7EFB88-143C-FD78-BBB4-8141C18EA77C}"/>
                </a:ext>
              </a:extLst>
            </p:cNvPr>
            <p:cNvSpPr>
              <a:spLocks noEditPoints="1"/>
            </p:cNvSpPr>
            <p:nvPr/>
          </p:nvSpPr>
          <p:spPr bwMode="auto">
            <a:xfrm>
              <a:off x="1245" y="-1"/>
              <a:ext cx="3271" cy="3240"/>
            </a:xfrm>
            <a:custGeom>
              <a:avLst/>
              <a:gdLst>
                <a:gd name="T0" fmla="*/ 1099 w 3920"/>
                <a:gd name="T1" fmla="*/ 483 h 3888"/>
                <a:gd name="T2" fmla="*/ 735 w 3920"/>
                <a:gd name="T3" fmla="*/ 1115 h 3888"/>
                <a:gd name="T4" fmla="*/ 658 w 3920"/>
                <a:gd name="T5" fmla="*/ 1299 h 3888"/>
                <a:gd name="T6" fmla="*/ 736 w 3920"/>
                <a:gd name="T7" fmla="*/ 2167 h 3888"/>
                <a:gd name="T8" fmla="*/ 1447 w 3920"/>
                <a:gd name="T9" fmla="*/ 1799 h 3888"/>
                <a:gd name="T10" fmla="*/ 1353 w 3920"/>
                <a:gd name="T11" fmla="*/ 2090 h 3888"/>
                <a:gd name="T12" fmla="*/ 772 w 3920"/>
                <a:gd name="T13" fmla="*/ 2411 h 3888"/>
                <a:gd name="T14" fmla="*/ 1825 w 3920"/>
                <a:gd name="T15" fmla="*/ 3275 h 3888"/>
                <a:gd name="T16" fmla="*/ 2947 w 3920"/>
                <a:gd name="T17" fmla="*/ 2531 h 3888"/>
                <a:gd name="T18" fmla="*/ 2784 w 3920"/>
                <a:gd name="T19" fmla="*/ 2296 h 3888"/>
                <a:gd name="T20" fmla="*/ 2378 w 3920"/>
                <a:gd name="T21" fmla="*/ 2263 h 3888"/>
                <a:gd name="T22" fmla="*/ 2168 w 3920"/>
                <a:gd name="T23" fmla="*/ 1657 h 3888"/>
                <a:gd name="T24" fmla="*/ 3172 w 3920"/>
                <a:gd name="T25" fmla="*/ 1164 h 3888"/>
                <a:gd name="T26" fmla="*/ 3370 w 3920"/>
                <a:gd name="T27" fmla="*/ 1407 h 3888"/>
                <a:gd name="T28" fmla="*/ 3612 w 3920"/>
                <a:gd name="T29" fmla="*/ 1022 h 3888"/>
                <a:gd name="T30" fmla="*/ 2582 w 3920"/>
                <a:gd name="T31" fmla="*/ 1012 h 3888"/>
                <a:gd name="T32" fmla="*/ 2562 w 3920"/>
                <a:gd name="T33" fmla="*/ 827 h 3888"/>
                <a:gd name="T34" fmla="*/ 3920 w 3920"/>
                <a:gd name="T35" fmla="*/ 1164 h 3888"/>
                <a:gd name="T36" fmla="*/ 3594 w 3920"/>
                <a:gd name="T37" fmla="*/ 2492 h 3888"/>
                <a:gd name="T38" fmla="*/ 3356 w 3920"/>
                <a:gd name="T39" fmla="*/ 2673 h 3888"/>
                <a:gd name="T40" fmla="*/ 1971 w 3920"/>
                <a:gd name="T41" fmla="*/ 3876 h 3888"/>
                <a:gd name="T42" fmla="*/ 1667 w 3920"/>
                <a:gd name="T43" fmla="*/ 3884 h 3888"/>
                <a:gd name="T44" fmla="*/ 338 w 3920"/>
                <a:gd name="T45" fmla="*/ 2938 h 3888"/>
                <a:gd name="T46" fmla="*/ 545 w 3920"/>
                <a:gd name="T47" fmla="*/ 2249 h 3888"/>
                <a:gd name="T48" fmla="*/ 476 w 3920"/>
                <a:gd name="T49" fmla="*/ 1294 h 3888"/>
                <a:gd name="T50" fmla="*/ 368 w 3920"/>
                <a:gd name="T51" fmla="*/ 1209 h 3888"/>
                <a:gd name="T52" fmla="*/ 272 w 3920"/>
                <a:gd name="T53" fmla="*/ 1023 h 3888"/>
                <a:gd name="T54" fmla="*/ 0 w 3920"/>
                <a:gd name="T55" fmla="*/ 508 h 3888"/>
                <a:gd name="T56" fmla="*/ 508 w 3920"/>
                <a:gd name="T57" fmla="*/ 0 h 3888"/>
                <a:gd name="T58" fmla="*/ 600 w 3920"/>
                <a:gd name="T59" fmla="*/ 2520 h 3888"/>
                <a:gd name="T60" fmla="*/ 1077 w 3920"/>
                <a:gd name="T61" fmla="*/ 3534 h 3888"/>
                <a:gd name="T62" fmla="*/ 2822 w 3920"/>
                <a:gd name="T63" fmla="*/ 3298 h 3888"/>
                <a:gd name="T64" fmla="*/ 3182 w 3920"/>
                <a:gd name="T65" fmla="*/ 2500 h 3888"/>
                <a:gd name="T66" fmla="*/ 3122 w 3920"/>
                <a:gd name="T67" fmla="*/ 2606 h 3888"/>
                <a:gd name="T68" fmla="*/ 1668 w 3920"/>
                <a:gd name="T69" fmla="*/ 3456 h 3888"/>
                <a:gd name="T70" fmla="*/ 608 w 3920"/>
                <a:gd name="T71" fmla="*/ 2510 h 3888"/>
                <a:gd name="T72" fmla="*/ 920 w 3920"/>
                <a:gd name="T73" fmla="*/ 553 h 3888"/>
                <a:gd name="T74" fmla="*/ 3731 w 3920"/>
                <a:gd name="T75" fmla="*/ 1546 h 3888"/>
                <a:gd name="T76" fmla="*/ 3156 w 3920"/>
                <a:gd name="T77" fmla="*/ 1592 h 3888"/>
                <a:gd name="T78" fmla="*/ 2970 w 3920"/>
                <a:gd name="T79" fmla="*/ 2279 h 3888"/>
                <a:gd name="T80" fmla="*/ 3108 w 3920"/>
                <a:gd name="T81" fmla="*/ 1811 h 3888"/>
                <a:gd name="T82" fmla="*/ 3208 w 3920"/>
                <a:gd name="T83" fmla="*/ 1713 h 3888"/>
                <a:gd name="T84" fmla="*/ 3731 w 3920"/>
                <a:gd name="T85" fmla="*/ 1546 h 3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20" h="3888">
                  <a:moveTo>
                    <a:pt x="592" y="0"/>
                  </a:moveTo>
                  <a:cubicBezTo>
                    <a:pt x="625" y="6"/>
                    <a:pt x="659" y="11"/>
                    <a:pt x="692" y="19"/>
                  </a:cubicBezTo>
                  <a:cubicBezTo>
                    <a:pt x="911" y="78"/>
                    <a:pt x="1069" y="259"/>
                    <a:pt x="1099" y="483"/>
                  </a:cubicBezTo>
                  <a:cubicBezTo>
                    <a:pt x="1130" y="716"/>
                    <a:pt x="1004" y="946"/>
                    <a:pt x="791" y="1048"/>
                  </a:cubicBezTo>
                  <a:cubicBezTo>
                    <a:pt x="783" y="1051"/>
                    <a:pt x="776" y="1055"/>
                    <a:pt x="769" y="1058"/>
                  </a:cubicBezTo>
                  <a:cubicBezTo>
                    <a:pt x="744" y="1069"/>
                    <a:pt x="733" y="1087"/>
                    <a:pt x="735" y="1115"/>
                  </a:cubicBezTo>
                  <a:cubicBezTo>
                    <a:pt x="737" y="1145"/>
                    <a:pt x="736" y="1175"/>
                    <a:pt x="735" y="1205"/>
                  </a:cubicBezTo>
                  <a:cubicBezTo>
                    <a:pt x="734" y="1243"/>
                    <a:pt x="719" y="1261"/>
                    <a:pt x="682" y="1269"/>
                  </a:cubicBezTo>
                  <a:cubicBezTo>
                    <a:pt x="665" y="1273"/>
                    <a:pt x="658" y="1281"/>
                    <a:pt x="658" y="1299"/>
                  </a:cubicBezTo>
                  <a:cubicBezTo>
                    <a:pt x="657" y="1545"/>
                    <a:pt x="659" y="1791"/>
                    <a:pt x="693" y="2035"/>
                  </a:cubicBezTo>
                  <a:cubicBezTo>
                    <a:pt x="699" y="2075"/>
                    <a:pt x="706" y="2115"/>
                    <a:pt x="712" y="2155"/>
                  </a:cubicBezTo>
                  <a:cubicBezTo>
                    <a:pt x="715" y="2171"/>
                    <a:pt x="722" y="2174"/>
                    <a:pt x="736" y="2167"/>
                  </a:cubicBezTo>
                  <a:cubicBezTo>
                    <a:pt x="887" y="2081"/>
                    <a:pt x="1050" y="2023"/>
                    <a:pt x="1210" y="1956"/>
                  </a:cubicBezTo>
                  <a:cubicBezTo>
                    <a:pt x="1292" y="1922"/>
                    <a:pt x="1367" y="1878"/>
                    <a:pt x="1421" y="1804"/>
                  </a:cubicBezTo>
                  <a:cubicBezTo>
                    <a:pt x="1428" y="1794"/>
                    <a:pt x="1436" y="1793"/>
                    <a:pt x="1447" y="1799"/>
                  </a:cubicBezTo>
                  <a:cubicBezTo>
                    <a:pt x="1488" y="1823"/>
                    <a:pt x="1529" y="1846"/>
                    <a:pt x="1570" y="1870"/>
                  </a:cubicBezTo>
                  <a:cubicBezTo>
                    <a:pt x="1587" y="1880"/>
                    <a:pt x="1588" y="1886"/>
                    <a:pt x="1574" y="1905"/>
                  </a:cubicBezTo>
                  <a:cubicBezTo>
                    <a:pt x="1517" y="1987"/>
                    <a:pt x="1442" y="2049"/>
                    <a:pt x="1353" y="2090"/>
                  </a:cubicBezTo>
                  <a:cubicBezTo>
                    <a:pt x="1262" y="2133"/>
                    <a:pt x="1167" y="2167"/>
                    <a:pt x="1075" y="2209"/>
                  </a:cubicBezTo>
                  <a:cubicBezTo>
                    <a:pt x="982" y="2252"/>
                    <a:pt x="890" y="2299"/>
                    <a:pt x="798" y="2345"/>
                  </a:cubicBezTo>
                  <a:cubicBezTo>
                    <a:pt x="760" y="2365"/>
                    <a:pt x="760" y="2371"/>
                    <a:pt x="772" y="2411"/>
                  </a:cubicBezTo>
                  <a:cubicBezTo>
                    <a:pt x="823" y="2573"/>
                    <a:pt x="888" y="2730"/>
                    <a:pt x="988" y="2870"/>
                  </a:cubicBezTo>
                  <a:cubicBezTo>
                    <a:pt x="1099" y="3026"/>
                    <a:pt x="1238" y="3148"/>
                    <a:pt x="1420" y="3218"/>
                  </a:cubicBezTo>
                  <a:cubicBezTo>
                    <a:pt x="1550" y="3268"/>
                    <a:pt x="1686" y="3282"/>
                    <a:pt x="1825" y="3275"/>
                  </a:cubicBezTo>
                  <a:cubicBezTo>
                    <a:pt x="1980" y="3268"/>
                    <a:pt x="2133" y="3245"/>
                    <a:pt x="2282" y="3196"/>
                  </a:cubicBezTo>
                  <a:cubicBezTo>
                    <a:pt x="2461" y="3136"/>
                    <a:pt x="2626" y="3052"/>
                    <a:pt x="2757" y="2913"/>
                  </a:cubicBezTo>
                  <a:cubicBezTo>
                    <a:pt x="2859" y="2805"/>
                    <a:pt x="2925" y="2679"/>
                    <a:pt x="2947" y="2531"/>
                  </a:cubicBezTo>
                  <a:cubicBezTo>
                    <a:pt x="2951" y="2503"/>
                    <a:pt x="2949" y="2499"/>
                    <a:pt x="2920" y="2494"/>
                  </a:cubicBezTo>
                  <a:cubicBezTo>
                    <a:pt x="2837" y="2478"/>
                    <a:pt x="2794" y="2431"/>
                    <a:pt x="2787" y="2346"/>
                  </a:cubicBezTo>
                  <a:cubicBezTo>
                    <a:pt x="2785" y="2329"/>
                    <a:pt x="2785" y="2313"/>
                    <a:pt x="2784" y="2296"/>
                  </a:cubicBezTo>
                  <a:cubicBezTo>
                    <a:pt x="2784" y="2277"/>
                    <a:pt x="2775" y="2268"/>
                    <a:pt x="2756" y="2267"/>
                  </a:cubicBezTo>
                  <a:cubicBezTo>
                    <a:pt x="2721" y="2267"/>
                    <a:pt x="2685" y="2267"/>
                    <a:pt x="2650" y="2267"/>
                  </a:cubicBezTo>
                  <a:cubicBezTo>
                    <a:pt x="2559" y="2266"/>
                    <a:pt x="2469" y="2269"/>
                    <a:pt x="2378" y="2263"/>
                  </a:cubicBezTo>
                  <a:cubicBezTo>
                    <a:pt x="2252" y="2256"/>
                    <a:pt x="2149" y="2150"/>
                    <a:pt x="2145" y="2024"/>
                  </a:cubicBezTo>
                  <a:cubicBezTo>
                    <a:pt x="2141" y="1918"/>
                    <a:pt x="2143" y="1812"/>
                    <a:pt x="2142" y="1706"/>
                  </a:cubicBezTo>
                  <a:cubicBezTo>
                    <a:pt x="2142" y="1685"/>
                    <a:pt x="2151" y="1670"/>
                    <a:pt x="2168" y="1657"/>
                  </a:cubicBezTo>
                  <a:cubicBezTo>
                    <a:pt x="2326" y="1541"/>
                    <a:pt x="2434" y="1389"/>
                    <a:pt x="2495" y="1202"/>
                  </a:cubicBezTo>
                  <a:cubicBezTo>
                    <a:pt x="2506" y="1168"/>
                    <a:pt x="2513" y="1163"/>
                    <a:pt x="2550" y="1163"/>
                  </a:cubicBezTo>
                  <a:cubicBezTo>
                    <a:pt x="2757" y="1164"/>
                    <a:pt x="2965" y="1164"/>
                    <a:pt x="3172" y="1164"/>
                  </a:cubicBezTo>
                  <a:cubicBezTo>
                    <a:pt x="3274" y="1164"/>
                    <a:pt x="3334" y="1225"/>
                    <a:pt x="3337" y="1327"/>
                  </a:cubicBezTo>
                  <a:cubicBezTo>
                    <a:pt x="3337" y="1343"/>
                    <a:pt x="3338" y="1359"/>
                    <a:pt x="3339" y="1375"/>
                  </a:cubicBezTo>
                  <a:cubicBezTo>
                    <a:pt x="3340" y="1394"/>
                    <a:pt x="3351" y="1407"/>
                    <a:pt x="3370" y="1407"/>
                  </a:cubicBezTo>
                  <a:cubicBezTo>
                    <a:pt x="3439" y="1407"/>
                    <a:pt x="3508" y="1413"/>
                    <a:pt x="3576" y="1405"/>
                  </a:cubicBezTo>
                  <a:cubicBezTo>
                    <a:pt x="3678" y="1393"/>
                    <a:pt x="3741" y="1306"/>
                    <a:pt x="3735" y="1199"/>
                  </a:cubicBezTo>
                  <a:cubicBezTo>
                    <a:pt x="3729" y="1110"/>
                    <a:pt x="3686" y="1045"/>
                    <a:pt x="3612" y="1022"/>
                  </a:cubicBezTo>
                  <a:cubicBezTo>
                    <a:pt x="3587" y="1015"/>
                    <a:pt x="3560" y="1012"/>
                    <a:pt x="3534" y="1012"/>
                  </a:cubicBezTo>
                  <a:cubicBezTo>
                    <a:pt x="3222" y="1011"/>
                    <a:pt x="2911" y="1012"/>
                    <a:pt x="2600" y="1012"/>
                  </a:cubicBezTo>
                  <a:cubicBezTo>
                    <a:pt x="2594" y="1012"/>
                    <a:pt x="2588" y="1012"/>
                    <a:pt x="2582" y="1012"/>
                  </a:cubicBezTo>
                  <a:cubicBezTo>
                    <a:pt x="2540" y="1012"/>
                    <a:pt x="2538" y="1007"/>
                    <a:pt x="2539" y="965"/>
                  </a:cubicBezTo>
                  <a:cubicBezTo>
                    <a:pt x="2540" y="932"/>
                    <a:pt x="2537" y="898"/>
                    <a:pt x="2533" y="864"/>
                  </a:cubicBezTo>
                  <a:cubicBezTo>
                    <a:pt x="2529" y="831"/>
                    <a:pt x="2530" y="827"/>
                    <a:pt x="2562" y="827"/>
                  </a:cubicBezTo>
                  <a:cubicBezTo>
                    <a:pt x="2888" y="827"/>
                    <a:pt x="3214" y="827"/>
                    <a:pt x="3540" y="827"/>
                  </a:cubicBezTo>
                  <a:cubicBezTo>
                    <a:pt x="3727" y="827"/>
                    <a:pt x="3870" y="939"/>
                    <a:pt x="3910" y="1113"/>
                  </a:cubicBezTo>
                  <a:cubicBezTo>
                    <a:pt x="3914" y="1130"/>
                    <a:pt x="3917" y="1147"/>
                    <a:pt x="3920" y="1164"/>
                  </a:cubicBezTo>
                  <a:cubicBezTo>
                    <a:pt x="3920" y="1496"/>
                    <a:pt x="3920" y="1828"/>
                    <a:pt x="3920" y="2160"/>
                  </a:cubicBezTo>
                  <a:cubicBezTo>
                    <a:pt x="3919" y="2165"/>
                    <a:pt x="3917" y="2170"/>
                    <a:pt x="3916" y="2175"/>
                  </a:cubicBezTo>
                  <a:cubicBezTo>
                    <a:pt x="3896" y="2341"/>
                    <a:pt x="3760" y="2476"/>
                    <a:pt x="3594" y="2492"/>
                  </a:cubicBezTo>
                  <a:cubicBezTo>
                    <a:pt x="3530" y="2498"/>
                    <a:pt x="3466" y="2495"/>
                    <a:pt x="3402" y="2496"/>
                  </a:cubicBezTo>
                  <a:cubicBezTo>
                    <a:pt x="3374" y="2496"/>
                    <a:pt x="3371" y="2499"/>
                    <a:pt x="3369" y="2528"/>
                  </a:cubicBezTo>
                  <a:cubicBezTo>
                    <a:pt x="3365" y="2576"/>
                    <a:pt x="3363" y="2625"/>
                    <a:pt x="3356" y="2673"/>
                  </a:cubicBezTo>
                  <a:cubicBezTo>
                    <a:pt x="3321" y="2938"/>
                    <a:pt x="3210" y="3166"/>
                    <a:pt x="3025" y="3359"/>
                  </a:cubicBezTo>
                  <a:cubicBezTo>
                    <a:pt x="2884" y="3506"/>
                    <a:pt x="2718" y="3619"/>
                    <a:pt x="2537" y="3709"/>
                  </a:cubicBezTo>
                  <a:cubicBezTo>
                    <a:pt x="2358" y="3798"/>
                    <a:pt x="2170" y="3855"/>
                    <a:pt x="1971" y="3876"/>
                  </a:cubicBezTo>
                  <a:cubicBezTo>
                    <a:pt x="1933" y="3881"/>
                    <a:pt x="1894" y="3884"/>
                    <a:pt x="1856" y="3888"/>
                  </a:cubicBezTo>
                  <a:cubicBezTo>
                    <a:pt x="1801" y="3888"/>
                    <a:pt x="1747" y="3888"/>
                    <a:pt x="1692" y="3888"/>
                  </a:cubicBezTo>
                  <a:cubicBezTo>
                    <a:pt x="1684" y="3887"/>
                    <a:pt x="1675" y="3885"/>
                    <a:pt x="1667" y="3884"/>
                  </a:cubicBezTo>
                  <a:cubicBezTo>
                    <a:pt x="1506" y="3875"/>
                    <a:pt x="1348" y="3845"/>
                    <a:pt x="1196" y="3791"/>
                  </a:cubicBezTo>
                  <a:cubicBezTo>
                    <a:pt x="947" y="3703"/>
                    <a:pt x="737" y="3557"/>
                    <a:pt x="560" y="3362"/>
                  </a:cubicBezTo>
                  <a:cubicBezTo>
                    <a:pt x="449" y="3240"/>
                    <a:pt x="368" y="3102"/>
                    <a:pt x="338" y="2938"/>
                  </a:cubicBezTo>
                  <a:cubicBezTo>
                    <a:pt x="314" y="2806"/>
                    <a:pt x="318" y="2676"/>
                    <a:pt x="367" y="2550"/>
                  </a:cubicBezTo>
                  <a:cubicBezTo>
                    <a:pt x="401" y="2463"/>
                    <a:pt x="454" y="2389"/>
                    <a:pt x="521" y="2324"/>
                  </a:cubicBezTo>
                  <a:cubicBezTo>
                    <a:pt x="543" y="2303"/>
                    <a:pt x="552" y="2280"/>
                    <a:pt x="545" y="2249"/>
                  </a:cubicBezTo>
                  <a:cubicBezTo>
                    <a:pt x="514" y="2101"/>
                    <a:pt x="492" y="1951"/>
                    <a:pt x="485" y="1800"/>
                  </a:cubicBezTo>
                  <a:cubicBezTo>
                    <a:pt x="478" y="1649"/>
                    <a:pt x="478" y="1497"/>
                    <a:pt x="475" y="1346"/>
                  </a:cubicBezTo>
                  <a:cubicBezTo>
                    <a:pt x="475" y="1329"/>
                    <a:pt x="475" y="1311"/>
                    <a:pt x="476" y="1294"/>
                  </a:cubicBezTo>
                  <a:cubicBezTo>
                    <a:pt x="476" y="1280"/>
                    <a:pt x="470" y="1271"/>
                    <a:pt x="454" y="1271"/>
                  </a:cubicBezTo>
                  <a:cubicBezTo>
                    <a:pt x="442" y="1270"/>
                    <a:pt x="430" y="1269"/>
                    <a:pt x="419" y="1267"/>
                  </a:cubicBezTo>
                  <a:cubicBezTo>
                    <a:pt x="384" y="1262"/>
                    <a:pt x="369" y="1245"/>
                    <a:pt x="368" y="1209"/>
                  </a:cubicBezTo>
                  <a:cubicBezTo>
                    <a:pt x="368" y="1197"/>
                    <a:pt x="369" y="1184"/>
                    <a:pt x="370" y="1171"/>
                  </a:cubicBezTo>
                  <a:cubicBezTo>
                    <a:pt x="375" y="1119"/>
                    <a:pt x="357" y="1077"/>
                    <a:pt x="313" y="1048"/>
                  </a:cubicBezTo>
                  <a:cubicBezTo>
                    <a:pt x="299" y="1039"/>
                    <a:pt x="285" y="1031"/>
                    <a:pt x="272" y="1023"/>
                  </a:cubicBezTo>
                  <a:cubicBezTo>
                    <a:pt x="152" y="956"/>
                    <a:pt x="70" y="857"/>
                    <a:pt x="28" y="726"/>
                  </a:cubicBezTo>
                  <a:cubicBezTo>
                    <a:pt x="15" y="685"/>
                    <a:pt x="9" y="642"/>
                    <a:pt x="0" y="600"/>
                  </a:cubicBezTo>
                  <a:cubicBezTo>
                    <a:pt x="0" y="569"/>
                    <a:pt x="0" y="539"/>
                    <a:pt x="0" y="508"/>
                  </a:cubicBezTo>
                  <a:cubicBezTo>
                    <a:pt x="1" y="502"/>
                    <a:pt x="3" y="497"/>
                    <a:pt x="4" y="491"/>
                  </a:cubicBezTo>
                  <a:cubicBezTo>
                    <a:pt x="27" y="267"/>
                    <a:pt x="193" y="75"/>
                    <a:pt x="411" y="19"/>
                  </a:cubicBezTo>
                  <a:cubicBezTo>
                    <a:pt x="443" y="11"/>
                    <a:pt x="476" y="6"/>
                    <a:pt x="508" y="0"/>
                  </a:cubicBezTo>
                  <a:cubicBezTo>
                    <a:pt x="536" y="0"/>
                    <a:pt x="564" y="0"/>
                    <a:pt x="592" y="0"/>
                  </a:cubicBezTo>
                  <a:close/>
                  <a:moveTo>
                    <a:pt x="608" y="2510"/>
                  </a:moveTo>
                  <a:cubicBezTo>
                    <a:pt x="605" y="2514"/>
                    <a:pt x="602" y="2517"/>
                    <a:pt x="600" y="2520"/>
                  </a:cubicBezTo>
                  <a:cubicBezTo>
                    <a:pt x="520" y="2628"/>
                    <a:pt x="492" y="2749"/>
                    <a:pt x="514" y="2881"/>
                  </a:cubicBezTo>
                  <a:cubicBezTo>
                    <a:pt x="539" y="3028"/>
                    <a:pt x="609" y="3152"/>
                    <a:pt x="711" y="3260"/>
                  </a:cubicBezTo>
                  <a:cubicBezTo>
                    <a:pt x="817" y="3372"/>
                    <a:pt x="942" y="3460"/>
                    <a:pt x="1077" y="3534"/>
                  </a:cubicBezTo>
                  <a:cubicBezTo>
                    <a:pt x="1247" y="3627"/>
                    <a:pt x="1429" y="3682"/>
                    <a:pt x="1622" y="3699"/>
                  </a:cubicBezTo>
                  <a:cubicBezTo>
                    <a:pt x="1763" y="3712"/>
                    <a:pt x="1903" y="3702"/>
                    <a:pt x="2042" y="3676"/>
                  </a:cubicBezTo>
                  <a:cubicBezTo>
                    <a:pt x="2337" y="3622"/>
                    <a:pt x="2600" y="3502"/>
                    <a:pt x="2822" y="3298"/>
                  </a:cubicBezTo>
                  <a:cubicBezTo>
                    <a:pt x="2967" y="3166"/>
                    <a:pt x="3077" y="3010"/>
                    <a:pt x="3138" y="2821"/>
                  </a:cubicBezTo>
                  <a:cubicBezTo>
                    <a:pt x="3169" y="2724"/>
                    <a:pt x="3183" y="2625"/>
                    <a:pt x="3187" y="2524"/>
                  </a:cubicBezTo>
                  <a:cubicBezTo>
                    <a:pt x="3188" y="2516"/>
                    <a:pt x="3186" y="2501"/>
                    <a:pt x="3182" y="2500"/>
                  </a:cubicBezTo>
                  <a:cubicBezTo>
                    <a:pt x="3171" y="2496"/>
                    <a:pt x="3156" y="2494"/>
                    <a:pt x="3148" y="2499"/>
                  </a:cubicBezTo>
                  <a:cubicBezTo>
                    <a:pt x="3140" y="2504"/>
                    <a:pt x="3135" y="2519"/>
                    <a:pt x="3133" y="2530"/>
                  </a:cubicBezTo>
                  <a:cubicBezTo>
                    <a:pt x="3128" y="2555"/>
                    <a:pt x="3127" y="2581"/>
                    <a:pt x="3122" y="2606"/>
                  </a:cubicBezTo>
                  <a:cubicBezTo>
                    <a:pt x="3076" y="2821"/>
                    <a:pt x="2963" y="2994"/>
                    <a:pt x="2793" y="3131"/>
                  </a:cubicBezTo>
                  <a:cubicBezTo>
                    <a:pt x="2656" y="3241"/>
                    <a:pt x="2500" y="3317"/>
                    <a:pt x="2334" y="3372"/>
                  </a:cubicBezTo>
                  <a:cubicBezTo>
                    <a:pt x="2118" y="3444"/>
                    <a:pt x="1895" y="3468"/>
                    <a:pt x="1668" y="3456"/>
                  </a:cubicBezTo>
                  <a:cubicBezTo>
                    <a:pt x="1469" y="3446"/>
                    <a:pt x="1288" y="3383"/>
                    <a:pt x="1127" y="3267"/>
                  </a:cubicBezTo>
                  <a:cubicBezTo>
                    <a:pt x="945" y="3137"/>
                    <a:pt x="812" y="2966"/>
                    <a:pt x="717" y="2765"/>
                  </a:cubicBezTo>
                  <a:cubicBezTo>
                    <a:pt x="677" y="2682"/>
                    <a:pt x="644" y="2596"/>
                    <a:pt x="608" y="2510"/>
                  </a:cubicBezTo>
                  <a:close/>
                  <a:moveTo>
                    <a:pt x="184" y="550"/>
                  </a:moveTo>
                  <a:cubicBezTo>
                    <a:pt x="185" y="754"/>
                    <a:pt x="348" y="919"/>
                    <a:pt x="550" y="919"/>
                  </a:cubicBezTo>
                  <a:cubicBezTo>
                    <a:pt x="754" y="918"/>
                    <a:pt x="920" y="754"/>
                    <a:pt x="920" y="553"/>
                  </a:cubicBezTo>
                  <a:cubicBezTo>
                    <a:pt x="919" y="349"/>
                    <a:pt x="754" y="184"/>
                    <a:pt x="550" y="184"/>
                  </a:cubicBezTo>
                  <a:cubicBezTo>
                    <a:pt x="351" y="185"/>
                    <a:pt x="184" y="351"/>
                    <a:pt x="184" y="550"/>
                  </a:cubicBezTo>
                  <a:close/>
                  <a:moveTo>
                    <a:pt x="3731" y="1546"/>
                  </a:moveTo>
                  <a:cubicBezTo>
                    <a:pt x="3710" y="1555"/>
                    <a:pt x="3690" y="1565"/>
                    <a:pt x="3669" y="1572"/>
                  </a:cubicBezTo>
                  <a:cubicBezTo>
                    <a:pt x="3611" y="1592"/>
                    <a:pt x="3551" y="1593"/>
                    <a:pt x="3490" y="1592"/>
                  </a:cubicBezTo>
                  <a:cubicBezTo>
                    <a:pt x="3378" y="1592"/>
                    <a:pt x="3267" y="1591"/>
                    <a:pt x="3156" y="1592"/>
                  </a:cubicBezTo>
                  <a:cubicBezTo>
                    <a:pt x="3049" y="1593"/>
                    <a:pt x="2973" y="1669"/>
                    <a:pt x="2972" y="1775"/>
                  </a:cubicBezTo>
                  <a:cubicBezTo>
                    <a:pt x="2971" y="1812"/>
                    <a:pt x="2971" y="1850"/>
                    <a:pt x="2971" y="1887"/>
                  </a:cubicBezTo>
                  <a:cubicBezTo>
                    <a:pt x="2971" y="2017"/>
                    <a:pt x="2970" y="2148"/>
                    <a:pt x="2970" y="2279"/>
                  </a:cubicBezTo>
                  <a:cubicBezTo>
                    <a:pt x="2970" y="2310"/>
                    <a:pt x="2977" y="2315"/>
                    <a:pt x="3008" y="2309"/>
                  </a:cubicBezTo>
                  <a:cubicBezTo>
                    <a:pt x="3068" y="2297"/>
                    <a:pt x="3108" y="2248"/>
                    <a:pt x="3108" y="2185"/>
                  </a:cubicBezTo>
                  <a:cubicBezTo>
                    <a:pt x="3109" y="2060"/>
                    <a:pt x="3108" y="1936"/>
                    <a:pt x="3108" y="1811"/>
                  </a:cubicBezTo>
                  <a:cubicBezTo>
                    <a:pt x="3108" y="1799"/>
                    <a:pt x="3108" y="1787"/>
                    <a:pt x="3110" y="1775"/>
                  </a:cubicBezTo>
                  <a:cubicBezTo>
                    <a:pt x="3114" y="1733"/>
                    <a:pt x="3130" y="1718"/>
                    <a:pt x="3172" y="1715"/>
                  </a:cubicBezTo>
                  <a:cubicBezTo>
                    <a:pt x="3184" y="1714"/>
                    <a:pt x="3196" y="1713"/>
                    <a:pt x="3208" y="1713"/>
                  </a:cubicBezTo>
                  <a:cubicBezTo>
                    <a:pt x="3306" y="1713"/>
                    <a:pt x="3404" y="1714"/>
                    <a:pt x="3502" y="1713"/>
                  </a:cubicBezTo>
                  <a:cubicBezTo>
                    <a:pt x="3536" y="1712"/>
                    <a:pt x="3571" y="1710"/>
                    <a:pt x="3605" y="1703"/>
                  </a:cubicBezTo>
                  <a:cubicBezTo>
                    <a:pt x="3682" y="1687"/>
                    <a:pt x="3734" y="1621"/>
                    <a:pt x="3731" y="15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3">
              <a:extLst>
                <a:ext uri="{FF2B5EF4-FFF2-40B4-BE49-F238E27FC236}">
                  <a16:creationId xmlns:a16="http://schemas.microsoft.com/office/drawing/2014/main" id="{1673A3D3-B692-8F16-CDC9-9AD7405C3EE4}"/>
                </a:ext>
              </a:extLst>
            </p:cNvPr>
            <p:cNvSpPr>
              <a:spLocks/>
            </p:cNvSpPr>
            <p:nvPr/>
          </p:nvSpPr>
          <p:spPr bwMode="auto">
            <a:xfrm>
              <a:off x="2450" y="367"/>
              <a:ext cx="813" cy="1128"/>
            </a:xfrm>
            <a:custGeom>
              <a:avLst/>
              <a:gdLst>
                <a:gd name="T0" fmla="*/ 257 w 974"/>
                <a:gd name="T1" fmla="*/ 1354 h 1354"/>
                <a:gd name="T2" fmla="*/ 220 w 974"/>
                <a:gd name="T3" fmla="*/ 1340 h 1354"/>
                <a:gd name="T4" fmla="*/ 52 w 974"/>
                <a:gd name="T5" fmla="*/ 1244 h 1354"/>
                <a:gd name="T6" fmla="*/ 25 w 974"/>
                <a:gd name="T7" fmla="*/ 1144 h 1354"/>
                <a:gd name="T8" fmla="*/ 43 w 974"/>
                <a:gd name="T9" fmla="*/ 1115 h 1354"/>
                <a:gd name="T10" fmla="*/ 77 w 974"/>
                <a:gd name="T11" fmla="*/ 945 h 1354"/>
                <a:gd name="T12" fmla="*/ 92 w 974"/>
                <a:gd name="T13" fmla="*/ 643 h 1354"/>
                <a:gd name="T14" fmla="*/ 298 w 974"/>
                <a:gd name="T15" fmla="*/ 298 h 1354"/>
                <a:gd name="T16" fmla="*/ 525 w 974"/>
                <a:gd name="T17" fmla="*/ 155 h 1354"/>
                <a:gd name="T18" fmla="*/ 554 w 974"/>
                <a:gd name="T19" fmla="*/ 148 h 1354"/>
                <a:gd name="T20" fmla="*/ 632 w 974"/>
                <a:gd name="T21" fmla="*/ 95 h 1354"/>
                <a:gd name="T22" fmla="*/ 661 w 974"/>
                <a:gd name="T23" fmla="*/ 42 h 1354"/>
                <a:gd name="T24" fmla="*/ 748 w 974"/>
                <a:gd name="T25" fmla="*/ 21 h 1354"/>
                <a:gd name="T26" fmla="*/ 925 w 974"/>
                <a:gd name="T27" fmla="*/ 123 h 1354"/>
                <a:gd name="T28" fmla="*/ 946 w 974"/>
                <a:gd name="T29" fmla="*/ 216 h 1354"/>
                <a:gd name="T30" fmla="*/ 918 w 974"/>
                <a:gd name="T31" fmla="*/ 363 h 1354"/>
                <a:gd name="T32" fmla="*/ 932 w 974"/>
                <a:gd name="T33" fmla="*/ 514 h 1354"/>
                <a:gd name="T34" fmla="*/ 872 w 974"/>
                <a:gd name="T35" fmla="*/ 771 h 1354"/>
                <a:gd name="T36" fmla="*/ 652 w 974"/>
                <a:gd name="T37" fmla="*/ 1069 h 1354"/>
                <a:gd name="T38" fmla="*/ 479 w 974"/>
                <a:gd name="T39" fmla="*/ 1162 h 1354"/>
                <a:gd name="T40" fmla="*/ 329 w 974"/>
                <a:gd name="T41" fmla="*/ 1291 h 1354"/>
                <a:gd name="T42" fmla="*/ 308 w 974"/>
                <a:gd name="T43" fmla="*/ 1327 h 1354"/>
                <a:gd name="T44" fmla="*/ 257 w 974"/>
                <a:gd name="T45" fmla="*/ 135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4" h="1354">
                  <a:moveTo>
                    <a:pt x="257" y="1354"/>
                  </a:moveTo>
                  <a:cubicBezTo>
                    <a:pt x="244" y="1350"/>
                    <a:pt x="231" y="1347"/>
                    <a:pt x="220" y="1340"/>
                  </a:cubicBezTo>
                  <a:cubicBezTo>
                    <a:pt x="164" y="1309"/>
                    <a:pt x="108" y="1276"/>
                    <a:pt x="52" y="1244"/>
                  </a:cubicBezTo>
                  <a:cubicBezTo>
                    <a:pt x="7" y="1217"/>
                    <a:pt x="0" y="1190"/>
                    <a:pt x="25" y="1144"/>
                  </a:cubicBezTo>
                  <a:cubicBezTo>
                    <a:pt x="30" y="1134"/>
                    <a:pt x="37" y="1125"/>
                    <a:pt x="43" y="1115"/>
                  </a:cubicBezTo>
                  <a:cubicBezTo>
                    <a:pt x="79" y="1063"/>
                    <a:pt x="95" y="1006"/>
                    <a:pt x="77" y="945"/>
                  </a:cubicBezTo>
                  <a:cubicBezTo>
                    <a:pt x="47" y="842"/>
                    <a:pt x="58" y="742"/>
                    <a:pt x="92" y="643"/>
                  </a:cubicBezTo>
                  <a:cubicBezTo>
                    <a:pt x="136" y="513"/>
                    <a:pt x="199" y="395"/>
                    <a:pt x="298" y="298"/>
                  </a:cubicBezTo>
                  <a:cubicBezTo>
                    <a:pt x="364" y="235"/>
                    <a:pt x="440" y="188"/>
                    <a:pt x="525" y="155"/>
                  </a:cubicBezTo>
                  <a:cubicBezTo>
                    <a:pt x="534" y="151"/>
                    <a:pt x="544" y="148"/>
                    <a:pt x="554" y="148"/>
                  </a:cubicBezTo>
                  <a:cubicBezTo>
                    <a:pt x="591" y="147"/>
                    <a:pt x="615" y="126"/>
                    <a:pt x="632" y="95"/>
                  </a:cubicBezTo>
                  <a:cubicBezTo>
                    <a:pt x="642" y="77"/>
                    <a:pt x="650" y="59"/>
                    <a:pt x="661" y="42"/>
                  </a:cubicBezTo>
                  <a:cubicBezTo>
                    <a:pt x="684" y="7"/>
                    <a:pt x="712" y="0"/>
                    <a:pt x="748" y="21"/>
                  </a:cubicBezTo>
                  <a:cubicBezTo>
                    <a:pt x="808" y="54"/>
                    <a:pt x="866" y="88"/>
                    <a:pt x="925" y="123"/>
                  </a:cubicBezTo>
                  <a:cubicBezTo>
                    <a:pt x="968" y="148"/>
                    <a:pt x="974" y="175"/>
                    <a:pt x="946" y="216"/>
                  </a:cubicBezTo>
                  <a:cubicBezTo>
                    <a:pt x="914" y="261"/>
                    <a:pt x="912" y="311"/>
                    <a:pt x="918" y="363"/>
                  </a:cubicBezTo>
                  <a:cubicBezTo>
                    <a:pt x="924" y="414"/>
                    <a:pt x="931" y="464"/>
                    <a:pt x="932" y="514"/>
                  </a:cubicBezTo>
                  <a:cubicBezTo>
                    <a:pt x="934" y="604"/>
                    <a:pt x="910" y="690"/>
                    <a:pt x="872" y="771"/>
                  </a:cubicBezTo>
                  <a:cubicBezTo>
                    <a:pt x="818" y="884"/>
                    <a:pt x="749" y="987"/>
                    <a:pt x="652" y="1069"/>
                  </a:cubicBezTo>
                  <a:cubicBezTo>
                    <a:pt x="601" y="1112"/>
                    <a:pt x="544" y="1145"/>
                    <a:pt x="479" y="1162"/>
                  </a:cubicBezTo>
                  <a:cubicBezTo>
                    <a:pt x="408" y="1181"/>
                    <a:pt x="359" y="1225"/>
                    <a:pt x="329" y="1291"/>
                  </a:cubicBezTo>
                  <a:cubicBezTo>
                    <a:pt x="323" y="1304"/>
                    <a:pt x="316" y="1316"/>
                    <a:pt x="308" y="1327"/>
                  </a:cubicBezTo>
                  <a:cubicBezTo>
                    <a:pt x="296" y="1344"/>
                    <a:pt x="279" y="1353"/>
                    <a:pt x="257" y="135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34">
              <a:extLst>
                <a:ext uri="{FF2B5EF4-FFF2-40B4-BE49-F238E27FC236}">
                  <a16:creationId xmlns:a16="http://schemas.microsoft.com/office/drawing/2014/main" id="{91512E02-2788-CC44-FAEE-73F769D781A6}"/>
                </a:ext>
              </a:extLst>
            </p:cNvPr>
            <p:cNvSpPr>
              <a:spLocks noEditPoints="1"/>
            </p:cNvSpPr>
            <p:nvPr/>
          </p:nvSpPr>
          <p:spPr bwMode="auto">
            <a:xfrm>
              <a:off x="1398" y="153"/>
              <a:ext cx="615" cy="612"/>
            </a:xfrm>
            <a:custGeom>
              <a:avLst/>
              <a:gdLst>
                <a:gd name="T0" fmla="*/ 0 w 736"/>
                <a:gd name="T1" fmla="*/ 366 h 735"/>
                <a:gd name="T2" fmla="*/ 366 w 736"/>
                <a:gd name="T3" fmla="*/ 0 h 735"/>
                <a:gd name="T4" fmla="*/ 736 w 736"/>
                <a:gd name="T5" fmla="*/ 369 h 735"/>
                <a:gd name="T6" fmla="*/ 366 w 736"/>
                <a:gd name="T7" fmla="*/ 735 h 735"/>
                <a:gd name="T8" fmla="*/ 0 w 736"/>
                <a:gd name="T9" fmla="*/ 366 h 735"/>
                <a:gd name="T10" fmla="*/ 365 w 736"/>
                <a:gd name="T11" fmla="*/ 489 h 735"/>
                <a:gd name="T12" fmla="*/ 476 w 736"/>
                <a:gd name="T13" fmla="*/ 423 h 735"/>
                <a:gd name="T14" fmla="*/ 370 w 736"/>
                <a:gd name="T15" fmla="*/ 245 h 735"/>
                <a:gd name="T16" fmla="*/ 236 w 736"/>
                <a:gd name="T17" fmla="*/ 184 h 735"/>
                <a:gd name="T18" fmla="*/ 199 w 736"/>
                <a:gd name="T19" fmla="*/ 147 h 735"/>
                <a:gd name="T20" fmla="*/ 152 w 736"/>
                <a:gd name="T21" fmla="*/ 151 h 735"/>
                <a:gd name="T22" fmla="*/ 150 w 736"/>
                <a:gd name="T23" fmla="*/ 197 h 735"/>
                <a:gd name="T24" fmla="*/ 194 w 736"/>
                <a:gd name="T25" fmla="*/ 240 h 735"/>
                <a:gd name="T26" fmla="*/ 247 w 736"/>
                <a:gd name="T27" fmla="*/ 372 h 735"/>
                <a:gd name="T28" fmla="*/ 365 w 736"/>
                <a:gd name="T29" fmla="*/ 48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6" h="735">
                  <a:moveTo>
                    <a:pt x="0" y="366"/>
                  </a:moveTo>
                  <a:cubicBezTo>
                    <a:pt x="0" y="167"/>
                    <a:pt x="167" y="1"/>
                    <a:pt x="366" y="0"/>
                  </a:cubicBezTo>
                  <a:cubicBezTo>
                    <a:pt x="570" y="0"/>
                    <a:pt x="735" y="165"/>
                    <a:pt x="736" y="369"/>
                  </a:cubicBezTo>
                  <a:cubicBezTo>
                    <a:pt x="736" y="570"/>
                    <a:pt x="570" y="734"/>
                    <a:pt x="366" y="735"/>
                  </a:cubicBezTo>
                  <a:cubicBezTo>
                    <a:pt x="164" y="735"/>
                    <a:pt x="1" y="570"/>
                    <a:pt x="0" y="366"/>
                  </a:cubicBezTo>
                  <a:close/>
                  <a:moveTo>
                    <a:pt x="365" y="489"/>
                  </a:moveTo>
                  <a:cubicBezTo>
                    <a:pt x="415" y="488"/>
                    <a:pt x="452" y="467"/>
                    <a:pt x="476" y="423"/>
                  </a:cubicBezTo>
                  <a:cubicBezTo>
                    <a:pt x="518" y="346"/>
                    <a:pt x="466" y="246"/>
                    <a:pt x="370" y="245"/>
                  </a:cubicBezTo>
                  <a:cubicBezTo>
                    <a:pt x="316" y="244"/>
                    <a:pt x="272" y="222"/>
                    <a:pt x="236" y="184"/>
                  </a:cubicBezTo>
                  <a:cubicBezTo>
                    <a:pt x="224" y="171"/>
                    <a:pt x="212" y="159"/>
                    <a:pt x="199" y="147"/>
                  </a:cubicBezTo>
                  <a:cubicBezTo>
                    <a:pt x="184" y="133"/>
                    <a:pt x="167" y="135"/>
                    <a:pt x="152" y="151"/>
                  </a:cubicBezTo>
                  <a:cubicBezTo>
                    <a:pt x="137" y="166"/>
                    <a:pt x="137" y="182"/>
                    <a:pt x="150" y="197"/>
                  </a:cubicBezTo>
                  <a:cubicBezTo>
                    <a:pt x="164" y="212"/>
                    <a:pt x="180" y="225"/>
                    <a:pt x="194" y="240"/>
                  </a:cubicBezTo>
                  <a:cubicBezTo>
                    <a:pt x="228" y="277"/>
                    <a:pt x="250" y="321"/>
                    <a:pt x="247" y="372"/>
                  </a:cubicBezTo>
                  <a:cubicBezTo>
                    <a:pt x="243" y="445"/>
                    <a:pt x="311" y="490"/>
                    <a:pt x="365" y="4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35">
              <a:extLst>
                <a:ext uri="{FF2B5EF4-FFF2-40B4-BE49-F238E27FC236}">
                  <a16:creationId xmlns:a16="http://schemas.microsoft.com/office/drawing/2014/main" id="{42BD97B1-1224-21F2-D68F-C05B31299A51}"/>
                </a:ext>
              </a:extLst>
            </p:cNvPr>
            <p:cNvSpPr>
              <a:spLocks/>
            </p:cNvSpPr>
            <p:nvPr/>
          </p:nvSpPr>
          <p:spPr bwMode="auto">
            <a:xfrm>
              <a:off x="3723" y="1288"/>
              <a:ext cx="638" cy="640"/>
            </a:xfrm>
            <a:custGeom>
              <a:avLst/>
              <a:gdLst>
                <a:gd name="T0" fmla="*/ 761 w 764"/>
                <a:gd name="T1" fmla="*/ 0 h 769"/>
                <a:gd name="T2" fmla="*/ 635 w 764"/>
                <a:gd name="T3" fmla="*/ 157 h 769"/>
                <a:gd name="T4" fmla="*/ 532 w 764"/>
                <a:gd name="T5" fmla="*/ 167 h 769"/>
                <a:gd name="T6" fmla="*/ 238 w 764"/>
                <a:gd name="T7" fmla="*/ 167 h 769"/>
                <a:gd name="T8" fmla="*/ 202 w 764"/>
                <a:gd name="T9" fmla="*/ 169 h 769"/>
                <a:gd name="T10" fmla="*/ 140 w 764"/>
                <a:gd name="T11" fmla="*/ 229 h 769"/>
                <a:gd name="T12" fmla="*/ 138 w 764"/>
                <a:gd name="T13" fmla="*/ 265 h 769"/>
                <a:gd name="T14" fmla="*/ 138 w 764"/>
                <a:gd name="T15" fmla="*/ 639 h 769"/>
                <a:gd name="T16" fmla="*/ 38 w 764"/>
                <a:gd name="T17" fmla="*/ 763 h 769"/>
                <a:gd name="T18" fmla="*/ 0 w 764"/>
                <a:gd name="T19" fmla="*/ 733 h 769"/>
                <a:gd name="T20" fmla="*/ 1 w 764"/>
                <a:gd name="T21" fmla="*/ 341 h 769"/>
                <a:gd name="T22" fmla="*/ 2 w 764"/>
                <a:gd name="T23" fmla="*/ 229 h 769"/>
                <a:gd name="T24" fmla="*/ 186 w 764"/>
                <a:gd name="T25" fmla="*/ 46 h 769"/>
                <a:gd name="T26" fmla="*/ 520 w 764"/>
                <a:gd name="T27" fmla="*/ 46 h 769"/>
                <a:gd name="T28" fmla="*/ 699 w 764"/>
                <a:gd name="T29" fmla="*/ 26 h 769"/>
                <a:gd name="T30" fmla="*/ 761 w 764"/>
                <a:gd name="T31"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4" h="769">
                  <a:moveTo>
                    <a:pt x="761" y="0"/>
                  </a:moveTo>
                  <a:cubicBezTo>
                    <a:pt x="764" y="75"/>
                    <a:pt x="712" y="141"/>
                    <a:pt x="635" y="157"/>
                  </a:cubicBezTo>
                  <a:cubicBezTo>
                    <a:pt x="601" y="164"/>
                    <a:pt x="566" y="166"/>
                    <a:pt x="532" y="167"/>
                  </a:cubicBezTo>
                  <a:cubicBezTo>
                    <a:pt x="434" y="168"/>
                    <a:pt x="336" y="167"/>
                    <a:pt x="238" y="167"/>
                  </a:cubicBezTo>
                  <a:cubicBezTo>
                    <a:pt x="226" y="167"/>
                    <a:pt x="214" y="168"/>
                    <a:pt x="202" y="169"/>
                  </a:cubicBezTo>
                  <a:cubicBezTo>
                    <a:pt x="160" y="172"/>
                    <a:pt x="144" y="187"/>
                    <a:pt x="140" y="229"/>
                  </a:cubicBezTo>
                  <a:cubicBezTo>
                    <a:pt x="138" y="241"/>
                    <a:pt x="138" y="253"/>
                    <a:pt x="138" y="265"/>
                  </a:cubicBezTo>
                  <a:cubicBezTo>
                    <a:pt x="138" y="390"/>
                    <a:pt x="139" y="514"/>
                    <a:pt x="138" y="639"/>
                  </a:cubicBezTo>
                  <a:cubicBezTo>
                    <a:pt x="138" y="702"/>
                    <a:pt x="98" y="751"/>
                    <a:pt x="38" y="763"/>
                  </a:cubicBezTo>
                  <a:cubicBezTo>
                    <a:pt x="7" y="769"/>
                    <a:pt x="0" y="764"/>
                    <a:pt x="0" y="733"/>
                  </a:cubicBezTo>
                  <a:cubicBezTo>
                    <a:pt x="0" y="602"/>
                    <a:pt x="1" y="471"/>
                    <a:pt x="1" y="341"/>
                  </a:cubicBezTo>
                  <a:cubicBezTo>
                    <a:pt x="1" y="304"/>
                    <a:pt x="1" y="266"/>
                    <a:pt x="2" y="229"/>
                  </a:cubicBezTo>
                  <a:cubicBezTo>
                    <a:pt x="3" y="123"/>
                    <a:pt x="79" y="47"/>
                    <a:pt x="186" y="46"/>
                  </a:cubicBezTo>
                  <a:cubicBezTo>
                    <a:pt x="297" y="45"/>
                    <a:pt x="408" y="46"/>
                    <a:pt x="520" y="46"/>
                  </a:cubicBezTo>
                  <a:cubicBezTo>
                    <a:pt x="581" y="47"/>
                    <a:pt x="641" y="46"/>
                    <a:pt x="699" y="26"/>
                  </a:cubicBezTo>
                  <a:cubicBezTo>
                    <a:pt x="720" y="19"/>
                    <a:pt x="740" y="9"/>
                    <a:pt x="7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36">
              <a:extLst>
                <a:ext uri="{FF2B5EF4-FFF2-40B4-BE49-F238E27FC236}">
                  <a16:creationId xmlns:a16="http://schemas.microsoft.com/office/drawing/2014/main" id="{8B0EC800-EED7-61A9-4439-2C4E0CBAF3FE}"/>
                </a:ext>
              </a:extLst>
            </p:cNvPr>
            <p:cNvSpPr>
              <a:spLocks/>
            </p:cNvSpPr>
            <p:nvPr/>
          </p:nvSpPr>
          <p:spPr bwMode="auto">
            <a:xfrm>
              <a:off x="1513" y="263"/>
              <a:ext cx="318" cy="298"/>
            </a:xfrm>
            <a:custGeom>
              <a:avLst/>
              <a:gdLst>
                <a:gd name="T0" fmla="*/ 228 w 381"/>
                <a:gd name="T1" fmla="*/ 356 h 357"/>
                <a:gd name="T2" fmla="*/ 110 w 381"/>
                <a:gd name="T3" fmla="*/ 239 h 357"/>
                <a:gd name="T4" fmla="*/ 57 w 381"/>
                <a:gd name="T5" fmla="*/ 107 h 357"/>
                <a:gd name="T6" fmla="*/ 13 w 381"/>
                <a:gd name="T7" fmla="*/ 64 h 357"/>
                <a:gd name="T8" fmla="*/ 15 w 381"/>
                <a:gd name="T9" fmla="*/ 18 h 357"/>
                <a:gd name="T10" fmla="*/ 62 w 381"/>
                <a:gd name="T11" fmla="*/ 14 h 357"/>
                <a:gd name="T12" fmla="*/ 99 w 381"/>
                <a:gd name="T13" fmla="*/ 51 h 357"/>
                <a:gd name="T14" fmla="*/ 233 w 381"/>
                <a:gd name="T15" fmla="*/ 112 h 357"/>
                <a:gd name="T16" fmla="*/ 339 w 381"/>
                <a:gd name="T17" fmla="*/ 290 h 357"/>
                <a:gd name="T18" fmla="*/ 228 w 381"/>
                <a:gd name="T19" fmla="*/ 35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57">
                  <a:moveTo>
                    <a:pt x="228" y="356"/>
                  </a:moveTo>
                  <a:cubicBezTo>
                    <a:pt x="174" y="357"/>
                    <a:pt x="106" y="312"/>
                    <a:pt x="110" y="239"/>
                  </a:cubicBezTo>
                  <a:cubicBezTo>
                    <a:pt x="113" y="188"/>
                    <a:pt x="91" y="144"/>
                    <a:pt x="57" y="107"/>
                  </a:cubicBezTo>
                  <a:cubicBezTo>
                    <a:pt x="43" y="92"/>
                    <a:pt x="27" y="79"/>
                    <a:pt x="13" y="64"/>
                  </a:cubicBezTo>
                  <a:cubicBezTo>
                    <a:pt x="0" y="49"/>
                    <a:pt x="0" y="33"/>
                    <a:pt x="15" y="18"/>
                  </a:cubicBezTo>
                  <a:cubicBezTo>
                    <a:pt x="30" y="2"/>
                    <a:pt x="47" y="0"/>
                    <a:pt x="62" y="14"/>
                  </a:cubicBezTo>
                  <a:cubicBezTo>
                    <a:pt x="75" y="26"/>
                    <a:pt x="87" y="38"/>
                    <a:pt x="99" y="51"/>
                  </a:cubicBezTo>
                  <a:cubicBezTo>
                    <a:pt x="135" y="89"/>
                    <a:pt x="179" y="111"/>
                    <a:pt x="233" y="112"/>
                  </a:cubicBezTo>
                  <a:cubicBezTo>
                    <a:pt x="329" y="113"/>
                    <a:pt x="381" y="213"/>
                    <a:pt x="339" y="290"/>
                  </a:cubicBezTo>
                  <a:cubicBezTo>
                    <a:pt x="315" y="334"/>
                    <a:pt x="278" y="355"/>
                    <a:pt x="228" y="3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57" name="TextBox 56">
            <a:extLst>
              <a:ext uri="{FF2B5EF4-FFF2-40B4-BE49-F238E27FC236}">
                <a16:creationId xmlns:a16="http://schemas.microsoft.com/office/drawing/2014/main" id="{F9AA67DD-0C20-D360-738A-F3FD36D51B87}"/>
              </a:ext>
            </a:extLst>
          </p:cNvPr>
          <p:cNvSpPr txBox="1"/>
          <p:nvPr/>
        </p:nvSpPr>
        <p:spPr>
          <a:xfrm>
            <a:off x="6409791" y="4708112"/>
            <a:ext cx="1798896" cy="523220"/>
          </a:xfrm>
          <a:prstGeom prst="rect">
            <a:avLst/>
          </a:prstGeom>
          <a:noFill/>
        </p:spPr>
        <p:txBody>
          <a:bodyPr wrap="square" rtlCol="0">
            <a:spAutoFit/>
          </a:bodyPr>
          <a:lstStyle/>
          <a:p>
            <a:pPr algn="ctr"/>
            <a:r>
              <a:rPr lang="en-US" sz="1400" noProof="0" dirty="0"/>
              <a:t>Fasting </a:t>
            </a:r>
            <a:br>
              <a:rPr lang="en-US" sz="1400" noProof="0" dirty="0"/>
            </a:br>
            <a:r>
              <a:rPr lang="en-US" sz="1400" noProof="0" dirty="0"/>
              <a:t>glucose </a:t>
            </a:r>
            <a:endParaRPr lang="en-US" sz="1400" baseline="-25000" noProof="0" dirty="0"/>
          </a:p>
        </p:txBody>
      </p:sp>
      <p:grpSp>
        <p:nvGrpSpPr>
          <p:cNvPr id="58" name="Group 39">
            <a:extLst>
              <a:ext uri="{FF2B5EF4-FFF2-40B4-BE49-F238E27FC236}">
                <a16:creationId xmlns:a16="http://schemas.microsoft.com/office/drawing/2014/main" id="{55D282CB-9C75-DC60-8EB5-184537BD855F}"/>
              </a:ext>
            </a:extLst>
          </p:cNvPr>
          <p:cNvGrpSpPr>
            <a:grpSpLocks noChangeAspect="1"/>
          </p:cNvGrpSpPr>
          <p:nvPr/>
        </p:nvGrpSpPr>
        <p:grpSpPr bwMode="auto">
          <a:xfrm>
            <a:off x="7102755" y="4157706"/>
            <a:ext cx="301067" cy="571500"/>
            <a:chOff x="2024" y="-6"/>
            <a:chExt cx="1710" cy="3246"/>
          </a:xfrm>
        </p:grpSpPr>
        <p:sp>
          <p:nvSpPr>
            <p:cNvPr id="59" name="Freeform 40">
              <a:extLst>
                <a:ext uri="{FF2B5EF4-FFF2-40B4-BE49-F238E27FC236}">
                  <a16:creationId xmlns:a16="http://schemas.microsoft.com/office/drawing/2014/main" id="{A465714E-E3D1-95AF-C811-F1113AECDBEA}"/>
                </a:ext>
              </a:extLst>
            </p:cNvPr>
            <p:cNvSpPr>
              <a:spLocks noEditPoints="1"/>
            </p:cNvSpPr>
            <p:nvPr/>
          </p:nvSpPr>
          <p:spPr bwMode="auto">
            <a:xfrm>
              <a:off x="2024" y="-6"/>
              <a:ext cx="1710" cy="2514"/>
            </a:xfrm>
            <a:custGeom>
              <a:avLst/>
              <a:gdLst>
                <a:gd name="T0" fmla="*/ 2462 w 2463"/>
                <a:gd name="T1" fmla="*/ 1713 h 3626"/>
                <a:gd name="T2" fmla="*/ 2462 w 2463"/>
                <a:gd name="T3" fmla="*/ 2663 h 3626"/>
                <a:gd name="T4" fmla="*/ 2416 w 2463"/>
                <a:gd name="T5" fmla="*/ 3053 h 3626"/>
                <a:gd name="T6" fmla="*/ 2013 w 2463"/>
                <a:gd name="T7" fmla="*/ 3501 h 3626"/>
                <a:gd name="T8" fmla="*/ 1557 w 2463"/>
                <a:gd name="T9" fmla="*/ 3605 h 3626"/>
                <a:gd name="T10" fmla="*/ 962 w 2463"/>
                <a:gd name="T11" fmla="*/ 3609 h 3626"/>
                <a:gd name="T12" fmla="*/ 479 w 2463"/>
                <a:gd name="T13" fmla="*/ 3498 h 3626"/>
                <a:gd name="T14" fmla="*/ 27 w 2463"/>
                <a:gd name="T15" fmla="*/ 2931 h 3626"/>
                <a:gd name="T16" fmla="*/ 0 w 2463"/>
                <a:gd name="T17" fmla="*/ 2613 h 3626"/>
                <a:gd name="T18" fmla="*/ 0 w 2463"/>
                <a:gd name="T19" fmla="*/ 803 h 3626"/>
                <a:gd name="T20" fmla="*/ 64 w 2463"/>
                <a:gd name="T21" fmla="*/ 482 h 3626"/>
                <a:gd name="T22" fmla="*/ 338 w 2463"/>
                <a:gd name="T23" fmla="*/ 204 h 3626"/>
                <a:gd name="T24" fmla="*/ 922 w 2463"/>
                <a:gd name="T25" fmla="*/ 21 h 3626"/>
                <a:gd name="T26" fmla="*/ 1613 w 2463"/>
                <a:gd name="T27" fmla="*/ 30 h 3626"/>
                <a:gd name="T28" fmla="*/ 2233 w 2463"/>
                <a:gd name="T29" fmla="*/ 253 h 3626"/>
                <a:gd name="T30" fmla="*/ 2459 w 2463"/>
                <a:gd name="T31" fmla="*/ 645 h 3626"/>
                <a:gd name="T32" fmla="*/ 2462 w 2463"/>
                <a:gd name="T33" fmla="*/ 757 h 3626"/>
                <a:gd name="T34" fmla="*/ 2463 w 2463"/>
                <a:gd name="T35" fmla="*/ 1713 h 3626"/>
                <a:gd name="T36" fmla="*/ 2462 w 2463"/>
                <a:gd name="T37" fmla="*/ 1713 h 3626"/>
                <a:gd name="T38" fmla="*/ 212 w 2463"/>
                <a:gd name="T39" fmla="*/ 1308 h 3626"/>
                <a:gd name="T40" fmla="*/ 212 w 2463"/>
                <a:gd name="T41" fmla="*/ 1704 h 3626"/>
                <a:gd name="T42" fmla="*/ 352 w 2463"/>
                <a:gd name="T43" fmla="*/ 2072 h 3626"/>
                <a:gd name="T44" fmla="*/ 759 w 2463"/>
                <a:gd name="T45" fmla="*/ 2332 h 3626"/>
                <a:gd name="T46" fmla="*/ 1744 w 2463"/>
                <a:gd name="T47" fmla="*/ 2317 h 3626"/>
                <a:gd name="T48" fmla="*/ 2114 w 2463"/>
                <a:gd name="T49" fmla="*/ 2069 h 3626"/>
                <a:gd name="T50" fmla="*/ 2250 w 2463"/>
                <a:gd name="T51" fmla="*/ 1730 h 3626"/>
                <a:gd name="T52" fmla="*/ 2251 w 2463"/>
                <a:gd name="T53" fmla="*/ 938 h 3626"/>
                <a:gd name="T54" fmla="*/ 2130 w 2463"/>
                <a:gd name="T55" fmla="*/ 603 h 3626"/>
                <a:gd name="T56" fmla="*/ 1791 w 2463"/>
                <a:gd name="T57" fmla="*/ 359 h 3626"/>
                <a:gd name="T58" fmla="*/ 712 w 2463"/>
                <a:gd name="T59" fmla="*/ 343 h 3626"/>
                <a:gd name="T60" fmla="*/ 354 w 2463"/>
                <a:gd name="T61" fmla="*/ 577 h 3626"/>
                <a:gd name="T62" fmla="*/ 211 w 2463"/>
                <a:gd name="T63" fmla="*/ 944 h 3626"/>
                <a:gd name="T64" fmla="*/ 212 w 2463"/>
                <a:gd name="T65" fmla="*/ 1308 h 3626"/>
                <a:gd name="T66" fmla="*/ 1552 w 2463"/>
                <a:gd name="T67" fmla="*/ 2987 h 3626"/>
                <a:gd name="T68" fmla="*/ 1232 w 2463"/>
                <a:gd name="T69" fmla="*/ 2666 h 3626"/>
                <a:gd name="T70" fmla="*/ 910 w 2463"/>
                <a:gd name="T71" fmla="*/ 2987 h 3626"/>
                <a:gd name="T72" fmla="*/ 1230 w 2463"/>
                <a:gd name="T73" fmla="*/ 3308 h 3626"/>
                <a:gd name="T74" fmla="*/ 1552 w 2463"/>
                <a:gd name="T75" fmla="*/ 2987 h 3626"/>
                <a:gd name="T76" fmla="*/ 484 w 2463"/>
                <a:gd name="T77" fmla="*/ 3118 h 3626"/>
                <a:gd name="T78" fmla="*/ 711 w 2463"/>
                <a:gd name="T79" fmla="*/ 2893 h 3626"/>
                <a:gd name="T80" fmla="*/ 485 w 2463"/>
                <a:gd name="T81" fmla="*/ 2666 h 3626"/>
                <a:gd name="T82" fmla="*/ 258 w 2463"/>
                <a:gd name="T83" fmla="*/ 2892 h 3626"/>
                <a:gd name="T84" fmla="*/ 484 w 2463"/>
                <a:gd name="T85" fmla="*/ 3118 h 3626"/>
                <a:gd name="T86" fmla="*/ 1978 w 2463"/>
                <a:gd name="T87" fmla="*/ 3118 h 3626"/>
                <a:gd name="T88" fmla="*/ 2204 w 2463"/>
                <a:gd name="T89" fmla="*/ 2892 h 3626"/>
                <a:gd name="T90" fmla="*/ 1978 w 2463"/>
                <a:gd name="T91" fmla="*/ 2666 h 3626"/>
                <a:gd name="T92" fmla="*/ 1752 w 2463"/>
                <a:gd name="T93" fmla="*/ 2892 h 3626"/>
                <a:gd name="T94" fmla="*/ 1978 w 2463"/>
                <a:gd name="T95" fmla="*/ 3118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3" h="3626">
                  <a:moveTo>
                    <a:pt x="2462" y="1713"/>
                  </a:moveTo>
                  <a:cubicBezTo>
                    <a:pt x="2462" y="2030"/>
                    <a:pt x="2463" y="2346"/>
                    <a:pt x="2462" y="2663"/>
                  </a:cubicBezTo>
                  <a:cubicBezTo>
                    <a:pt x="2461" y="2794"/>
                    <a:pt x="2451" y="2925"/>
                    <a:pt x="2416" y="3053"/>
                  </a:cubicBezTo>
                  <a:cubicBezTo>
                    <a:pt x="2356" y="3269"/>
                    <a:pt x="2219" y="3416"/>
                    <a:pt x="2013" y="3501"/>
                  </a:cubicBezTo>
                  <a:cubicBezTo>
                    <a:pt x="1867" y="3562"/>
                    <a:pt x="1714" y="3590"/>
                    <a:pt x="1557" y="3605"/>
                  </a:cubicBezTo>
                  <a:cubicBezTo>
                    <a:pt x="1359" y="3624"/>
                    <a:pt x="1161" y="3626"/>
                    <a:pt x="962" y="3609"/>
                  </a:cubicBezTo>
                  <a:cubicBezTo>
                    <a:pt x="796" y="3594"/>
                    <a:pt x="633" y="3564"/>
                    <a:pt x="479" y="3498"/>
                  </a:cubicBezTo>
                  <a:cubicBezTo>
                    <a:pt x="227" y="3390"/>
                    <a:pt x="79" y="3199"/>
                    <a:pt x="27" y="2931"/>
                  </a:cubicBezTo>
                  <a:cubicBezTo>
                    <a:pt x="7" y="2826"/>
                    <a:pt x="0" y="2720"/>
                    <a:pt x="0" y="2613"/>
                  </a:cubicBezTo>
                  <a:cubicBezTo>
                    <a:pt x="0" y="2010"/>
                    <a:pt x="0" y="1406"/>
                    <a:pt x="0" y="803"/>
                  </a:cubicBezTo>
                  <a:cubicBezTo>
                    <a:pt x="0" y="692"/>
                    <a:pt x="16" y="584"/>
                    <a:pt x="64" y="482"/>
                  </a:cubicBezTo>
                  <a:cubicBezTo>
                    <a:pt x="124" y="359"/>
                    <a:pt x="222" y="273"/>
                    <a:pt x="338" y="204"/>
                  </a:cubicBezTo>
                  <a:cubicBezTo>
                    <a:pt x="518" y="98"/>
                    <a:pt x="715" y="41"/>
                    <a:pt x="922" y="21"/>
                  </a:cubicBezTo>
                  <a:cubicBezTo>
                    <a:pt x="1153" y="0"/>
                    <a:pt x="1383" y="2"/>
                    <a:pt x="1613" y="30"/>
                  </a:cubicBezTo>
                  <a:cubicBezTo>
                    <a:pt x="1837" y="56"/>
                    <a:pt x="2044" y="125"/>
                    <a:pt x="2233" y="253"/>
                  </a:cubicBezTo>
                  <a:cubicBezTo>
                    <a:pt x="2374" y="348"/>
                    <a:pt x="2449" y="477"/>
                    <a:pt x="2459" y="645"/>
                  </a:cubicBezTo>
                  <a:cubicBezTo>
                    <a:pt x="2461" y="682"/>
                    <a:pt x="2462" y="720"/>
                    <a:pt x="2462" y="757"/>
                  </a:cubicBezTo>
                  <a:cubicBezTo>
                    <a:pt x="2463" y="1076"/>
                    <a:pt x="2463" y="1394"/>
                    <a:pt x="2463" y="1713"/>
                  </a:cubicBezTo>
                  <a:cubicBezTo>
                    <a:pt x="2462" y="1713"/>
                    <a:pt x="2462" y="1713"/>
                    <a:pt x="2462" y="1713"/>
                  </a:cubicBezTo>
                  <a:close/>
                  <a:moveTo>
                    <a:pt x="212" y="1308"/>
                  </a:moveTo>
                  <a:cubicBezTo>
                    <a:pt x="212" y="1440"/>
                    <a:pt x="213" y="1572"/>
                    <a:pt x="212" y="1704"/>
                  </a:cubicBezTo>
                  <a:cubicBezTo>
                    <a:pt x="209" y="1846"/>
                    <a:pt x="259" y="1967"/>
                    <a:pt x="352" y="2072"/>
                  </a:cubicBezTo>
                  <a:cubicBezTo>
                    <a:pt x="462" y="2198"/>
                    <a:pt x="602" y="2279"/>
                    <a:pt x="759" y="2332"/>
                  </a:cubicBezTo>
                  <a:cubicBezTo>
                    <a:pt x="1088" y="2442"/>
                    <a:pt x="1418" y="2439"/>
                    <a:pt x="1744" y="2317"/>
                  </a:cubicBezTo>
                  <a:cubicBezTo>
                    <a:pt x="1886" y="2264"/>
                    <a:pt x="2013" y="2185"/>
                    <a:pt x="2114" y="2069"/>
                  </a:cubicBezTo>
                  <a:cubicBezTo>
                    <a:pt x="2198" y="1972"/>
                    <a:pt x="2250" y="1860"/>
                    <a:pt x="2250" y="1730"/>
                  </a:cubicBezTo>
                  <a:cubicBezTo>
                    <a:pt x="2251" y="1466"/>
                    <a:pt x="2249" y="1202"/>
                    <a:pt x="2251" y="938"/>
                  </a:cubicBezTo>
                  <a:cubicBezTo>
                    <a:pt x="2252" y="810"/>
                    <a:pt x="2210" y="700"/>
                    <a:pt x="2130" y="603"/>
                  </a:cubicBezTo>
                  <a:cubicBezTo>
                    <a:pt x="2039" y="491"/>
                    <a:pt x="1923" y="413"/>
                    <a:pt x="1791" y="359"/>
                  </a:cubicBezTo>
                  <a:cubicBezTo>
                    <a:pt x="1434" y="214"/>
                    <a:pt x="1073" y="211"/>
                    <a:pt x="712" y="343"/>
                  </a:cubicBezTo>
                  <a:cubicBezTo>
                    <a:pt x="575" y="393"/>
                    <a:pt x="453" y="468"/>
                    <a:pt x="354" y="577"/>
                  </a:cubicBezTo>
                  <a:cubicBezTo>
                    <a:pt x="260" y="681"/>
                    <a:pt x="209" y="802"/>
                    <a:pt x="211" y="944"/>
                  </a:cubicBezTo>
                  <a:cubicBezTo>
                    <a:pt x="214" y="1066"/>
                    <a:pt x="212" y="1187"/>
                    <a:pt x="212" y="1308"/>
                  </a:cubicBezTo>
                  <a:close/>
                  <a:moveTo>
                    <a:pt x="1552" y="2987"/>
                  </a:moveTo>
                  <a:cubicBezTo>
                    <a:pt x="1552" y="2810"/>
                    <a:pt x="1409" y="2666"/>
                    <a:pt x="1232" y="2666"/>
                  </a:cubicBezTo>
                  <a:cubicBezTo>
                    <a:pt x="1054" y="2666"/>
                    <a:pt x="910" y="2809"/>
                    <a:pt x="910" y="2987"/>
                  </a:cubicBezTo>
                  <a:cubicBezTo>
                    <a:pt x="910" y="3164"/>
                    <a:pt x="1054" y="3308"/>
                    <a:pt x="1230" y="3308"/>
                  </a:cubicBezTo>
                  <a:cubicBezTo>
                    <a:pt x="1408" y="3309"/>
                    <a:pt x="1552" y="3165"/>
                    <a:pt x="1552" y="2987"/>
                  </a:cubicBezTo>
                  <a:close/>
                  <a:moveTo>
                    <a:pt x="484" y="3118"/>
                  </a:moveTo>
                  <a:cubicBezTo>
                    <a:pt x="609" y="3119"/>
                    <a:pt x="711" y="3017"/>
                    <a:pt x="711" y="2893"/>
                  </a:cubicBezTo>
                  <a:cubicBezTo>
                    <a:pt x="711" y="2768"/>
                    <a:pt x="610" y="2666"/>
                    <a:pt x="485" y="2666"/>
                  </a:cubicBezTo>
                  <a:cubicBezTo>
                    <a:pt x="360" y="2666"/>
                    <a:pt x="258" y="2767"/>
                    <a:pt x="258" y="2892"/>
                  </a:cubicBezTo>
                  <a:cubicBezTo>
                    <a:pt x="258" y="3017"/>
                    <a:pt x="359" y="3118"/>
                    <a:pt x="484" y="3118"/>
                  </a:cubicBezTo>
                  <a:close/>
                  <a:moveTo>
                    <a:pt x="1978" y="3118"/>
                  </a:moveTo>
                  <a:cubicBezTo>
                    <a:pt x="2104" y="3118"/>
                    <a:pt x="2204" y="3017"/>
                    <a:pt x="2204" y="2892"/>
                  </a:cubicBezTo>
                  <a:cubicBezTo>
                    <a:pt x="2204" y="2767"/>
                    <a:pt x="2103" y="2666"/>
                    <a:pt x="1978" y="2666"/>
                  </a:cubicBezTo>
                  <a:cubicBezTo>
                    <a:pt x="1853" y="2666"/>
                    <a:pt x="1752" y="2767"/>
                    <a:pt x="1752" y="2892"/>
                  </a:cubicBezTo>
                  <a:cubicBezTo>
                    <a:pt x="1752" y="3017"/>
                    <a:pt x="1853" y="3119"/>
                    <a:pt x="1978" y="31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41">
              <a:extLst>
                <a:ext uri="{FF2B5EF4-FFF2-40B4-BE49-F238E27FC236}">
                  <a16:creationId xmlns:a16="http://schemas.microsoft.com/office/drawing/2014/main" id="{45EF02C1-07EE-CFB7-306E-844EB9FBE7E5}"/>
                </a:ext>
              </a:extLst>
            </p:cNvPr>
            <p:cNvSpPr>
              <a:spLocks/>
            </p:cNvSpPr>
            <p:nvPr/>
          </p:nvSpPr>
          <p:spPr bwMode="auto">
            <a:xfrm>
              <a:off x="2769" y="2559"/>
              <a:ext cx="220" cy="681"/>
            </a:xfrm>
            <a:custGeom>
              <a:avLst/>
              <a:gdLst>
                <a:gd name="T0" fmla="*/ 0 w 317"/>
                <a:gd name="T1" fmla="*/ 0 h 983"/>
                <a:gd name="T2" fmla="*/ 317 w 317"/>
                <a:gd name="T3" fmla="*/ 0 h 983"/>
                <a:gd name="T4" fmla="*/ 317 w 317"/>
                <a:gd name="T5" fmla="*/ 983 h 983"/>
                <a:gd name="T6" fmla="*/ 0 w 317"/>
                <a:gd name="T7" fmla="*/ 983 h 983"/>
                <a:gd name="T8" fmla="*/ 0 w 317"/>
                <a:gd name="T9" fmla="*/ 0 h 983"/>
              </a:gdLst>
              <a:ahLst/>
              <a:cxnLst>
                <a:cxn ang="0">
                  <a:pos x="T0" y="T1"/>
                </a:cxn>
                <a:cxn ang="0">
                  <a:pos x="T2" y="T3"/>
                </a:cxn>
                <a:cxn ang="0">
                  <a:pos x="T4" y="T5"/>
                </a:cxn>
                <a:cxn ang="0">
                  <a:pos x="T6" y="T7"/>
                </a:cxn>
                <a:cxn ang="0">
                  <a:pos x="T8" y="T9"/>
                </a:cxn>
              </a:cxnLst>
              <a:rect l="0" t="0" r="r" b="b"/>
              <a:pathLst>
                <a:path w="317" h="983">
                  <a:moveTo>
                    <a:pt x="0" y="0"/>
                  </a:moveTo>
                  <a:cubicBezTo>
                    <a:pt x="107" y="0"/>
                    <a:pt x="211" y="0"/>
                    <a:pt x="317" y="0"/>
                  </a:cubicBezTo>
                  <a:cubicBezTo>
                    <a:pt x="317" y="328"/>
                    <a:pt x="317" y="654"/>
                    <a:pt x="317" y="983"/>
                  </a:cubicBezTo>
                  <a:cubicBezTo>
                    <a:pt x="212" y="983"/>
                    <a:pt x="107" y="983"/>
                    <a:pt x="0" y="983"/>
                  </a:cubicBezTo>
                  <a:cubicBezTo>
                    <a:pt x="0" y="655"/>
                    <a:pt x="0" y="32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42">
              <a:extLst>
                <a:ext uri="{FF2B5EF4-FFF2-40B4-BE49-F238E27FC236}">
                  <a16:creationId xmlns:a16="http://schemas.microsoft.com/office/drawing/2014/main" id="{C6935A1D-223B-A682-89DD-562BCEA5B396}"/>
                </a:ext>
              </a:extLst>
            </p:cNvPr>
            <p:cNvSpPr>
              <a:spLocks noEditPoints="1"/>
            </p:cNvSpPr>
            <p:nvPr/>
          </p:nvSpPr>
          <p:spPr bwMode="auto">
            <a:xfrm>
              <a:off x="2169" y="141"/>
              <a:ext cx="1419" cy="1546"/>
            </a:xfrm>
            <a:custGeom>
              <a:avLst/>
              <a:gdLst>
                <a:gd name="T0" fmla="*/ 3 w 2043"/>
                <a:gd name="T1" fmla="*/ 1097 h 2231"/>
                <a:gd name="T2" fmla="*/ 2 w 2043"/>
                <a:gd name="T3" fmla="*/ 733 h 2231"/>
                <a:gd name="T4" fmla="*/ 145 w 2043"/>
                <a:gd name="T5" fmla="*/ 366 h 2231"/>
                <a:gd name="T6" fmla="*/ 503 w 2043"/>
                <a:gd name="T7" fmla="*/ 132 h 2231"/>
                <a:gd name="T8" fmla="*/ 1582 w 2043"/>
                <a:gd name="T9" fmla="*/ 148 h 2231"/>
                <a:gd name="T10" fmla="*/ 1921 w 2043"/>
                <a:gd name="T11" fmla="*/ 392 h 2231"/>
                <a:gd name="T12" fmla="*/ 2042 w 2043"/>
                <a:gd name="T13" fmla="*/ 727 h 2231"/>
                <a:gd name="T14" fmla="*/ 2041 w 2043"/>
                <a:gd name="T15" fmla="*/ 1519 h 2231"/>
                <a:gd name="T16" fmla="*/ 1905 w 2043"/>
                <a:gd name="T17" fmla="*/ 1858 h 2231"/>
                <a:gd name="T18" fmla="*/ 1535 w 2043"/>
                <a:gd name="T19" fmla="*/ 2106 h 2231"/>
                <a:gd name="T20" fmla="*/ 550 w 2043"/>
                <a:gd name="T21" fmla="*/ 2121 h 2231"/>
                <a:gd name="T22" fmla="*/ 143 w 2043"/>
                <a:gd name="T23" fmla="*/ 1861 h 2231"/>
                <a:gd name="T24" fmla="*/ 3 w 2043"/>
                <a:gd name="T25" fmla="*/ 1493 h 2231"/>
                <a:gd name="T26" fmla="*/ 3 w 2043"/>
                <a:gd name="T27" fmla="*/ 1097 h 2231"/>
                <a:gd name="T28" fmla="*/ 1742 w 2043"/>
                <a:gd name="T29" fmla="*/ 461 h 2231"/>
                <a:gd name="T30" fmla="*/ 303 w 2043"/>
                <a:gd name="T31" fmla="*/ 461 h 2231"/>
                <a:gd name="T32" fmla="*/ 303 w 2043"/>
                <a:gd name="T33" fmla="*/ 1601 h 2231"/>
                <a:gd name="T34" fmla="*/ 1742 w 2043"/>
                <a:gd name="T35" fmla="*/ 1601 h 2231"/>
                <a:gd name="T36" fmla="*/ 1742 w 2043"/>
                <a:gd name="T37" fmla="*/ 461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3" h="2231">
                  <a:moveTo>
                    <a:pt x="3" y="1097"/>
                  </a:moveTo>
                  <a:cubicBezTo>
                    <a:pt x="3" y="976"/>
                    <a:pt x="5" y="855"/>
                    <a:pt x="2" y="733"/>
                  </a:cubicBezTo>
                  <a:cubicBezTo>
                    <a:pt x="0" y="591"/>
                    <a:pt x="51" y="470"/>
                    <a:pt x="145" y="366"/>
                  </a:cubicBezTo>
                  <a:cubicBezTo>
                    <a:pt x="244" y="257"/>
                    <a:pt x="366" y="182"/>
                    <a:pt x="503" y="132"/>
                  </a:cubicBezTo>
                  <a:cubicBezTo>
                    <a:pt x="864" y="0"/>
                    <a:pt x="1225" y="3"/>
                    <a:pt x="1582" y="148"/>
                  </a:cubicBezTo>
                  <a:cubicBezTo>
                    <a:pt x="1714" y="202"/>
                    <a:pt x="1830" y="280"/>
                    <a:pt x="1921" y="392"/>
                  </a:cubicBezTo>
                  <a:cubicBezTo>
                    <a:pt x="2001" y="489"/>
                    <a:pt x="2043" y="599"/>
                    <a:pt x="2042" y="727"/>
                  </a:cubicBezTo>
                  <a:cubicBezTo>
                    <a:pt x="2040" y="991"/>
                    <a:pt x="2042" y="1255"/>
                    <a:pt x="2041" y="1519"/>
                  </a:cubicBezTo>
                  <a:cubicBezTo>
                    <a:pt x="2041" y="1649"/>
                    <a:pt x="1989" y="1761"/>
                    <a:pt x="1905" y="1858"/>
                  </a:cubicBezTo>
                  <a:cubicBezTo>
                    <a:pt x="1804" y="1974"/>
                    <a:pt x="1677" y="2053"/>
                    <a:pt x="1535" y="2106"/>
                  </a:cubicBezTo>
                  <a:cubicBezTo>
                    <a:pt x="1209" y="2228"/>
                    <a:pt x="879" y="2231"/>
                    <a:pt x="550" y="2121"/>
                  </a:cubicBezTo>
                  <a:cubicBezTo>
                    <a:pt x="393" y="2068"/>
                    <a:pt x="253" y="1987"/>
                    <a:pt x="143" y="1861"/>
                  </a:cubicBezTo>
                  <a:cubicBezTo>
                    <a:pt x="50" y="1756"/>
                    <a:pt x="0" y="1635"/>
                    <a:pt x="3" y="1493"/>
                  </a:cubicBezTo>
                  <a:cubicBezTo>
                    <a:pt x="4" y="1361"/>
                    <a:pt x="3" y="1229"/>
                    <a:pt x="3" y="1097"/>
                  </a:cubicBezTo>
                  <a:close/>
                  <a:moveTo>
                    <a:pt x="1742" y="461"/>
                  </a:moveTo>
                  <a:cubicBezTo>
                    <a:pt x="1261" y="461"/>
                    <a:pt x="782" y="461"/>
                    <a:pt x="303" y="461"/>
                  </a:cubicBezTo>
                  <a:cubicBezTo>
                    <a:pt x="303" y="842"/>
                    <a:pt x="303" y="1222"/>
                    <a:pt x="303" y="1601"/>
                  </a:cubicBezTo>
                  <a:cubicBezTo>
                    <a:pt x="784" y="1601"/>
                    <a:pt x="1262" y="1601"/>
                    <a:pt x="1742" y="1601"/>
                  </a:cubicBezTo>
                  <a:cubicBezTo>
                    <a:pt x="1742" y="1221"/>
                    <a:pt x="1742" y="841"/>
                    <a:pt x="1742" y="4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43">
              <a:extLst>
                <a:ext uri="{FF2B5EF4-FFF2-40B4-BE49-F238E27FC236}">
                  <a16:creationId xmlns:a16="http://schemas.microsoft.com/office/drawing/2014/main" id="{CB24011B-3617-75CE-E12F-B682FB9260EB}"/>
                </a:ext>
              </a:extLst>
            </p:cNvPr>
            <p:cNvSpPr>
              <a:spLocks/>
            </p:cNvSpPr>
            <p:nvPr/>
          </p:nvSpPr>
          <p:spPr bwMode="auto">
            <a:xfrm>
              <a:off x="2656" y="1843"/>
              <a:ext cx="446" cy="445"/>
            </a:xfrm>
            <a:custGeom>
              <a:avLst/>
              <a:gdLst>
                <a:gd name="T0" fmla="*/ 642 w 642"/>
                <a:gd name="T1" fmla="*/ 321 h 643"/>
                <a:gd name="T2" fmla="*/ 320 w 642"/>
                <a:gd name="T3" fmla="*/ 642 h 643"/>
                <a:gd name="T4" fmla="*/ 0 w 642"/>
                <a:gd name="T5" fmla="*/ 321 h 643"/>
                <a:gd name="T6" fmla="*/ 322 w 642"/>
                <a:gd name="T7" fmla="*/ 0 h 643"/>
                <a:gd name="T8" fmla="*/ 642 w 642"/>
                <a:gd name="T9" fmla="*/ 321 h 643"/>
              </a:gdLst>
              <a:ahLst/>
              <a:cxnLst>
                <a:cxn ang="0">
                  <a:pos x="T0" y="T1"/>
                </a:cxn>
                <a:cxn ang="0">
                  <a:pos x="T2" y="T3"/>
                </a:cxn>
                <a:cxn ang="0">
                  <a:pos x="T4" y="T5"/>
                </a:cxn>
                <a:cxn ang="0">
                  <a:pos x="T6" y="T7"/>
                </a:cxn>
                <a:cxn ang="0">
                  <a:pos x="T8" y="T9"/>
                </a:cxn>
              </a:cxnLst>
              <a:rect l="0" t="0" r="r" b="b"/>
              <a:pathLst>
                <a:path w="642" h="643">
                  <a:moveTo>
                    <a:pt x="642" y="321"/>
                  </a:moveTo>
                  <a:cubicBezTo>
                    <a:pt x="642" y="499"/>
                    <a:pt x="498" y="643"/>
                    <a:pt x="320" y="642"/>
                  </a:cubicBezTo>
                  <a:cubicBezTo>
                    <a:pt x="144" y="642"/>
                    <a:pt x="0" y="498"/>
                    <a:pt x="0" y="321"/>
                  </a:cubicBezTo>
                  <a:cubicBezTo>
                    <a:pt x="0" y="143"/>
                    <a:pt x="144" y="0"/>
                    <a:pt x="322" y="0"/>
                  </a:cubicBezTo>
                  <a:cubicBezTo>
                    <a:pt x="499" y="0"/>
                    <a:pt x="642" y="144"/>
                    <a:pt x="642" y="3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3" name="Freeform 44">
              <a:extLst>
                <a:ext uri="{FF2B5EF4-FFF2-40B4-BE49-F238E27FC236}">
                  <a16:creationId xmlns:a16="http://schemas.microsoft.com/office/drawing/2014/main" id="{385DF2D7-BFAE-6048-AED2-E06752C3236A}"/>
                </a:ext>
              </a:extLst>
            </p:cNvPr>
            <p:cNvSpPr>
              <a:spLocks/>
            </p:cNvSpPr>
            <p:nvPr/>
          </p:nvSpPr>
          <p:spPr bwMode="auto">
            <a:xfrm>
              <a:off x="2203" y="1843"/>
              <a:ext cx="315" cy="314"/>
            </a:xfrm>
            <a:custGeom>
              <a:avLst/>
              <a:gdLst>
                <a:gd name="T0" fmla="*/ 226 w 453"/>
                <a:gd name="T1" fmla="*/ 452 h 453"/>
                <a:gd name="T2" fmla="*/ 0 w 453"/>
                <a:gd name="T3" fmla="*/ 226 h 453"/>
                <a:gd name="T4" fmla="*/ 227 w 453"/>
                <a:gd name="T5" fmla="*/ 0 h 453"/>
                <a:gd name="T6" fmla="*/ 453 w 453"/>
                <a:gd name="T7" fmla="*/ 227 h 453"/>
                <a:gd name="T8" fmla="*/ 226 w 453"/>
                <a:gd name="T9" fmla="*/ 452 h 453"/>
              </a:gdLst>
              <a:ahLst/>
              <a:cxnLst>
                <a:cxn ang="0">
                  <a:pos x="T0" y="T1"/>
                </a:cxn>
                <a:cxn ang="0">
                  <a:pos x="T2" y="T3"/>
                </a:cxn>
                <a:cxn ang="0">
                  <a:pos x="T4" y="T5"/>
                </a:cxn>
                <a:cxn ang="0">
                  <a:pos x="T6" y="T7"/>
                </a:cxn>
                <a:cxn ang="0">
                  <a:pos x="T8" y="T9"/>
                </a:cxn>
              </a:cxnLst>
              <a:rect l="0" t="0" r="r" b="b"/>
              <a:pathLst>
                <a:path w="453" h="453">
                  <a:moveTo>
                    <a:pt x="226" y="452"/>
                  </a:moveTo>
                  <a:cubicBezTo>
                    <a:pt x="101" y="452"/>
                    <a:pt x="0" y="351"/>
                    <a:pt x="0" y="226"/>
                  </a:cubicBezTo>
                  <a:cubicBezTo>
                    <a:pt x="0" y="101"/>
                    <a:pt x="102" y="0"/>
                    <a:pt x="227" y="0"/>
                  </a:cubicBezTo>
                  <a:cubicBezTo>
                    <a:pt x="352" y="0"/>
                    <a:pt x="453" y="102"/>
                    <a:pt x="453" y="227"/>
                  </a:cubicBezTo>
                  <a:cubicBezTo>
                    <a:pt x="453" y="351"/>
                    <a:pt x="351" y="453"/>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4" name="Freeform 45">
              <a:extLst>
                <a:ext uri="{FF2B5EF4-FFF2-40B4-BE49-F238E27FC236}">
                  <a16:creationId xmlns:a16="http://schemas.microsoft.com/office/drawing/2014/main" id="{BE920BAC-4F03-79A1-9188-E7ADBEE57E20}"/>
                </a:ext>
              </a:extLst>
            </p:cNvPr>
            <p:cNvSpPr>
              <a:spLocks/>
            </p:cNvSpPr>
            <p:nvPr/>
          </p:nvSpPr>
          <p:spPr bwMode="auto">
            <a:xfrm>
              <a:off x="3241" y="1843"/>
              <a:ext cx="313" cy="314"/>
            </a:xfrm>
            <a:custGeom>
              <a:avLst/>
              <a:gdLst>
                <a:gd name="T0" fmla="*/ 226 w 452"/>
                <a:gd name="T1" fmla="*/ 452 h 453"/>
                <a:gd name="T2" fmla="*/ 0 w 452"/>
                <a:gd name="T3" fmla="*/ 226 h 453"/>
                <a:gd name="T4" fmla="*/ 226 w 452"/>
                <a:gd name="T5" fmla="*/ 0 h 453"/>
                <a:gd name="T6" fmla="*/ 452 w 452"/>
                <a:gd name="T7" fmla="*/ 226 h 453"/>
                <a:gd name="T8" fmla="*/ 226 w 452"/>
                <a:gd name="T9" fmla="*/ 452 h 453"/>
              </a:gdLst>
              <a:ahLst/>
              <a:cxnLst>
                <a:cxn ang="0">
                  <a:pos x="T0" y="T1"/>
                </a:cxn>
                <a:cxn ang="0">
                  <a:pos x="T2" y="T3"/>
                </a:cxn>
                <a:cxn ang="0">
                  <a:pos x="T4" y="T5"/>
                </a:cxn>
                <a:cxn ang="0">
                  <a:pos x="T6" y="T7"/>
                </a:cxn>
                <a:cxn ang="0">
                  <a:pos x="T8" y="T9"/>
                </a:cxn>
              </a:cxnLst>
              <a:rect l="0" t="0" r="r" b="b"/>
              <a:pathLst>
                <a:path w="452" h="453">
                  <a:moveTo>
                    <a:pt x="226" y="452"/>
                  </a:moveTo>
                  <a:cubicBezTo>
                    <a:pt x="101" y="453"/>
                    <a:pt x="0" y="351"/>
                    <a:pt x="0" y="226"/>
                  </a:cubicBezTo>
                  <a:cubicBezTo>
                    <a:pt x="0" y="101"/>
                    <a:pt x="101" y="0"/>
                    <a:pt x="226" y="0"/>
                  </a:cubicBezTo>
                  <a:cubicBezTo>
                    <a:pt x="351" y="0"/>
                    <a:pt x="452" y="101"/>
                    <a:pt x="452" y="226"/>
                  </a:cubicBezTo>
                  <a:cubicBezTo>
                    <a:pt x="452" y="351"/>
                    <a:pt x="352" y="452"/>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5" name="Freeform 46">
              <a:extLst>
                <a:ext uri="{FF2B5EF4-FFF2-40B4-BE49-F238E27FC236}">
                  <a16:creationId xmlns:a16="http://schemas.microsoft.com/office/drawing/2014/main" id="{BC3FE459-0D20-A918-7D5E-766358869BB3}"/>
                </a:ext>
              </a:extLst>
            </p:cNvPr>
            <p:cNvSpPr>
              <a:spLocks/>
            </p:cNvSpPr>
            <p:nvPr/>
          </p:nvSpPr>
          <p:spPr bwMode="auto">
            <a:xfrm>
              <a:off x="2380" y="460"/>
              <a:ext cx="999" cy="791"/>
            </a:xfrm>
            <a:custGeom>
              <a:avLst/>
              <a:gdLst>
                <a:gd name="T0" fmla="*/ 1439 w 1439"/>
                <a:gd name="T1" fmla="*/ 0 h 1140"/>
                <a:gd name="T2" fmla="*/ 1439 w 1439"/>
                <a:gd name="T3" fmla="*/ 1140 h 1140"/>
                <a:gd name="T4" fmla="*/ 0 w 1439"/>
                <a:gd name="T5" fmla="*/ 1140 h 1140"/>
                <a:gd name="T6" fmla="*/ 0 w 1439"/>
                <a:gd name="T7" fmla="*/ 0 h 1140"/>
                <a:gd name="T8" fmla="*/ 1439 w 1439"/>
                <a:gd name="T9" fmla="*/ 0 h 1140"/>
              </a:gdLst>
              <a:ahLst/>
              <a:cxnLst>
                <a:cxn ang="0">
                  <a:pos x="T0" y="T1"/>
                </a:cxn>
                <a:cxn ang="0">
                  <a:pos x="T2" y="T3"/>
                </a:cxn>
                <a:cxn ang="0">
                  <a:pos x="T4" y="T5"/>
                </a:cxn>
                <a:cxn ang="0">
                  <a:pos x="T6" y="T7"/>
                </a:cxn>
                <a:cxn ang="0">
                  <a:pos x="T8" y="T9"/>
                </a:cxn>
              </a:cxnLst>
              <a:rect l="0" t="0" r="r" b="b"/>
              <a:pathLst>
                <a:path w="1439" h="1140">
                  <a:moveTo>
                    <a:pt x="1439" y="0"/>
                  </a:moveTo>
                  <a:cubicBezTo>
                    <a:pt x="1439" y="380"/>
                    <a:pt x="1439" y="760"/>
                    <a:pt x="1439" y="1140"/>
                  </a:cubicBezTo>
                  <a:cubicBezTo>
                    <a:pt x="959" y="1140"/>
                    <a:pt x="481" y="1140"/>
                    <a:pt x="0" y="1140"/>
                  </a:cubicBezTo>
                  <a:cubicBezTo>
                    <a:pt x="0" y="761"/>
                    <a:pt x="0" y="381"/>
                    <a:pt x="0" y="0"/>
                  </a:cubicBezTo>
                  <a:cubicBezTo>
                    <a:pt x="479" y="0"/>
                    <a:pt x="958" y="0"/>
                    <a:pt x="14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66" name="Group 65">
            <a:extLst>
              <a:ext uri="{FF2B5EF4-FFF2-40B4-BE49-F238E27FC236}">
                <a16:creationId xmlns:a16="http://schemas.microsoft.com/office/drawing/2014/main" id="{68BBEA60-2451-4861-8CFF-BA60A7641DEC}"/>
              </a:ext>
            </a:extLst>
          </p:cNvPr>
          <p:cNvGrpSpPr/>
          <p:nvPr/>
        </p:nvGrpSpPr>
        <p:grpSpPr>
          <a:xfrm>
            <a:off x="9546034" y="3234048"/>
            <a:ext cx="650802" cy="626129"/>
            <a:chOff x="-2216614" y="1763863"/>
            <a:chExt cx="1884363" cy="1812925"/>
          </a:xfrm>
        </p:grpSpPr>
        <p:grpSp>
          <p:nvGrpSpPr>
            <p:cNvPr id="67" name="Group 4">
              <a:extLst>
                <a:ext uri="{FF2B5EF4-FFF2-40B4-BE49-F238E27FC236}">
                  <a16:creationId xmlns:a16="http://schemas.microsoft.com/office/drawing/2014/main" id="{82956F60-93EB-EF0C-F4B3-4D9033722CD7}"/>
                </a:ext>
              </a:extLst>
            </p:cNvPr>
            <p:cNvGrpSpPr>
              <a:grpSpLocks noChangeAspect="1"/>
            </p:cNvGrpSpPr>
            <p:nvPr/>
          </p:nvGrpSpPr>
          <p:grpSpPr bwMode="auto">
            <a:xfrm>
              <a:off x="-2216614" y="1763863"/>
              <a:ext cx="1884363" cy="1812925"/>
              <a:chOff x="2287" y="1051"/>
              <a:chExt cx="1187" cy="1142"/>
            </a:xfrm>
          </p:grpSpPr>
          <p:sp>
            <p:nvSpPr>
              <p:cNvPr id="74" name="Freeform 5">
                <a:extLst>
                  <a:ext uri="{FF2B5EF4-FFF2-40B4-BE49-F238E27FC236}">
                    <a16:creationId xmlns:a16="http://schemas.microsoft.com/office/drawing/2014/main" id="{A47E280C-6928-BF23-35DE-CF40E49E8D3D}"/>
                  </a:ext>
                </a:extLst>
              </p:cNvPr>
              <p:cNvSpPr>
                <a:spLocks noEditPoints="1"/>
              </p:cNvSpPr>
              <p:nvPr/>
            </p:nvSpPr>
            <p:spPr bwMode="auto">
              <a:xfrm>
                <a:off x="2287" y="1051"/>
                <a:ext cx="1187" cy="1142"/>
              </a:xfrm>
              <a:custGeom>
                <a:avLst/>
                <a:gdLst>
                  <a:gd name="T0" fmla="*/ 752 w 787"/>
                  <a:gd name="T1" fmla="*/ 660 h 756"/>
                  <a:gd name="T2" fmla="*/ 681 w 787"/>
                  <a:gd name="T3" fmla="*/ 733 h 756"/>
                  <a:gd name="T4" fmla="*/ 371 w 787"/>
                  <a:gd name="T5" fmla="*/ 545 h 756"/>
                  <a:gd name="T6" fmla="*/ 106 w 787"/>
                  <a:gd name="T7" fmla="*/ 392 h 756"/>
                  <a:gd name="T8" fmla="*/ 105 w 787"/>
                  <a:gd name="T9" fmla="*/ 386 h 756"/>
                  <a:gd name="T10" fmla="*/ 6 w 787"/>
                  <a:gd name="T11" fmla="*/ 185 h 756"/>
                  <a:gd name="T12" fmla="*/ 188 w 787"/>
                  <a:gd name="T13" fmla="*/ 1 h 756"/>
                  <a:gd name="T14" fmla="*/ 198 w 787"/>
                  <a:gd name="T15" fmla="*/ 18 h 756"/>
                  <a:gd name="T16" fmla="*/ 206 w 787"/>
                  <a:gd name="T17" fmla="*/ 12 h 756"/>
                  <a:gd name="T18" fmla="*/ 219 w 787"/>
                  <a:gd name="T19" fmla="*/ 3 h 756"/>
                  <a:gd name="T20" fmla="*/ 403 w 787"/>
                  <a:gd name="T21" fmla="*/ 104 h 756"/>
                  <a:gd name="T22" fmla="*/ 408 w 787"/>
                  <a:gd name="T23" fmla="*/ 105 h 756"/>
                  <a:gd name="T24" fmla="*/ 415 w 787"/>
                  <a:gd name="T25" fmla="*/ 122 h 756"/>
                  <a:gd name="T26" fmla="*/ 433 w 787"/>
                  <a:gd name="T27" fmla="*/ 283 h 756"/>
                  <a:gd name="T28" fmla="*/ 454 w 787"/>
                  <a:gd name="T29" fmla="*/ 400 h 756"/>
                  <a:gd name="T30" fmla="*/ 628 w 787"/>
                  <a:gd name="T31" fmla="*/ 481 h 756"/>
                  <a:gd name="T32" fmla="*/ 655 w 787"/>
                  <a:gd name="T33" fmla="*/ 497 h 756"/>
                  <a:gd name="T34" fmla="*/ 774 w 787"/>
                  <a:gd name="T35" fmla="*/ 632 h 756"/>
                  <a:gd name="T36" fmla="*/ 773 w 787"/>
                  <a:gd name="T37" fmla="*/ 633 h 756"/>
                  <a:gd name="T38" fmla="*/ 170 w 787"/>
                  <a:gd name="T39" fmla="*/ 411 h 756"/>
                  <a:gd name="T40" fmla="*/ 199 w 787"/>
                  <a:gd name="T41" fmla="*/ 430 h 756"/>
                  <a:gd name="T42" fmla="*/ 322 w 787"/>
                  <a:gd name="T43" fmla="*/ 418 h 756"/>
                  <a:gd name="T44" fmla="*/ 393 w 787"/>
                  <a:gd name="T45" fmla="*/ 529 h 756"/>
                  <a:gd name="T46" fmla="*/ 410 w 787"/>
                  <a:gd name="T47" fmla="*/ 536 h 756"/>
                  <a:gd name="T48" fmla="*/ 515 w 787"/>
                  <a:gd name="T49" fmla="*/ 585 h 756"/>
                  <a:gd name="T50" fmla="*/ 628 w 787"/>
                  <a:gd name="T51" fmla="*/ 575 h 756"/>
                  <a:gd name="T52" fmla="*/ 612 w 787"/>
                  <a:gd name="T53" fmla="*/ 629 h 756"/>
                  <a:gd name="T54" fmla="*/ 714 w 787"/>
                  <a:gd name="T55" fmla="*/ 568 h 756"/>
                  <a:gd name="T56" fmla="*/ 617 w 787"/>
                  <a:gd name="T57" fmla="*/ 501 h 756"/>
                  <a:gd name="T58" fmla="*/ 415 w 787"/>
                  <a:gd name="T59" fmla="*/ 398 h 756"/>
                  <a:gd name="T60" fmla="*/ 320 w 787"/>
                  <a:gd name="T61" fmla="*/ 360 h 756"/>
                  <a:gd name="T62" fmla="*/ 87 w 787"/>
                  <a:gd name="T63" fmla="*/ 105 h 756"/>
                  <a:gd name="T64" fmla="*/ 72 w 787"/>
                  <a:gd name="T65" fmla="*/ 123 h 756"/>
                  <a:gd name="T66" fmla="*/ 39 w 787"/>
                  <a:gd name="T67" fmla="*/ 272 h 756"/>
                  <a:gd name="T68" fmla="*/ 96 w 787"/>
                  <a:gd name="T69" fmla="*/ 210 h 756"/>
                  <a:gd name="T70" fmla="*/ 100 w 787"/>
                  <a:gd name="T71" fmla="*/ 354 h 756"/>
                  <a:gd name="T72" fmla="*/ 114 w 787"/>
                  <a:gd name="T73" fmla="*/ 367 h 756"/>
                  <a:gd name="T74" fmla="*/ 119 w 787"/>
                  <a:gd name="T75" fmla="*/ 380 h 756"/>
                  <a:gd name="T76" fmla="*/ 339 w 787"/>
                  <a:gd name="T77" fmla="*/ 255 h 756"/>
                  <a:gd name="T78" fmla="*/ 413 w 787"/>
                  <a:gd name="T79" fmla="*/ 150 h 756"/>
                  <a:gd name="T80" fmla="*/ 141 w 787"/>
                  <a:gd name="T81" fmla="*/ 32 h 756"/>
                  <a:gd name="T82" fmla="*/ 174 w 787"/>
                  <a:gd name="T83" fmla="*/ 155 h 756"/>
                  <a:gd name="T84" fmla="*/ 316 w 787"/>
                  <a:gd name="T85" fmla="*/ 128 h 756"/>
                  <a:gd name="T86" fmla="*/ 310 w 787"/>
                  <a:gd name="T87" fmla="*/ 328 h 756"/>
                  <a:gd name="T88" fmla="*/ 326 w 787"/>
                  <a:gd name="T89" fmla="*/ 337 h 756"/>
                  <a:gd name="T90" fmla="*/ 406 w 787"/>
                  <a:gd name="T91" fmla="*/ 283 h 756"/>
                  <a:gd name="T92" fmla="*/ 226 w 787"/>
                  <a:gd name="T93" fmla="*/ 199 h 756"/>
                  <a:gd name="T94" fmla="*/ 190 w 787"/>
                  <a:gd name="T95" fmla="*/ 238 h 756"/>
                  <a:gd name="T96" fmla="*/ 257 w 787"/>
                  <a:gd name="T97" fmla="*/ 248 h 756"/>
                  <a:gd name="T98" fmla="*/ 263 w 787"/>
                  <a:gd name="T99" fmla="*/ 205 h 756"/>
                  <a:gd name="T100" fmla="*/ 237 w 787"/>
                  <a:gd name="T101" fmla="*/ 167 h 756"/>
                  <a:gd name="T102" fmla="*/ 186 w 787"/>
                  <a:gd name="T103" fmla="*/ 188 h 756"/>
                  <a:gd name="T104" fmla="*/ 170 w 787"/>
                  <a:gd name="T105" fmla="*/ 220 h 756"/>
                  <a:gd name="T106" fmla="*/ 91 w 787"/>
                  <a:gd name="T107" fmla="*/ 120 h 756"/>
                  <a:gd name="T108" fmla="*/ 402 w 787"/>
                  <a:gd name="T109" fmla="*/ 396 h 756"/>
                  <a:gd name="T110" fmla="*/ 409 w 787"/>
                  <a:gd name="T111" fmla="*/ 38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 h="756">
                    <a:moveTo>
                      <a:pt x="773" y="633"/>
                    </a:moveTo>
                    <a:cubicBezTo>
                      <a:pt x="771" y="634"/>
                      <a:pt x="769" y="634"/>
                      <a:pt x="767" y="634"/>
                    </a:cubicBezTo>
                    <a:cubicBezTo>
                      <a:pt x="770" y="644"/>
                      <a:pt x="767" y="650"/>
                      <a:pt x="760" y="649"/>
                    </a:cubicBezTo>
                    <a:cubicBezTo>
                      <a:pt x="760" y="654"/>
                      <a:pt x="763" y="661"/>
                      <a:pt x="752" y="660"/>
                    </a:cubicBezTo>
                    <a:cubicBezTo>
                      <a:pt x="756" y="665"/>
                      <a:pt x="753" y="668"/>
                      <a:pt x="751" y="672"/>
                    </a:cubicBezTo>
                    <a:cubicBezTo>
                      <a:pt x="742" y="686"/>
                      <a:pt x="734" y="699"/>
                      <a:pt x="725" y="713"/>
                    </a:cubicBezTo>
                    <a:cubicBezTo>
                      <a:pt x="716" y="727"/>
                      <a:pt x="708" y="741"/>
                      <a:pt x="698" y="756"/>
                    </a:cubicBezTo>
                    <a:cubicBezTo>
                      <a:pt x="692" y="748"/>
                      <a:pt x="687" y="740"/>
                      <a:pt x="681" y="733"/>
                    </a:cubicBezTo>
                    <a:cubicBezTo>
                      <a:pt x="677" y="729"/>
                      <a:pt x="673" y="725"/>
                      <a:pt x="670" y="722"/>
                    </a:cubicBezTo>
                    <a:cubicBezTo>
                      <a:pt x="636" y="687"/>
                      <a:pt x="598" y="658"/>
                      <a:pt x="557" y="634"/>
                    </a:cubicBezTo>
                    <a:cubicBezTo>
                      <a:pt x="525" y="615"/>
                      <a:pt x="492" y="599"/>
                      <a:pt x="459" y="583"/>
                    </a:cubicBezTo>
                    <a:cubicBezTo>
                      <a:pt x="430" y="570"/>
                      <a:pt x="400" y="558"/>
                      <a:pt x="371" y="545"/>
                    </a:cubicBezTo>
                    <a:cubicBezTo>
                      <a:pt x="349" y="535"/>
                      <a:pt x="326" y="525"/>
                      <a:pt x="304" y="514"/>
                    </a:cubicBezTo>
                    <a:cubicBezTo>
                      <a:pt x="279" y="502"/>
                      <a:pt x="254" y="490"/>
                      <a:pt x="230" y="476"/>
                    </a:cubicBezTo>
                    <a:cubicBezTo>
                      <a:pt x="205" y="462"/>
                      <a:pt x="182" y="447"/>
                      <a:pt x="159" y="431"/>
                    </a:cubicBezTo>
                    <a:cubicBezTo>
                      <a:pt x="140" y="419"/>
                      <a:pt x="124" y="405"/>
                      <a:pt x="106" y="392"/>
                    </a:cubicBezTo>
                    <a:cubicBezTo>
                      <a:pt x="110" y="384"/>
                      <a:pt x="105" y="378"/>
                      <a:pt x="104" y="372"/>
                    </a:cubicBezTo>
                    <a:cubicBezTo>
                      <a:pt x="103" y="372"/>
                      <a:pt x="103" y="372"/>
                      <a:pt x="102" y="372"/>
                    </a:cubicBezTo>
                    <a:cubicBezTo>
                      <a:pt x="104" y="377"/>
                      <a:pt x="105" y="381"/>
                      <a:pt x="106" y="386"/>
                    </a:cubicBezTo>
                    <a:cubicBezTo>
                      <a:pt x="106" y="386"/>
                      <a:pt x="105" y="386"/>
                      <a:pt x="105" y="386"/>
                    </a:cubicBezTo>
                    <a:cubicBezTo>
                      <a:pt x="100" y="383"/>
                      <a:pt x="94" y="379"/>
                      <a:pt x="89" y="375"/>
                    </a:cubicBezTo>
                    <a:cubicBezTo>
                      <a:pt x="66" y="353"/>
                      <a:pt x="46" y="330"/>
                      <a:pt x="30" y="302"/>
                    </a:cubicBezTo>
                    <a:cubicBezTo>
                      <a:pt x="12" y="272"/>
                      <a:pt x="1" y="240"/>
                      <a:pt x="0" y="205"/>
                    </a:cubicBezTo>
                    <a:cubicBezTo>
                      <a:pt x="0" y="198"/>
                      <a:pt x="2" y="191"/>
                      <a:pt x="6" y="185"/>
                    </a:cubicBezTo>
                    <a:cubicBezTo>
                      <a:pt x="26" y="153"/>
                      <a:pt x="46" y="121"/>
                      <a:pt x="66" y="88"/>
                    </a:cubicBezTo>
                    <a:cubicBezTo>
                      <a:pt x="77" y="71"/>
                      <a:pt x="87" y="54"/>
                      <a:pt x="98" y="38"/>
                    </a:cubicBezTo>
                    <a:cubicBezTo>
                      <a:pt x="105" y="27"/>
                      <a:pt x="116" y="18"/>
                      <a:pt x="129" y="13"/>
                    </a:cubicBezTo>
                    <a:cubicBezTo>
                      <a:pt x="147" y="4"/>
                      <a:pt x="167" y="0"/>
                      <a:pt x="188" y="1"/>
                    </a:cubicBezTo>
                    <a:cubicBezTo>
                      <a:pt x="188" y="1"/>
                      <a:pt x="189" y="1"/>
                      <a:pt x="190" y="1"/>
                    </a:cubicBezTo>
                    <a:cubicBezTo>
                      <a:pt x="189" y="2"/>
                      <a:pt x="188" y="3"/>
                      <a:pt x="187" y="5"/>
                    </a:cubicBezTo>
                    <a:cubicBezTo>
                      <a:pt x="190" y="9"/>
                      <a:pt x="192" y="13"/>
                      <a:pt x="196" y="17"/>
                    </a:cubicBezTo>
                    <a:cubicBezTo>
                      <a:pt x="196" y="18"/>
                      <a:pt x="197" y="18"/>
                      <a:pt x="198" y="18"/>
                    </a:cubicBezTo>
                    <a:cubicBezTo>
                      <a:pt x="198" y="17"/>
                      <a:pt x="198" y="16"/>
                      <a:pt x="198" y="16"/>
                    </a:cubicBezTo>
                    <a:cubicBezTo>
                      <a:pt x="198" y="14"/>
                      <a:pt x="197" y="13"/>
                      <a:pt x="197" y="11"/>
                    </a:cubicBezTo>
                    <a:cubicBezTo>
                      <a:pt x="198" y="12"/>
                      <a:pt x="200" y="12"/>
                      <a:pt x="202" y="12"/>
                    </a:cubicBezTo>
                    <a:cubicBezTo>
                      <a:pt x="203" y="12"/>
                      <a:pt x="205" y="13"/>
                      <a:pt x="206" y="12"/>
                    </a:cubicBezTo>
                    <a:cubicBezTo>
                      <a:pt x="201" y="10"/>
                      <a:pt x="200" y="6"/>
                      <a:pt x="200" y="0"/>
                    </a:cubicBezTo>
                    <a:cubicBezTo>
                      <a:pt x="201" y="1"/>
                      <a:pt x="203" y="3"/>
                      <a:pt x="204" y="4"/>
                    </a:cubicBezTo>
                    <a:cubicBezTo>
                      <a:pt x="208" y="10"/>
                      <a:pt x="211" y="10"/>
                      <a:pt x="216" y="4"/>
                    </a:cubicBezTo>
                    <a:cubicBezTo>
                      <a:pt x="216" y="3"/>
                      <a:pt x="218" y="2"/>
                      <a:pt x="219" y="3"/>
                    </a:cubicBezTo>
                    <a:cubicBezTo>
                      <a:pt x="231" y="5"/>
                      <a:pt x="244" y="7"/>
                      <a:pt x="256" y="11"/>
                    </a:cubicBezTo>
                    <a:cubicBezTo>
                      <a:pt x="285" y="19"/>
                      <a:pt x="311" y="31"/>
                      <a:pt x="336" y="47"/>
                    </a:cubicBezTo>
                    <a:cubicBezTo>
                      <a:pt x="360" y="61"/>
                      <a:pt x="382" y="78"/>
                      <a:pt x="402" y="98"/>
                    </a:cubicBezTo>
                    <a:cubicBezTo>
                      <a:pt x="403" y="100"/>
                      <a:pt x="403" y="102"/>
                      <a:pt x="403" y="104"/>
                    </a:cubicBezTo>
                    <a:cubicBezTo>
                      <a:pt x="404" y="105"/>
                      <a:pt x="403" y="105"/>
                      <a:pt x="403" y="106"/>
                    </a:cubicBezTo>
                    <a:cubicBezTo>
                      <a:pt x="404" y="108"/>
                      <a:pt x="404" y="110"/>
                      <a:pt x="405" y="111"/>
                    </a:cubicBezTo>
                    <a:cubicBezTo>
                      <a:pt x="406" y="110"/>
                      <a:pt x="406" y="108"/>
                      <a:pt x="407" y="107"/>
                    </a:cubicBezTo>
                    <a:cubicBezTo>
                      <a:pt x="407" y="107"/>
                      <a:pt x="407" y="106"/>
                      <a:pt x="408" y="105"/>
                    </a:cubicBezTo>
                    <a:cubicBezTo>
                      <a:pt x="411" y="109"/>
                      <a:pt x="414" y="112"/>
                      <a:pt x="417" y="115"/>
                    </a:cubicBezTo>
                    <a:cubicBezTo>
                      <a:pt x="419" y="118"/>
                      <a:pt x="417" y="119"/>
                      <a:pt x="414" y="119"/>
                    </a:cubicBezTo>
                    <a:cubicBezTo>
                      <a:pt x="413" y="119"/>
                      <a:pt x="413" y="120"/>
                      <a:pt x="412" y="121"/>
                    </a:cubicBezTo>
                    <a:cubicBezTo>
                      <a:pt x="413" y="121"/>
                      <a:pt x="414" y="123"/>
                      <a:pt x="415" y="122"/>
                    </a:cubicBezTo>
                    <a:cubicBezTo>
                      <a:pt x="422" y="119"/>
                      <a:pt x="425" y="125"/>
                      <a:pt x="427" y="129"/>
                    </a:cubicBezTo>
                    <a:cubicBezTo>
                      <a:pt x="438" y="145"/>
                      <a:pt x="447" y="161"/>
                      <a:pt x="453" y="179"/>
                    </a:cubicBezTo>
                    <a:cubicBezTo>
                      <a:pt x="460" y="203"/>
                      <a:pt x="462" y="227"/>
                      <a:pt x="452" y="251"/>
                    </a:cubicBezTo>
                    <a:cubicBezTo>
                      <a:pt x="446" y="262"/>
                      <a:pt x="439" y="272"/>
                      <a:pt x="433" y="283"/>
                    </a:cubicBezTo>
                    <a:cubicBezTo>
                      <a:pt x="418" y="307"/>
                      <a:pt x="403" y="331"/>
                      <a:pt x="388" y="355"/>
                    </a:cubicBezTo>
                    <a:cubicBezTo>
                      <a:pt x="386" y="359"/>
                      <a:pt x="384" y="362"/>
                      <a:pt x="381" y="367"/>
                    </a:cubicBezTo>
                    <a:cubicBezTo>
                      <a:pt x="387" y="370"/>
                      <a:pt x="392" y="372"/>
                      <a:pt x="398" y="375"/>
                    </a:cubicBezTo>
                    <a:cubicBezTo>
                      <a:pt x="417" y="383"/>
                      <a:pt x="435" y="392"/>
                      <a:pt x="454" y="400"/>
                    </a:cubicBezTo>
                    <a:cubicBezTo>
                      <a:pt x="475" y="409"/>
                      <a:pt x="496" y="418"/>
                      <a:pt x="517" y="427"/>
                    </a:cubicBezTo>
                    <a:cubicBezTo>
                      <a:pt x="538" y="437"/>
                      <a:pt x="560" y="447"/>
                      <a:pt x="582" y="457"/>
                    </a:cubicBezTo>
                    <a:cubicBezTo>
                      <a:pt x="596" y="464"/>
                      <a:pt x="610" y="471"/>
                      <a:pt x="624" y="479"/>
                    </a:cubicBezTo>
                    <a:cubicBezTo>
                      <a:pt x="625" y="479"/>
                      <a:pt x="626" y="480"/>
                      <a:pt x="628" y="481"/>
                    </a:cubicBezTo>
                    <a:cubicBezTo>
                      <a:pt x="626" y="482"/>
                      <a:pt x="625" y="483"/>
                      <a:pt x="624" y="484"/>
                    </a:cubicBezTo>
                    <a:cubicBezTo>
                      <a:pt x="627" y="487"/>
                      <a:pt x="630" y="491"/>
                      <a:pt x="633" y="495"/>
                    </a:cubicBezTo>
                    <a:cubicBezTo>
                      <a:pt x="636" y="489"/>
                      <a:pt x="628" y="488"/>
                      <a:pt x="630" y="483"/>
                    </a:cubicBezTo>
                    <a:cubicBezTo>
                      <a:pt x="639" y="488"/>
                      <a:pt x="647" y="492"/>
                      <a:pt x="655" y="497"/>
                    </a:cubicBezTo>
                    <a:cubicBezTo>
                      <a:pt x="687" y="517"/>
                      <a:pt x="717" y="539"/>
                      <a:pt x="744" y="565"/>
                    </a:cubicBezTo>
                    <a:cubicBezTo>
                      <a:pt x="758" y="579"/>
                      <a:pt x="771" y="594"/>
                      <a:pt x="785" y="609"/>
                    </a:cubicBezTo>
                    <a:cubicBezTo>
                      <a:pt x="787" y="611"/>
                      <a:pt x="787" y="613"/>
                      <a:pt x="786" y="616"/>
                    </a:cubicBezTo>
                    <a:cubicBezTo>
                      <a:pt x="782" y="621"/>
                      <a:pt x="778" y="627"/>
                      <a:pt x="774" y="632"/>
                    </a:cubicBezTo>
                    <a:cubicBezTo>
                      <a:pt x="774" y="630"/>
                      <a:pt x="774" y="629"/>
                      <a:pt x="775" y="627"/>
                    </a:cubicBezTo>
                    <a:cubicBezTo>
                      <a:pt x="774" y="627"/>
                      <a:pt x="772" y="627"/>
                      <a:pt x="772" y="627"/>
                    </a:cubicBezTo>
                    <a:cubicBezTo>
                      <a:pt x="771" y="629"/>
                      <a:pt x="771" y="630"/>
                      <a:pt x="772" y="632"/>
                    </a:cubicBezTo>
                    <a:cubicBezTo>
                      <a:pt x="772" y="632"/>
                      <a:pt x="772" y="633"/>
                      <a:pt x="773" y="633"/>
                    </a:cubicBezTo>
                    <a:close/>
                    <a:moveTo>
                      <a:pt x="115" y="374"/>
                    </a:moveTo>
                    <a:cubicBezTo>
                      <a:pt x="115" y="374"/>
                      <a:pt x="115" y="374"/>
                      <a:pt x="115" y="374"/>
                    </a:cubicBezTo>
                    <a:cubicBezTo>
                      <a:pt x="118" y="372"/>
                      <a:pt x="121" y="373"/>
                      <a:pt x="124" y="375"/>
                    </a:cubicBezTo>
                    <a:cubicBezTo>
                      <a:pt x="140" y="388"/>
                      <a:pt x="155" y="400"/>
                      <a:pt x="170" y="411"/>
                    </a:cubicBezTo>
                    <a:cubicBezTo>
                      <a:pt x="175" y="415"/>
                      <a:pt x="180" y="418"/>
                      <a:pt x="186" y="422"/>
                    </a:cubicBezTo>
                    <a:cubicBezTo>
                      <a:pt x="202" y="396"/>
                      <a:pt x="218" y="370"/>
                      <a:pt x="234" y="344"/>
                    </a:cubicBezTo>
                    <a:cubicBezTo>
                      <a:pt x="238" y="347"/>
                      <a:pt x="243" y="350"/>
                      <a:pt x="247" y="352"/>
                    </a:cubicBezTo>
                    <a:cubicBezTo>
                      <a:pt x="231" y="378"/>
                      <a:pt x="215" y="404"/>
                      <a:pt x="199" y="430"/>
                    </a:cubicBezTo>
                    <a:cubicBezTo>
                      <a:pt x="200" y="431"/>
                      <a:pt x="201" y="432"/>
                      <a:pt x="202" y="433"/>
                    </a:cubicBezTo>
                    <a:cubicBezTo>
                      <a:pt x="228" y="448"/>
                      <a:pt x="254" y="462"/>
                      <a:pt x="280" y="477"/>
                    </a:cubicBezTo>
                    <a:cubicBezTo>
                      <a:pt x="284" y="480"/>
                      <a:pt x="285" y="478"/>
                      <a:pt x="287" y="476"/>
                    </a:cubicBezTo>
                    <a:cubicBezTo>
                      <a:pt x="299" y="456"/>
                      <a:pt x="311" y="437"/>
                      <a:pt x="322" y="418"/>
                    </a:cubicBezTo>
                    <a:cubicBezTo>
                      <a:pt x="326" y="411"/>
                      <a:pt x="331" y="405"/>
                      <a:pt x="335" y="398"/>
                    </a:cubicBezTo>
                    <a:cubicBezTo>
                      <a:pt x="340" y="401"/>
                      <a:pt x="344" y="404"/>
                      <a:pt x="348" y="406"/>
                    </a:cubicBezTo>
                    <a:cubicBezTo>
                      <a:pt x="331" y="433"/>
                      <a:pt x="315" y="460"/>
                      <a:pt x="298" y="487"/>
                    </a:cubicBezTo>
                    <a:cubicBezTo>
                      <a:pt x="330" y="501"/>
                      <a:pt x="361" y="515"/>
                      <a:pt x="393" y="529"/>
                    </a:cubicBezTo>
                    <a:cubicBezTo>
                      <a:pt x="410" y="502"/>
                      <a:pt x="427" y="475"/>
                      <a:pt x="444" y="448"/>
                    </a:cubicBezTo>
                    <a:cubicBezTo>
                      <a:pt x="448" y="451"/>
                      <a:pt x="452" y="454"/>
                      <a:pt x="457" y="456"/>
                    </a:cubicBezTo>
                    <a:cubicBezTo>
                      <a:pt x="440" y="483"/>
                      <a:pt x="424" y="509"/>
                      <a:pt x="407" y="536"/>
                    </a:cubicBezTo>
                    <a:cubicBezTo>
                      <a:pt x="409" y="536"/>
                      <a:pt x="410" y="536"/>
                      <a:pt x="410" y="536"/>
                    </a:cubicBezTo>
                    <a:cubicBezTo>
                      <a:pt x="438" y="549"/>
                      <a:pt x="465" y="561"/>
                      <a:pt x="492" y="573"/>
                    </a:cubicBezTo>
                    <a:cubicBezTo>
                      <a:pt x="496" y="575"/>
                      <a:pt x="499" y="578"/>
                      <a:pt x="502" y="571"/>
                    </a:cubicBezTo>
                    <a:cubicBezTo>
                      <a:pt x="504" y="573"/>
                      <a:pt x="506" y="575"/>
                      <a:pt x="508" y="577"/>
                    </a:cubicBezTo>
                    <a:cubicBezTo>
                      <a:pt x="510" y="580"/>
                      <a:pt x="512" y="583"/>
                      <a:pt x="515" y="585"/>
                    </a:cubicBezTo>
                    <a:cubicBezTo>
                      <a:pt x="522" y="589"/>
                      <a:pt x="530" y="592"/>
                      <a:pt x="537" y="596"/>
                    </a:cubicBezTo>
                    <a:cubicBezTo>
                      <a:pt x="555" y="606"/>
                      <a:pt x="573" y="617"/>
                      <a:pt x="591" y="628"/>
                    </a:cubicBezTo>
                    <a:cubicBezTo>
                      <a:pt x="593" y="629"/>
                      <a:pt x="594" y="630"/>
                      <a:pt x="596" y="627"/>
                    </a:cubicBezTo>
                    <a:cubicBezTo>
                      <a:pt x="606" y="610"/>
                      <a:pt x="617" y="593"/>
                      <a:pt x="628" y="575"/>
                    </a:cubicBezTo>
                    <a:cubicBezTo>
                      <a:pt x="632" y="568"/>
                      <a:pt x="637" y="561"/>
                      <a:pt x="642" y="553"/>
                    </a:cubicBezTo>
                    <a:cubicBezTo>
                      <a:pt x="645" y="555"/>
                      <a:pt x="648" y="558"/>
                      <a:pt x="651" y="559"/>
                    </a:cubicBezTo>
                    <a:cubicBezTo>
                      <a:pt x="655" y="561"/>
                      <a:pt x="654" y="562"/>
                      <a:pt x="652" y="565"/>
                    </a:cubicBezTo>
                    <a:cubicBezTo>
                      <a:pt x="639" y="587"/>
                      <a:pt x="626" y="608"/>
                      <a:pt x="612" y="629"/>
                    </a:cubicBezTo>
                    <a:cubicBezTo>
                      <a:pt x="611" y="632"/>
                      <a:pt x="607" y="636"/>
                      <a:pt x="608" y="638"/>
                    </a:cubicBezTo>
                    <a:cubicBezTo>
                      <a:pt x="608" y="641"/>
                      <a:pt x="613" y="643"/>
                      <a:pt x="615" y="645"/>
                    </a:cubicBezTo>
                    <a:cubicBezTo>
                      <a:pt x="627" y="653"/>
                      <a:pt x="638" y="662"/>
                      <a:pt x="650" y="671"/>
                    </a:cubicBezTo>
                    <a:cubicBezTo>
                      <a:pt x="671" y="637"/>
                      <a:pt x="692" y="603"/>
                      <a:pt x="714" y="568"/>
                    </a:cubicBezTo>
                    <a:cubicBezTo>
                      <a:pt x="685" y="543"/>
                      <a:pt x="654" y="523"/>
                      <a:pt x="621" y="504"/>
                    </a:cubicBezTo>
                    <a:cubicBezTo>
                      <a:pt x="627" y="500"/>
                      <a:pt x="629" y="497"/>
                      <a:pt x="627" y="493"/>
                    </a:cubicBezTo>
                    <a:cubicBezTo>
                      <a:pt x="625" y="489"/>
                      <a:pt x="622" y="488"/>
                      <a:pt x="619" y="489"/>
                    </a:cubicBezTo>
                    <a:cubicBezTo>
                      <a:pt x="614" y="491"/>
                      <a:pt x="614" y="494"/>
                      <a:pt x="617" y="501"/>
                    </a:cubicBezTo>
                    <a:cubicBezTo>
                      <a:pt x="552" y="464"/>
                      <a:pt x="482" y="438"/>
                      <a:pt x="415" y="408"/>
                    </a:cubicBezTo>
                    <a:cubicBezTo>
                      <a:pt x="417" y="404"/>
                      <a:pt x="418" y="400"/>
                      <a:pt x="419" y="396"/>
                    </a:cubicBezTo>
                    <a:cubicBezTo>
                      <a:pt x="418" y="396"/>
                      <a:pt x="418" y="396"/>
                      <a:pt x="417" y="395"/>
                    </a:cubicBezTo>
                    <a:cubicBezTo>
                      <a:pt x="416" y="396"/>
                      <a:pt x="416" y="397"/>
                      <a:pt x="415" y="398"/>
                    </a:cubicBezTo>
                    <a:cubicBezTo>
                      <a:pt x="414" y="400"/>
                      <a:pt x="413" y="403"/>
                      <a:pt x="412" y="403"/>
                    </a:cubicBezTo>
                    <a:cubicBezTo>
                      <a:pt x="409" y="403"/>
                      <a:pt x="406" y="403"/>
                      <a:pt x="403" y="402"/>
                    </a:cubicBezTo>
                    <a:cubicBezTo>
                      <a:pt x="398" y="400"/>
                      <a:pt x="393" y="398"/>
                      <a:pt x="389" y="395"/>
                    </a:cubicBezTo>
                    <a:cubicBezTo>
                      <a:pt x="366" y="384"/>
                      <a:pt x="342" y="373"/>
                      <a:pt x="320" y="360"/>
                    </a:cubicBezTo>
                    <a:cubicBezTo>
                      <a:pt x="284" y="340"/>
                      <a:pt x="250" y="317"/>
                      <a:pt x="218" y="292"/>
                    </a:cubicBezTo>
                    <a:cubicBezTo>
                      <a:pt x="179" y="262"/>
                      <a:pt x="143" y="229"/>
                      <a:pt x="116" y="188"/>
                    </a:cubicBezTo>
                    <a:cubicBezTo>
                      <a:pt x="103" y="167"/>
                      <a:pt x="93" y="146"/>
                      <a:pt x="86" y="122"/>
                    </a:cubicBezTo>
                    <a:cubicBezTo>
                      <a:pt x="85" y="116"/>
                      <a:pt x="85" y="111"/>
                      <a:pt x="87" y="105"/>
                    </a:cubicBezTo>
                    <a:cubicBezTo>
                      <a:pt x="87" y="103"/>
                      <a:pt x="90" y="103"/>
                      <a:pt x="92" y="102"/>
                    </a:cubicBezTo>
                    <a:cubicBezTo>
                      <a:pt x="92" y="101"/>
                      <a:pt x="92" y="101"/>
                      <a:pt x="92" y="101"/>
                    </a:cubicBezTo>
                    <a:cubicBezTo>
                      <a:pt x="88" y="99"/>
                      <a:pt x="85" y="100"/>
                      <a:pt x="83" y="103"/>
                    </a:cubicBezTo>
                    <a:cubicBezTo>
                      <a:pt x="79" y="110"/>
                      <a:pt x="76" y="116"/>
                      <a:pt x="72" y="123"/>
                    </a:cubicBezTo>
                    <a:cubicBezTo>
                      <a:pt x="57" y="146"/>
                      <a:pt x="43" y="169"/>
                      <a:pt x="29" y="192"/>
                    </a:cubicBezTo>
                    <a:cubicBezTo>
                      <a:pt x="26" y="197"/>
                      <a:pt x="22" y="202"/>
                      <a:pt x="23" y="209"/>
                    </a:cubicBezTo>
                    <a:cubicBezTo>
                      <a:pt x="25" y="221"/>
                      <a:pt x="26" y="233"/>
                      <a:pt x="29" y="245"/>
                    </a:cubicBezTo>
                    <a:cubicBezTo>
                      <a:pt x="31" y="254"/>
                      <a:pt x="35" y="263"/>
                      <a:pt x="39" y="272"/>
                    </a:cubicBezTo>
                    <a:cubicBezTo>
                      <a:pt x="40" y="270"/>
                      <a:pt x="41" y="268"/>
                      <a:pt x="42" y="267"/>
                    </a:cubicBezTo>
                    <a:cubicBezTo>
                      <a:pt x="55" y="247"/>
                      <a:pt x="67" y="228"/>
                      <a:pt x="79" y="208"/>
                    </a:cubicBezTo>
                    <a:cubicBezTo>
                      <a:pt x="85" y="199"/>
                      <a:pt x="85" y="199"/>
                      <a:pt x="95" y="205"/>
                    </a:cubicBezTo>
                    <a:cubicBezTo>
                      <a:pt x="98" y="206"/>
                      <a:pt x="97" y="207"/>
                      <a:pt x="96" y="210"/>
                    </a:cubicBezTo>
                    <a:cubicBezTo>
                      <a:pt x="81" y="234"/>
                      <a:pt x="65" y="259"/>
                      <a:pt x="50" y="284"/>
                    </a:cubicBezTo>
                    <a:cubicBezTo>
                      <a:pt x="48" y="287"/>
                      <a:pt x="48" y="289"/>
                      <a:pt x="50" y="292"/>
                    </a:cubicBezTo>
                    <a:cubicBezTo>
                      <a:pt x="61" y="307"/>
                      <a:pt x="72" y="322"/>
                      <a:pt x="83" y="336"/>
                    </a:cubicBezTo>
                    <a:cubicBezTo>
                      <a:pt x="88" y="342"/>
                      <a:pt x="94" y="348"/>
                      <a:pt x="100" y="354"/>
                    </a:cubicBezTo>
                    <a:cubicBezTo>
                      <a:pt x="117" y="327"/>
                      <a:pt x="133" y="301"/>
                      <a:pt x="150" y="275"/>
                    </a:cubicBezTo>
                    <a:cubicBezTo>
                      <a:pt x="154" y="278"/>
                      <a:pt x="158" y="280"/>
                      <a:pt x="162" y="283"/>
                    </a:cubicBezTo>
                    <a:cubicBezTo>
                      <a:pt x="145" y="310"/>
                      <a:pt x="129" y="337"/>
                      <a:pt x="112" y="364"/>
                    </a:cubicBezTo>
                    <a:cubicBezTo>
                      <a:pt x="113" y="366"/>
                      <a:pt x="114" y="367"/>
                      <a:pt x="114" y="367"/>
                    </a:cubicBezTo>
                    <a:cubicBezTo>
                      <a:pt x="113" y="369"/>
                      <a:pt x="112" y="371"/>
                      <a:pt x="111" y="372"/>
                    </a:cubicBezTo>
                    <a:cubicBezTo>
                      <a:pt x="109" y="375"/>
                      <a:pt x="111" y="378"/>
                      <a:pt x="113" y="379"/>
                    </a:cubicBezTo>
                    <a:cubicBezTo>
                      <a:pt x="114" y="381"/>
                      <a:pt x="116" y="380"/>
                      <a:pt x="118" y="381"/>
                    </a:cubicBezTo>
                    <a:cubicBezTo>
                      <a:pt x="118" y="380"/>
                      <a:pt x="118" y="380"/>
                      <a:pt x="119" y="380"/>
                    </a:cubicBezTo>
                    <a:cubicBezTo>
                      <a:pt x="115" y="379"/>
                      <a:pt x="112" y="378"/>
                      <a:pt x="115" y="374"/>
                    </a:cubicBezTo>
                    <a:close/>
                    <a:moveTo>
                      <a:pt x="279" y="222"/>
                    </a:moveTo>
                    <a:cubicBezTo>
                      <a:pt x="280" y="223"/>
                      <a:pt x="281" y="224"/>
                      <a:pt x="283" y="225"/>
                    </a:cubicBezTo>
                    <a:cubicBezTo>
                      <a:pt x="300" y="238"/>
                      <a:pt x="318" y="248"/>
                      <a:pt x="339" y="255"/>
                    </a:cubicBezTo>
                    <a:cubicBezTo>
                      <a:pt x="360" y="261"/>
                      <a:pt x="380" y="266"/>
                      <a:pt x="402" y="260"/>
                    </a:cubicBezTo>
                    <a:cubicBezTo>
                      <a:pt x="416" y="256"/>
                      <a:pt x="426" y="249"/>
                      <a:pt x="432" y="236"/>
                    </a:cubicBezTo>
                    <a:cubicBezTo>
                      <a:pt x="437" y="223"/>
                      <a:pt x="436" y="210"/>
                      <a:pt x="434" y="198"/>
                    </a:cubicBezTo>
                    <a:cubicBezTo>
                      <a:pt x="430" y="180"/>
                      <a:pt x="422" y="165"/>
                      <a:pt x="413" y="150"/>
                    </a:cubicBezTo>
                    <a:cubicBezTo>
                      <a:pt x="397" y="126"/>
                      <a:pt x="378" y="106"/>
                      <a:pt x="356" y="88"/>
                    </a:cubicBezTo>
                    <a:cubicBezTo>
                      <a:pt x="333" y="70"/>
                      <a:pt x="308" y="55"/>
                      <a:pt x="282" y="44"/>
                    </a:cubicBezTo>
                    <a:cubicBezTo>
                      <a:pt x="260" y="35"/>
                      <a:pt x="238" y="29"/>
                      <a:pt x="215" y="26"/>
                    </a:cubicBezTo>
                    <a:cubicBezTo>
                      <a:pt x="190" y="22"/>
                      <a:pt x="165" y="22"/>
                      <a:pt x="141" y="32"/>
                    </a:cubicBezTo>
                    <a:cubicBezTo>
                      <a:pt x="120" y="42"/>
                      <a:pt x="108" y="58"/>
                      <a:pt x="106" y="81"/>
                    </a:cubicBezTo>
                    <a:cubicBezTo>
                      <a:pt x="104" y="103"/>
                      <a:pt x="110" y="123"/>
                      <a:pt x="118" y="143"/>
                    </a:cubicBezTo>
                    <a:cubicBezTo>
                      <a:pt x="120" y="147"/>
                      <a:pt x="122" y="148"/>
                      <a:pt x="126" y="147"/>
                    </a:cubicBezTo>
                    <a:cubicBezTo>
                      <a:pt x="143" y="144"/>
                      <a:pt x="159" y="148"/>
                      <a:pt x="174" y="155"/>
                    </a:cubicBezTo>
                    <a:cubicBezTo>
                      <a:pt x="183" y="159"/>
                      <a:pt x="192" y="165"/>
                      <a:pt x="201" y="170"/>
                    </a:cubicBezTo>
                    <a:cubicBezTo>
                      <a:pt x="207" y="160"/>
                      <a:pt x="213" y="150"/>
                      <a:pt x="219" y="140"/>
                    </a:cubicBezTo>
                    <a:cubicBezTo>
                      <a:pt x="229" y="125"/>
                      <a:pt x="243" y="117"/>
                      <a:pt x="261" y="116"/>
                    </a:cubicBezTo>
                    <a:cubicBezTo>
                      <a:pt x="281" y="114"/>
                      <a:pt x="299" y="119"/>
                      <a:pt x="316" y="128"/>
                    </a:cubicBezTo>
                    <a:cubicBezTo>
                      <a:pt x="322" y="131"/>
                      <a:pt x="327" y="135"/>
                      <a:pt x="333" y="138"/>
                    </a:cubicBezTo>
                    <a:cubicBezTo>
                      <a:pt x="314" y="167"/>
                      <a:pt x="297" y="194"/>
                      <a:pt x="279" y="222"/>
                    </a:cubicBezTo>
                    <a:close/>
                    <a:moveTo>
                      <a:pt x="241" y="281"/>
                    </a:moveTo>
                    <a:cubicBezTo>
                      <a:pt x="264" y="297"/>
                      <a:pt x="287" y="312"/>
                      <a:pt x="310" y="328"/>
                    </a:cubicBezTo>
                    <a:cubicBezTo>
                      <a:pt x="317" y="316"/>
                      <a:pt x="324" y="305"/>
                      <a:pt x="331" y="294"/>
                    </a:cubicBezTo>
                    <a:cubicBezTo>
                      <a:pt x="336" y="297"/>
                      <a:pt x="340" y="300"/>
                      <a:pt x="344" y="302"/>
                    </a:cubicBezTo>
                    <a:cubicBezTo>
                      <a:pt x="338" y="313"/>
                      <a:pt x="332" y="322"/>
                      <a:pt x="326" y="332"/>
                    </a:cubicBezTo>
                    <a:cubicBezTo>
                      <a:pt x="324" y="334"/>
                      <a:pt x="323" y="336"/>
                      <a:pt x="326" y="337"/>
                    </a:cubicBezTo>
                    <a:cubicBezTo>
                      <a:pt x="337" y="343"/>
                      <a:pt x="347" y="349"/>
                      <a:pt x="357" y="354"/>
                    </a:cubicBezTo>
                    <a:cubicBezTo>
                      <a:pt x="359" y="356"/>
                      <a:pt x="361" y="356"/>
                      <a:pt x="363" y="353"/>
                    </a:cubicBezTo>
                    <a:cubicBezTo>
                      <a:pt x="374" y="335"/>
                      <a:pt x="385" y="317"/>
                      <a:pt x="396" y="299"/>
                    </a:cubicBezTo>
                    <a:cubicBezTo>
                      <a:pt x="399" y="294"/>
                      <a:pt x="402" y="289"/>
                      <a:pt x="406" y="283"/>
                    </a:cubicBezTo>
                    <a:cubicBezTo>
                      <a:pt x="404" y="283"/>
                      <a:pt x="404" y="283"/>
                      <a:pt x="404" y="283"/>
                    </a:cubicBezTo>
                    <a:cubicBezTo>
                      <a:pt x="378" y="289"/>
                      <a:pt x="353" y="285"/>
                      <a:pt x="329" y="277"/>
                    </a:cubicBezTo>
                    <a:cubicBezTo>
                      <a:pt x="311" y="271"/>
                      <a:pt x="294" y="262"/>
                      <a:pt x="279" y="251"/>
                    </a:cubicBezTo>
                    <a:cubicBezTo>
                      <a:pt x="258" y="237"/>
                      <a:pt x="240" y="220"/>
                      <a:pt x="226" y="199"/>
                    </a:cubicBezTo>
                    <a:cubicBezTo>
                      <a:pt x="223" y="195"/>
                      <a:pt x="221" y="190"/>
                      <a:pt x="218" y="186"/>
                    </a:cubicBezTo>
                    <a:cubicBezTo>
                      <a:pt x="217" y="187"/>
                      <a:pt x="217" y="187"/>
                      <a:pt x="216" y="188"/>
                    </a:cubicBezTo>
                    <a:cubicBezTo>
                      <a:pt x="207" y="203"/>
                      <a:pt x="198" y="217"/>
                      <a:pt x="189" y="232"/>
                    </a:cubicBezTo>
                    <a:cubicBezTo>
                      <a:pt x="187" y="235"/>
                      <a:pt x="188" y="236"/>
                      <a:pt x="190" y="238"/>
                    </a:cubicBezTo>
                    <a:cubicBezTo>
                      <a:pt x="197" y="245"/>
                      <a:pt x="204" y="251"/>
                      <a:pt x="212" y="257"/>
                    </a:cubicBezTo>
                    <a:cubicBezTo>
                      <a:pt x="217" y="262"/>
                      <a:pt x="223" y="267"/>
                      <a:pt x="229" y="271"/>
                    </a:cubicBezTo>
                    <a:cubicBezTo>
                      <a:pt x="235" y="261"/>
                      <a:pt x="241" y="252"/>
                      <a:pt x="247" y="242"/>
                    </a:cubicBezTo>
                    <a:cubicBezTo>
                      <a:pt x="251" y="245"/>
                      <a:pt x="254" y="247"/>
                      <a:pt x="257" y="248"/>
                    </a:cubicBezTo>
                    <a:cubicBezTo>
                      <a:pt x="260" y="249"/>
                      <a:pt x="259" y="251"/>
                      <a:pt x="258" y="253"/>
                    </a:cubicBezTo>
                    <a:cubicBezTo>
                      <a:pt x="253" y="262"/>
                      <a:pt x="247" y="271"/>
                      <a:pt x="241" y="281"/>
                    </a:cubicBezTo>
                    <a:close/>
                    <a:moveTo>
                      <a:pt x="261" y="206"/>
                    </a:moveTo>
                    <a:cubicBezTo>
                      <a:pt x="262" y="206"/>
                      <a:pt x="262" y="205"/>
                      <a:pt x="263" y="205"/>
                    </a:cubicBezTo>
                    <a:cubicBezTo>
                      <a:pt x="275" y="186"/>
                      <a:pt x="287" y="168"/>
                      <a:pt x="299" y="149"/>
                    </a:cubicBezTo>
                    <a:cubicBezTo>
                      <a:pt x="300" y="147"/>
                      <a:pt x="300" y="146"/>
                      <a:pt x="297" y="144"/>
                    </a:cubicBezTo>
                    <a:cubicBezTo>
                      <a:pt x="285" y="139"/>
                      <a:pt x="272" y="137"/>
                      <a:pt x="259" y="139"/>
                    </a:cubicBezTo>
                    <a:cubicBezTo>
                      <a:pt x="244" y="141"/>
                      <a:pt x="234" y="152"/>
                      <a:pt x="237" y="167"/>
                    </a:cubicBezTo>
                    <a:cubicBezTo>
                      <a:pt x="240" y="183"/>
                      <a:pt x="250" y="195"/>
                      <a:pt x="261" y="206"/>
                    </a:cubicBezTo>
                    <a:close/>
                    <a:moveTo>
                      <a:pt x="170" y="220"/>
                    </a:moveTo>
                    <a:cubicBezTo>
                      <a:pt x="176" y="210"/>
                      <a:pt x="182" y="201"/>
                      <a:pt x="187" y="192"/>
                    </a:cubicBezTo>
                    <a:cubicBezTo>
                      <a:pt x="187" y="191"/>
                      <a:pt x="187" y="189"/>
                      <a:pt x="186" y="188"/>
                    </a:cubicBezTo>
                    <a:cubicBezTo>
                      <a:pt x="175" y="181"/>
                      <a:pt x="164" y="174"/>
                      <a:pt x="150" y="171"/>
                    </a:cubicBezTo>
                    <a:cubicBezTo>
                      <a:pt x="145" y="170"/>
                      <a:pt x="139" y="170"/>
                      <a:pt x="133" y="169"/>
                    </a:cubicBezTo>
                    <a:cubicBezTo>
                      <a:pt x="133" y="170"/>
                      <a:pt x="132" y="170"/>
                      <a:pt x="132" y="171"/>
                    </a:cubicBezTo>
                    <a:cubicBezTo>
                      <a:pt x="144" y="187"/>
                      <a:pt x="157" y="203"/>
                      <a:pt x="170" y="220"/>
                    </a:cubicBezTo>
                    <a:close/>
                    <a:moveTo>
                      <a:pt x="99" y="110"/>
                    </a:moveTo>
                    <a:cubicBezTo>
                      <a:pt x="98" y="111"/>
                      <a:pt x="98" y="112"/>
                      <a:pt x="98" y="113"/>
                    </a:cubicBezTo>
                    <a:cubicBezTo>
                      <a:pt x="98" y="116"/>
                      <a:pt x="96" y="118"/>
                      <a:pt x="93" y="118"/>
                    </a:cubicBezTo>
                    <a:cubicBezTo>
                      <a:pt x="92" y="118"/>
                      <a:pt x="92" y="119"/>
                      <a:pt x="91" y="120"/>
                    </a:cubicBezTo>
                    <a:cubicBezTo>
                      <a:pt x="92" y="120"/>
                      <a:pt x="93" y="121"/>
                      <a:pt x="94" y="121"/>
                    </a:cubicBezTo>
                    <a:cubicBezTo>
                      <a:pt x="100" y="122"/>
                      <a:pt x="102" y="117"/>
                      <a:pt x="99" y="110"/>
                    </a:cubicBezTo>
                    <a:close/>
                    <a:moveTo>
                      <a:pt x="401" y="394"/>
                    </a:moveTo>
                    <a:cubicBezTo>
                      <a:pt x="401" y="394"/>
                      <a:pt x="402" y="395"/>
                      <a:pt x="402" y="396"/>
                    </a:cubicBezTo>
                    <a:cubicBezTo>
                      <a:pt x="403" y="395"/>
                      <a:pt x="404" y="394"/>
                      <a:pt x="404" y="394"/>
                    </a:cubicBezTo>
                    <a:cubicBezTo>
                      <a:pt x="405" y="390"/>
                      <a:pt x="406" y="388"/>
                      <a:pt x="410" y="388"/>
                    </a:cubicBezTo>
                    <a:cubicBezTo>
                      <a:pt x="410" y="388"/>
                      <a:pt x="411" y="387"/>
                      <a:pt x="412" y="386"/>
                    </a:cubicBezTo>
                    <a:cubicBezTo>
                      <a:pt x="411" y="386"/>
                      <a:pt x="410" y="385"/>
                      <a:pt x="409" y="385"/>
                    </a:cubicBezTo>
                    <a:cubicBezTo>
                      <a:pt x="405" y="385"/>
                      <a:pt x="402" y="388"/>
                      <a:pt x="401" y="3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5" name="Freeform 6">
                <a:extLst>
                  <a:ext uri="{FF2B5EF4-FFF2-40B4-BE49-F238E27FC236}">
                    <a16:creationId xmlns:a16="http://schemas.microsoft.com/office/drawing/2014/main" id="{AF89CAC4-690F-3B39-ECCE-429D3A65B487}"/>
                  </a:ext>
                </a:extLst>
              </p:cNvPr>
              <p:cNvSpPr>
                <a:spLocks/>
              </p:cNvSpPr>
              <p:nvPr/>
            </p:nvSpPr>
            <p:spPr bwMode="auto">
              <a:xfrm>
                <a:off x="2574" y="1054"/>
                <a:ext cx="12" cy="13"/>
              </a:xfrm>
              <a:custGeom>
                <a:avLst/>
                <a:gdLst>
                  <a:gd name="T0" fmla="*/ 5 w 8"/>
                  <a:gd name="T1" fmla="*/ 9 h 9"/>
                  <a:gd name="T2" fmla="*/ 0 w 8"/>
                  <a:gd name="T3" fmla="*/ 2 h 9"/>
                  <a:gd name="T4" fmla="*/ 5 w 8"/>
                  <a:gd name="T5" fmla="*/ 0 h 9"/>
                  <a:gd name="T6" fmla="*/ 7 w 8"/>
                  <a:gd name="T7" fmla="*/ 3 h 9"/>
                  <a:gd name="T8" fmla="*/ 5 w 8"/>
                  <a:gd name="T9" fmla="*/ 9 h 9"/>
                </a:gdLst>
                <a:ahLst/>
                <a:cxnLst>
                  <a:cxn ang="0">
                    <a:pos x="T0" y="T1"/>
                  </a:cxn>
                  <a:cxn ang="0">
                    <a:pos x="T2" y="T3"/>
                  </a:cxn>
                  <a:cxn ang="0">
                    <a:pos x="T4" y="T5"/>
                  </a:cxn>
                  <a:cxn ang="0">
                    <a:pos x="T6" y="T7"/>
                  </a:cxn>
                  <a:cxn ang="0">
                    <a:pos x="T8" y="T9"/>
                  </a:cxn>
                </a:cxnLst>
                <a:rect l="0" t="0" r="r" b="b"/>
                <a:pathLst>
                  <a:path w="8" h="9">
                    <a:moveTo>
                      <a:pt x="5" y="9"/>
                    </a:moveTo>
                    <a:cubicBezTo>
                      <a:pt x="3" y="6"/>
                      <a:pt x="2" y="5"/>
                      <a:pt x="0" y="2"/>
                    </a:cubicBezTo>
                    <a:cubicBezTo>
                      <a:pt x="2" y="2"/>
                      <a:pt x="3" y="0"/>
                      <a:pt x="5" y="0"/>
                    </a:cubicBezTo>
                    <a:cubicBezTo>
                      <a:pt x="6" y="0"/>
                      <a:pt x="8" y="2"/>
                      <a:pt x="7" y="3"/>
                    </a:cubicBezTo>
                    <a:cubicBezTo>
                      <a:pt x="7" y="5"/>
                      <a:pt x="6" y="6"/>
                      <a:pt x="5"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6" name="Freeform 8">
                <a:extLst>
                  <a:ext uri="{FF2B5EF4-FFF2-40B4-BE49-F238E27FC236}">
                    <a16:creationId xmlns:a16="http://schemas.microsoft.com/office/drawing/2014/main" id="{E527D7C0-CCBE-E8AD-0BEB-9136C7BE1E12}"/>
                  </a:ext>
                </a:extLst>
              </p:cNvPr>
              <p:cNvSpPr>
                <a:spLocks noEditPoints="1"/>
              </p:cNvSpPr>
              <p:nvPr/>
            </p:nvSpPr>
            <p:spPr bwMode="auto">
              <a:xfrm>
                <a:off x="2320" y="1200"/>
                <a:ext cx="1044" cy="864"/>
              </a:xfrm>
              <a:custGeom>
                <a:avLst/>
                <a:gdLst>
                  <a:gd name="T0" fmla="*/ 92 w 692"/>
                  <a:gd name="T1" fmla="*/ 268 h 572"/>
                  <a:gd name="T2" fmla="*/ 140 w 692"/>
                  <a:gd name="T3" fmla="*/ 184 h 572"/>
                  <a:gd name="T4" fmla="*/ 78 w 692"/>
                  <a:gd name="T5" fmla="*/ 255 h 572"/>
                  <a:gd name="T6" fmla="*/ 28 w 692"/>
                  <a:gd name="T7" fmla="*/ 193 h 572"/>
                  <a:gd name="T8" fmla="*/ 74 w 692"/>
                  <a:gd name="T9" fmla="*/ 111 h 572"/>
                  <a:gd name="T10" fmla="*/ 57 w 692"/>
                  <a:gd name="T11" fmla="*/ 109 h 572"/>
                  <a:gd name="T12" fmla="*/ 17 w 692"/>
                  <a:gd name="T13" fmla="*/ 173 h 572"/>
                  <a:gd name="T14" fmla="*/ 1 w 692"/>
                  <a:gd name="T15" fmla="*/ 110 h 572"/>
                  <a:gd name="T16" fmla="*/ 50 w 692"/>
                  <a:gd name="T17" fmla="*/ 24 h 572"/>
                  <a:gd name="T18" fmla="*/ 70 w 692"/>
                  <a:gd name="T19" fmla="*/ 2 h 572"/>
                  <a:gd name="T20" fmla="*/ 65 w 692"/>
                  <a:gd name="T21" fmla="*/ 6 h 572"/>
                  <a:gd name="T22" fmla="*/ 94 w 692"/>
                  <a:gd name="T23" fmla="*/ 89 h 572"/>
                  <a:gd name="T24" fmla="*/ 298 w 692"/>
                  <a:gd name="T25" fmla="*/ 261 h 572"/>
                  <a:gd name="T26" fmla="*/ 381 w 692"/>
                  <a:gd name="T27" fmla="*/ 303 h 572"/>
                  <a:gd name="T28" fmla="*/ 393 w 692"/>
                  <a:gd name="T29" fmla="*/ 299 h 572"/>
                  <a:gd name="T30" fmla="*/ 397 w 692"/>
                  <a:gd name="T31" fmla="*/ 297 h 572"/>
                  <a:gd name="T32" fmla="*/ 595 w 692"/>
                  <a:gd name="T33" fmla="*/ 402 h 572"/>
                  <a:gd name="T34" fmla="*/ 605 w 692"/>
                  <a:gd name="T35" fmla="*/ 394 h 572"/>
                  <a:gd name="T36" fmla="*/ 692 w 692"/>
                  <a:gd name="T37" fmla="*/ 469 h 572"/>
                  <a:gd name="T38" fmla="*/ 593 w 692"/>
                  <a:gd name="T39" fmla="*/ 546 h 572"/>
                  <a:gd name="T40" fmla="*/ 590 w 692"/>
                  <a:gd name="T41" fmla="*/ 530 h 572"/>
                  <a:gd name="T42" fmla="*/ 629 w 692"/>
                  <a:gd name="T43" fmla="*/ 460 h 572"/>
                  <a:gd name="T44" fmla="*/ 606 w 692"/>
                  <a:gd name="T45" fmla="*/ 476 h 572"/>
                  <a:gd name="T46" fmla="*/ 569 w 692"/>
                  <a:gd name="T47" fmla="*/ 529 h 572"/>
                  <a:gd name="T48" fmla="*/ 493 w 692"/>
                  <a:gd name="T49" fmla="*/ 486 h 572"/>
                  <a:gd name="T50" fmla="*/ 480 w 692"/>
                  <a:gd name="T51" fmla="*/ 472 h 572"/>
                  <a:gd name="T52" fmla="*/ 388 w 692"/>
                  <a:gd name="T53" fmla="*/ 437 h 572"/>
                  <a:gd name="T54" fmla="*/ 435 w 692"/>
                  <a:gd name="T55" fmla="*/ 357 h 572"/>
                  <a:gd name="T56" fmla="*/ 371 w 692"/>
                  <a:gd name="T57" fmla="*/ 430 h 572"/>
                  <a:gd name="T58" fmla="*/ 326 w 692"/>
                  <a:gd name="T59" fmla="*/ 307 h 572"/>
                  <a:gd name="T60" fmla="*/ 300 w 692"/>
                  <a:gd name="T61" fmla="*/ 319 h 572"/>
                  <a:gd name="T62" fmla="*/ 258 w 692"/>
                  <a:gd name="T63" fmla="*/ 378 h 572"/>
                  <a:gd name="T64" fmla="*/ 177 w 692"/>
                  <a:gd name="T65" fmla="*/ 331 h 572"/>
                  <a:gd name="T66" fmla="*/ 212 w 692"/>
                  <a:gd name="T67" fmla="*/ 245 h 572"/>
                  <a:gd name="T68" fmla="*/ 148 w 692"/>
                  <a:gd name="T69" fmla="*/ 312 h 572"/>
                  <a:gd name="T70" fmla="*/ 93 w 692"/>
                  <a:gd name="T71" fmla="*/ 275 h 572"/>
                  <a:gd name="T72" fmla="*/ 90 w 692"/>
                  <a:gd name="T73" fmla="*/ 272 h 572"/>
                  <a:gd name="T74" fmla="*/ 512 w 692"/>
                  <a:gd name="T75" fmla="*/ 448 h 572"/>
                  <a:gd name="T76" fmla="*/ 534 w 692"/>
                  <a:gd name="T77" fmla="*/ 414 h 572"/>
                  <a:gd name="T78" fmla="*/ 530 w 692"/>
                  <a:gd name="T79" fmla="*/ 399 h 572"/>
                  <a:gd name="T80" fmla="*/ 491 w 692"/>
                  <a:gd name="T81" fmla="*/ 454 h 572"/>
                  <a:gd name="T82" fmla="*/ 490 w 692"/>
                  <a:gd name="T83" fmla="*/ 467 h 572"/>
                  <a:gd name="T84" fmla="*/ 497 w 692"/>
                  <a:gd name="T85" fmla="*/ 470 h 572"/>
                  <a:gd name="T86" fmla="*/ 505 w 692"/>
                  <a:gd name="T87" fmla="*/ 459 h 572"/>
                  <a:gd name="T88" fmla="*/ 508 w 692"/>
                  <a:gd name="T89" fmla="*/ 447 h 572"/>
                  <a:gd name="T90" fmla="*/ 604 w 692"/>
                  <a:gd name="T91" fmla="*/ 397 h 572"/>
                  <a:gd name="T92" fmla="*/ 595 w 692"/>
                  <a:gd name="T93" fmla="*/ 396 h 572"/>
                  <a:gd name="T94" fmla="*/ 604 w 692"/>
                  <a:gd name="T95" fmla="*/ 397 h 572"/>
                  <a:gd name="T96" fmla="*/ 489 w 692"/>
                  <a:gd name="T97" fmla="*/ 478 h 572"/>
                  <a:gd name="T98" fmla="*/ 489 w 692"/>
                  <a:gd name="T99" fmla="*/ 47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2" h="572">
                    <a:moveTo>
                      <a:pt x="89" y="273"/>
                    </a:moveTo>
                    <a:cubicBezTo>
                      <a:pt x="90" y="272"/>
                      <a:pt x="91" y="270"/>
                      <a:pt x="92" y="268"/>
                    </a:cubicBezTo>
                    <a:cubicBezTo>
                      <a:pt x="92" y="268"/>
                      <a:pt x="91" y="267"/>
                      <a:pt x="90" y="265"/>
                    </a:cubicBezTo>
                    <a:cubicBezTo>
                      <a:pt x="107" y="238"/>
                      <a:pt x="123" y="211"/>
                      <a:pt x="140" y="184"/>
                    </a:cubicBezTo>
                    <a:cubicBezTo>
                      <a:pt x="136" y="181"/>
                      <a:pt x="132" y="179"/>
                      <a:pt x="128" y="176"/>
                    </a:cubicBezTo>
                    <a:cubicBezTo>
                      <a:pt x="111" y="202"/>
                      <a:pt x="95" y="228"/>
                      <a:pt x="78" y="255"/>
                    </a:cubicBezTo>
                    <a:cubicBezTo>
                      <a:pt x="72" y="249"/>
                      <a:pt x="66" y="243"/>
                      <a:pt x="61" y="237"/>
                    </a:cubicBezTo>
                    <a:cubicBezTo>
                      <a:pt x="50" y="223"/>
                      <a:pt x="39" y="208"/>
                      <a:pt x="28" y="193"/>
                    </a:cubicBezTo>
                    <a:cubicBezTo>
                      <a:pt x="26" y="190"/>
                      <a:pt x="26" y="188"/>
                      <a:pt x="28" y="185"/>
                    </a:cubicBezTo>
                    <a:cubicBezTo>
                      <a:pt x="43" y="160"/>
                      <a:pt x="59" y="135"/>
                      <a:pt x="74" y="111"/>
                    </a:cubicBezTo>
                    <a:cubicBezTo>
                      <a:pt x="75" y="108"/>
                      <a:pt x="76" y="107"/>
                      <a:pt x="73" y="106"/>
                    </a:cubicBezTo>
                    <a:cubicBezTo>
                      <a:pt x="63" y="100"/>
                      <a:pt x="63" y="100"/>
                      <a:pt x="57" y="109"/>
                    </a:cubicBezTo>
                    <a:cubicBezTo>
                      <a:pt x="45" y="129"/>
                      <a:pt x="33" y="148"/>
                      <a:pt x="20" y="168"/>
                    </a:cubicBezTo>
                    <a:cubicBezTo>
                      <a:pt x="19" y="169"/>
                      <a:pt x="18" y="171"/>
                      <a:pt x="17" y="173"/>
                    </a:cubicBezTo>
                    <a:cubicBezTo>
                      <a:pt x="13" y="164"/>
                      <a:pt x="9" y="155"/>
                      <a:pt x="7" y="146"/>
                    </a:cubicBezTo>
                    <a:cubicBezTo>
                      <a:pt x="4" y="134"/>
                      <a:pt x="3" y="122"/>
                      <a:pt x="1" y="110"/>
                    </a:cubicBezTo>
                    <a:cubicBezTo>
                      <a:pt x="0" y="103"/>
                      <a:pt x="4" y="98"/>
                      <a:pt x="7" y="93"/>
                    </a:cubicBezTo>
                    <a:cubicBezTo>
                      <a:pt x="21" y="70"/>
                      <a:pt x="35" y="47"/>
                      <a:pt x="50" y="24"/>
                    </a:cubicBezTo>
                    <a:cubicBezTo>
                      <a:pt x="54" y="17"/>
                      <a:pt x="57" y="11"/>
                      <a:pt x="61" y="4"/>
                    </a:cubicBezTo>
                    <a:cubicBezTo>
                      <a:pt x="63" y="1"/>
                      <a:pt x="66" y="0"/>
                      <a:pt x="70" y="2"/>
                    </a:cubicBezTo>
                    <a:cubicBezTo>
                      <a:pt x="70" y="2"/>
                      <a:pt x="70" y="2"/>
                      <a:pt x="70" y="3"/>
                    </a:cubicBezTo>
                    <a:cubicBezTo>
                      <a:pt x="68" y="4"/>
                      <a:pt x="65" y="4"/>
                      <a:pt x="65" y="6"/>
                    </a:cubicBezTo>
                    <a:cubicBezTo>
                      <a:pt x="63" y="12"/>
                      <a:pt x="63" y="17"/>
                      <a:pt x="64" y="23"/>
                    </a:cubicBezTo>
                    <a:cubicBezTo>
                      <a:pt x="71" y="47"/>
                      <a:pt x="81" y="68"/>
                      <a:pt x="94" y="89"/>
                    </a:cubicBezTo>
                    <a:cubicBezTo>
                      <a:pt x="121" y="130"/>
                      <a:pt x="157" y="163"/>
                      <a:pt x="196" y="193"/>
                    </a:cubicBezTo>
                    <a:cubicBezTo>
                      <a:pt x="228" y="218"/>
                      <a:pt x="262" y="241"/>
                      <a:pt x="298" y="261"/>
                    </a:cubicBezTo>
                    <a:cubicBezTo>
                      <a:pt x="320" y="274"/>
                      <a:pt x="344" y="285"/>
                      <a:pt x="367" y="296"/>
                    </a:cubicBezTo>
                    <a:cubicBezTo>
                      <a:pt x="371" y="299"/>
                      <a:pt x="376" y="301"/>
                      <a:pt x="381" y="303"/>
                    </a:cubicBezTo>
                    <a:cubicBezTo>
                      <a:pt x="384" y="304"/>
                      <a:pt x="387" y="304"/>
                      <a:pt x="390" y="304"/>
                    </a:cubicBezTo>
                    <a:cubicBezTo>
                      <a:pt x="391" y="304"/>
                      <a:pt x="392" y="301"/>
                      <a:pt x="393" y="299"/>
                    </a:cubicBezTo>
                    <a:cubicBezTo>
                      <a:pt x="394" y="298"/>
                      <a:pt x="394" y="297"/>
                      <a:pt x="395" y="296"/>
                    </a:cubicBezTo>
                    <a:cubicBezTo>
                      <a:pt x="396" y="297"/>
                      <a:pt x="396" y="297"/>
                      <a:pt x="397" y="297"/>
                    </a:cubicBezTo>
                    <a:cubicBezTo>
                      <a:pt x="396" y="301"/>
                      <a:pt x="395" y="305"/>
                      <a:pt x="393" y="309"/>
                    </a:cubicBezTo>
                    <a:cubicBezTo>
                      <a:pt x="460" y="339"/>
                      <a:pt x="530" y="365"/>
                      <a:pt x="595" y="402"/>
                    </a:cubicBezTo>
                    <a:cubicBezTo>
                      <a:pt x="592" y="395"/>
                      <a:pt x="592" y="392"/>
                      <a:pt x="597" y="390"/>
                    </a:cubicBezTo>
                    <a:cubicBezTo>
                      <a:pt x="600" y="389"/>
                      <a:pt x="603" y="390"/>
                      <a:pt x="605" y="394"/>
                    </a:cubicBezTo>
                    <a:cubicBezTo>
                      <a:pt x="607" y="398"/>
                      <a:pt x="605" y="401"/>
                      <a:pt x="599" y="405"/>
                    </a:cubicBezTo>
                    <a:cubicBezTo>
                      <a:pt x="632" y="424"/>
                      <a:pt x="663" y="444"/>
                      <a:pt x="692" y="469"/>
                    </a:cubicBezTo>
                    <a:cubicBezTo>
                      <a:pt x="670" y="504"/>
                      <a:pt x="649" y="538"/>
                      <a:pt x="628" y="572"/>
                    </a:cubicBezTo>
                    <a:cubicBezTo>
                      <a:pt x="616" y="563"/>
                      <a:pt x="605" y="554"/>
                      <a:pt x="593" y="546"/>
                    </a:cubicBezTo>
                    <a:cubicBezTo>
                      <a:pt x="591" y="544"/>
                      <a:pt x="586" y="542"/>
                      <a:pt x="586" y="539"/>
                    </a:cubicBezTo>
                    <a:cubicBezTo>
                      <a:pt x="585" y="537"/>
                      <a:pt x="589" y="533"/>
                      <a:pt x="590" y="530"/>
                    </a:cubicBezTo>
                    <a:cubicBezTo>
                      <a:pt x="604" y="509"/>
                      <a:pt x="617" y="488"/>
                      <a:pt x="630" y="466"/>
                    </a:cubicBezTo>
                    <a:cubicBezTo>
                      <a:pt x="632" y="463"/>
                      <a:pt x="633" y="462"/>
                      <a:pt x="629" y="460"/>
                    </a:cubicBezTo>
                    <a:cubicBezTo>
                      <a:pt x="626" y="459"/>
                      <a:pt x="623" y="456"/>
                      <a:pt x="620" y="454"/>
                    </a:cubicBezTo>
                    <a:cubicBezTo>
                      <a:pt x="615" y="462"/>
                      <a:pt x="610" y="469"/>
                      <a:pt x="606" y="476"/>
                    </a:cubicBezTo>
                    <a:cubicBezTo>
                      <a:pt x="595" y="494"/>
                      <a:pt x="584" y="511"/>
                      <a:pt x="574" y="528"/>
                    </a:cubicBezTo>
                    <a:cubicBezTo>
                      <a:pt x="572" y="531"/>
                      <a:pt x="571" y="530"/>
                      <a:pt x="569" y="529"/>
                    </a:cubicBezTo>
                    <a:cubicBezTo>
                      <a:pt x="551" y="518"/>
                      <a:pt x="533" y="507"/>
                      <a:pt x="515" y="497"/>
                    </a:cubicBezTo>
                    <a:cubicBezTo>
                      <a:pt x="508" y="493"/>
                      <a:pt x="500" y="490"/>
                      <a:pt x="493" y="486"/>
                    </a:cubicBezTo>
                    <a:cubicBezTo>
                      <a:pt x="490" y="484"/>
                      <a:pt x="488" y="481"/>
                      <a:pt x="486" y="478"/>
                    </a:cubicBezTo>
                    <a:cubicBezTo>
                      <a:pt x="484" y="476"/>
                      <a:pt x="482" y="474"/>
                      <a:pt x="480" y="472"/>
                    </a:cubicBezTo>
                    <a:cubicBezTo>
                      <a:pt x="477" y="479"/>
                      <a:pt x="474" y="476"/>
                      <a:pt x="470" y="474"/>
                    </a:cubicBezTo>
                    <a:cubicBezTo>
                      <a:pt x="443" y="462"/>
                      <a:pt x="416" y="450"/>
                      <a:pt x="388" y="437"/>
                    </a:cubicBezTo>
                    <a:cubicBezTo>
                      <a:pt x="388" y="437"/>
                      <a:pt x="387" y="437"/>
                      <a:pt x="385" y="437"/>
                    </a:cubicBezTo>
                    <a:cubicBezTo>
                      <a:pt x="402" y="410"/>
                      <a:pt x="418" y="384"/>
                      <a:pt x="435" y="357"/>
                    </a:cubicBezTo>
                    <a:cubicBezTo>
                      <a:pt x="430" y="355"/>
                      <a:pt x="426" y="352"/>
                      <a:pt x="422" y="349"/>
                    </a:cubicBezTo>
                    <a:cubicBezTo>
                      <a:pt x="405" y="376"/>
                      <a:pt x="388" y="403"/>
                      <a:pt x="371" y="430"/>
                    </a:cubicBezTo>
                    <a:cubicBezTo>
                      <a:pt x="339" y="416"/>
                      <a:pt x="308" y="402"/>
                      <a:pt x="276" y="388"/>
                    </a:cubicBezTo>
                    <a:cubicBezTo>
                      <a:pt x="293" y="361"/>
                      <a:pt x="309" y="334"/>
                      <a:pt x="326" y="307"/>
                    </a:cubicBezTo>
                    <a:cubicBezTo>
                      <a:pt x="322" y="305"/>
                      <a:pt x="318" y="302"/>
                      <a:pt x="313" y="299"/>
                    </a:cubicBezTo>
                    <a:cubicBezTo>
                      <a:pt x="309" y="306"/>
                      <a:pt x="304" y="312"/>
                      <a:pt x="300" y="319"/>
                    </a:cubicBezTo>
                    <a:cubicBezTo>
                      <a:pt x="289" y="338"/>
                      <a:pt x="277" y="357"/>
                      <a:pt x="265" y="377"/>
                    </a:cubicBezTo>
                    <a:cubicBezTo>
                      <a:pt x="263" y="379"/>
                      <a:pt x="262" y="381"/>
                      <a:pt x="258" y="378"/>
                    </a:cubicBezTo>
                    <a:cubicBezTo>
                      <a:pt x="232" y="363"/>
                      <a:pt x="206" y="349"/>
                      <a:pt x="180" y="334"/>
                    </a:cubicBezTo>
                    <a:cubicBezTo>
                      <a:pt x="179" y="333"/>
                      <a:pt x="178" y="332"/>
                      <a:pt x="177" y="331"/>
                    </a:cubicBezTo>
                    <a:cubicBezTo>
                      <a:pt x="193" y="305"/>
                      <a:pt x="209" y="279"/>
                      <a:pt x="225" y="253"/>
                    </a:cubicBezTo>
                    <a:cubicBezTo>
                      <a:pt x="221" y="251"/>
                      <a:pt x="216" y="248"/>
                      <a:pt x="212" y="245"/>
                    </a:cubicBezTo>
                    <a:cubicBezTo>
                      <a:pt x="196" y="271"/>
                      <a:pt x="180" y="297"/>
                      <a:pt x="164" y="323"/>
                    </a:cubicBezTo>
                    <a:cubicBezTo>
                      <a:pt x="158" y="319"/>
                      <a:pt x="153" y="316"/>
                      <a:pt x="148" y="312"/>
                    </a:cubicBezTo>
                    <a:cubicBezTo>
                      <a:pt x="133" y="301"/>
                      <a:pt x="118" y="289"/>
                      <a:pt x="102" y="276"/>
                    </a:cubicBezTo>
                    <a:cubicBezTo>
                      <a:pt x="99" y="274"/>
                      <a:pt x="96" y="273"/>
                      <a:pt x="93" y="275"/>
                    </a:cubicBezTo>
                    <a:cubicBezTo>
                      <a:pt x="93" y="274"/>
                      <a:pt x="94" y="273"/>
                      <a:pt x="95" y="272"/>
                    </a:cubicBezTo>
                    <a:cubicBezTo>
                      <a:pt x="93" y="272"/>
                      <a:pt x="92" y="272"/>
                      <a:pt x="90" y="272"/>
                    </a:cubicBezTo>
                    <a:cubicBezTo>
                      <a:pt x="90" y="272"/>
                      <a:pt x="89" y="273"/>
                      <a:pt x="89" y="273"/>
                    </a:cubicBezTo>
                    <a:close/>
                    <a:moveTo>
                      <a:pt x="512" y="448"/>
                    </a:moveTo>
                    <a:cubicBezTo>
                      <a:pt x="514" y="445"/>
                      <a:pt x="516" y="442"/>
                      <a:pt x="518" y="439"/>
                    </a:cubicBezTo>
                    <a:cubicBezTo>
                      <a:pt x="523" y="431"/>
                      <a:pt x="528" y="423"/>
                      <a:pt x="534" y="414"/>
                    </a:cubicBezTo>
                    <a:cubicBezTo>
                      <a:pt x="535" y="411"/>
                      <a:pt x="539" y="408"/>
                      <a:pt x="538" y="405"/>
                    </a:cubicBezTo>
                    <a:cubicBezTo>
                      <a:pt x="538" y="402"/>
                      <a:pt x="533" y="401"/>
                      <a:pt x="530" y="399"/>
                    </a:cubicBezTo>
                    <a:cubicBezTo>
                      <a:pt x="527" y="396"/>
                      <a:pt x="526" y="397"/>
                      <a:pt x="524" y="400"/>
                    </a:cubicBezTo>
                    <a:cubicBezTo>
                      <a:pt x="513" y="418"/>
                      <a:pt x="502" y="436"/>
                      <a:pt x="491" y="454"/>
                    </a:cubicBezTo>
                    <a:cubicBezTo>
                      <a:pt x="488" y="459"/>
                      <a:pt x="485" y="464"/>
                      <a:pt x="481" y="469"/>
                    </a:cubicBezTo>
                    <a:cubicBezTo>
                      <a:pt x="484" y="468"/>
                      <a:pt x="488" y="466"/>
                      <a:pt x="490" y="467"/>
                    </a:cubicBezTo>
                    <a:cubicBezTo>
                      <a:pt x="493" y="468"/>
                      <a:pt x="494" y="471"/>
                      <a:pt x="497" y="474"/>
                    </a:cubicBezTo>
                    <a:cubicBezTo>
                      <a:pt x="497" y="473"/>
                      <a:pt x="497" y="471"/>
                      <a:pt x="497" y="470"/>
                    </a:cubicBezTo>
                    <a:cubicBezTo>
                      <a:pt x="495" y="465"/>
                      <a:pt x="497" y="462"/>
                      <a:pt x="502" y="461"/>
                    </a:cubicBezTo>
                    <a:cubicBezTo>
                      <a:pt x="503" y="461"/>
                      <a:pt x="505" y="460"/>
                      <a:pt x="505" y="459"/>
                    </a:cubicBezTo>
                    <a:cubicBezTo>
                      <a:pt x="507" y="457"/>
                      <a:pt x="508" y="454"/>
                      <a:pt x="510" y="451"/>
                    </a:cubicBezTo>
                    <a:cubicBezTo>
                      <a:pt x="510" y="450"/>
                      <a:pt x="509" y="449"/>
                      <a:pt x="508" y="447"/>
                    </a:cubicBezTo>
                    <a:cubicBezTo>
                      <a:pt x="510" y="448"/>
                      <a:pt x="511" y="448"/>
                      <a:pt x="512" y="448"/>
                    </a:cubicBezTo>
                    <a:close/>
                    <a:moveTo>
                      <a:pt x="604" y="397"/>
                    </a:moveTo>
                    <a:cubicBezTo>
                      <a:pt x="602" y="395"/>
                      <a:pt x="600" y="394"/>
                      <a:pt x="598" y="393"/>
                    </a:cubicBezTo>
                    <a:cubicBezTo>
                      <a:pt x="598" y="392"/>
                      <a:pt x="595" y="395"/>
                      <a:pt x="595" y="396"/>
                    </a:cubicBezTo>
                    <a:cubicBezTo>
                      <a:pt x="597" y="398"/>
                      <a:pt x="598" y="399"/>
                      <a:pt x="600" y="401"/>
                    </a:cubicBezTo>
                    <a:cubicBezTo>
                      <a:pt x="600" y="401"/>
                      <a:pt x="602" y="399"/>
                      <a:pt x="604" y="397"/>
                    </a:cubicBezTo>
                    <a:close/>
                    <a:moveTo>
                      <a:pt x="484" y="472"/>
                    </a:moveTo>
                    <a:cubicBezTo>
                      <a:pt x="486" y="474"/>
                      <a:pt x="487" y="475"/>
                      <a:pt x="489" y="478"/>
                    </a:cubicBezTo>
                    <a:cubicBezTo>
                      <a:pt x="490" y="476"/>
                      <a:pt x="492" y="474"/>
                      <a:pt x="492" y="473"/>
                    </a:cubicBezTo>
                    <a:cubicBezTo>
                      <a:pt x="492" y="472"/>
                      <a:pt x="490" y="470"/>
                      <a:pt x="489" y="470"/>
                    </a:cubicBezTo>
                    <a:cubicBezTo>
                      <a:pt x="488" y="470"/>
                      <a:pt x="486" y="471"/>
                      <a:pt x="484"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7" name="Freeform 9">
                <a:extLst>
                  <a:ext uri="{FF2B5EF4-FFF2-40B4-BE49-F238E27FC236}">
                    <a16:creationId xmlns:a16="http://schemas.microsoft.com/office/drawing/2014/main" id="{4DF325D7-67C7-0BD1-0D0D-0D62BC46F62B}"/>
                  </a:ext>
                </a:extLst>
              </p:cNvPr>
              <p:cNvSpPr>
                <a:spLocks/>
              </p:cNvSpPr>
              <p:nvPr/>
            </p:nvSpPr>
            <p:spPr bwMode="auto">
              <a:xfrm>
                <a:off x="2444" y="1084"/>
                <a:ext cx="502" cy="368"/>
              </a:xfrm>
              <a:custGeom>
                <a:avLst/>
                <a:gdLst>
                  <a:gd name="T0" fmla="*/ 175 w 333"/>
                  <a:gd name="T1" fmla="*/ 200 h 244"/>
                  <a:gd name="T2" fmla="*/ 229 w 333"/>
                  <a:gd name="T3" fmla="*/ 116 h 244"/>
                  <a:gd name="T4" fmla="*/ 212 w 333"/>
                  <a:gd name="T5" fmla="*/ 106 h 244"/>
                  <a:gd name="T6" fmla="*/ 157 w 333"/>
                  <a:gd name="T7" fmla="*/ 94 h 244"/>
                  <a:gd name="T8" fmla="*/ 115 w 333"/>
                  <a:gd name="T9" fmla="*/ 118 h 244"/>
                  <a:gd name="T10" fmla="*/ 97 w 333"/>
                  <a:gd name="T11" fmla="*/ 148 h 244"/>
                  <a:gd name="T12" fmla="*/ 70 w 333"/>
                  <a:gd name="T13" fmla="*/ 133 h 244"/>
                  <a:gd name="T14" fmla="*/ 22 w 333"/>
                  <a:gd name="T15" fmla="*/ 125 h 244"/>
                  <a:gd name="T16" fmla="*/ 14 w 333"/>
                  <a:gd name="T17" fmla="*/ 121 h 244"/>
                  <a:gd name="T18" fmla="*/ 2 w 333"/>
                  <a:gd name="T19" fmla="*/ 59 h 244"/>
                  <a:gd name="T20" fmla="*/ 37 w 333"/>
                  <a:gd name="T21" fmla="*/ 10 h 244"/>
                  <a:gd name="T22" fmla="*/ 111 w 333"/>
                  <a:gd name="T23" fmla="*/ 4 h 244"/>
                  <a:gd name="T24" fmla="*/ 178 w 333"/>
                  <a:gd name="T25" fmla="*/ 22 h 244"/>
                  <a:gd name="T26" fmla="*/ 252 w 333"/>
                  <a:gd name="T27" fmla="*/ 66 h 244"/>
                  <a:gd name="T28" fmla="*/ 309 w 333"/>
                  <a:gd name="T29" fmla="*/ 128 h 244"/>
                  <a:gd name="T30" fmla="*/ 330 w 333"/>
                  <a:gd name="T31" fmla="*/ 176 h 244"/>
                  <a:gd name="T32" fmla="*/ 328 w 333"/>
                  <a:gd name="T33" fmla="*/ 214 h 244"/>
                  <a:gd name="T34" fmla="*/ 298 w 333"/>
                  <a:gd name="T35" fmla="*/ 238 h 244"/>
                  <a:gd name="T36" fmla="*/ 235 w 333"/>
                  <a:gd name="T37" fmla="*/ 233 h 244"/>
                  <a:gd name="T38" fmla="*/ 179 w 333"/>
                  <a:gd name="T39" fmla="*/ 203 h 244"/>
                  <a:gd name="T40" fmla="*/ 175 w 333"/>
                  <a:gd name="T41" fmla="*/ 20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3" h="244">
                    <a:moveTo>
                      <a:pt x="175" y="200"/>
                    </a:moveTo>
                    <a:cubicBezTo>
                      <a:pt x="193" y="172"/>
                      <a:pt x="210" y="145"/>
                      <a:pt x="229" y="116"/>
                    </a:cubicBezTo>
                    <a:cubicBezTo>
                      <a:pt x="223" y="113"/>
                      <a:pt x="218" y="109"/>
                      <a:pt x="212" y="106"/>
                    </a:cubicBezTo>
                    <a:cubicBezTo>
                      <a:pt x="195" y="97"/>
                      <a:pt x="177" y="92"/>
                      <a:pt x="157" y="94"/>
                    </a:cubicBezTo>
                    <a:cubicBezTo>
                      <a:pt x="139" y="95"/>
                      <a:pt x="125" y="103"/>
                      <a:pt x="115" y="118"/>
                    </a:cubicBezTo>
                    <a:cubicBezTo>
                      <a:pt x="109" y="128"/>
                      <a:pt x="103" y="138"/>
                      <a:pt x="97" y="148"/>
                    </a:cubicBezTo>
                    <a:cubicBezTo>
                      <a:pt x="88" y="143"/>
                      <a:pt x="79" y="137"/>
                      <a:pt x="70" y="133"/>
                    </a:cubicBezTo>
                    <a:cubicBezTo>
                      <a:pt x="55" y="126"/>
                      <a:pt x="39" y="122"/>
                      <a:pt x="22" y="125"/>
                    </a:cubicBezTo>
                    <a:cubicBezTo>
                      <a:pt x="18" y="126"/>
                      <a:pt x="16" y="125"/>
                      <a:pt x="14" y="121"/>
                    </a:cubicBezTo>
                    <a:cubicBezTo>
                      <a:pt x="6" y="101"/>
                      <a:pt x="0" y="81"/>
                      <a:pt x="2" y="59"/>
                    </a:cubicBezTo>
                    <a:cubicBezTo>
                      <a:pt x="4" y="36"/>
                      <a:pt x="16" y="20"/>
                      <a:pt x="37" y="10"/>
                    </a:cubicBezTo>
                    <a:cubicBezTo>
                      <a:pt x="61" y="0"/>
                      <a:pt x="86" y="0"/>
                      <a:pt x="111" y="4"/>
                    </a:cubicBezTo>
                    <a:cubicBezTo>
                      <a:pt x="134" y="7"/>
                      <a:pt x="156" y="13"/>
                      <a:pt x="178" y="22"/>
                    </a:cubicBezTo>
                    <a:cubicBezTo>
                      <a:pt x="204" y="33"/>
                      <a:pt x="229" y="48"/>
                      <a:pt x="252" y="66"/>
                    </a:cubicBezTo>
                    <a:cubicBezTo>
                      <a:pt x="274" y="84"/>
                      <a:pt x="293" y="104"/>
                      <a:pt x="309" y="128"/>
                    </a:cubicBezTo>
                    <a:cubicBezTo>
                      <a:pt x="318" y="143"/>
                      <a:pt x="326" y="158"/>
                      <a:pt x="330" y="176"/>
                    </a:cubicBezTo>
                    <a:cubicBezTo>
                      <a:pt x="332" y="188"/>
                      <a:pt x="333" y="201"/>
                      <a:pt x="328" y="214"/>
                    </a:cubicBezTo>
                    <a:cubicBezTo>
                      <a:pt x="322" y="227"/>
                      <a:pt x="312" y="234"/>
                      <a:pt x="298" y="238"/>
                    </a:cubicBezTo>
                    <a:cubicBezTo>
                      <a:pt x="276" y="244"/>
                      <a:pt x="256" y="239"/>
                      <a:pt x="235" y="233"/>
                    </a:cubicBezTo>
                    <a:cubicBezTo>
                      <a:pt x="214" y="226"/>
                      <a:pt x="196" y="216"/>
                      <a:pt x="179" y="203"/>
                    </a:cubicBezTo>
                    <a:cubicBezTo>
                      <a:pt x="177" y="202"/>
                      <a:pt x="176" y="201"/>
                      <a:pt x="175"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8" name="Freeform 10">
                <a:extLst>
                  <a:ext uri="{FF2B5EF4-FFF2-40B4-BE49-F238E27FC236}">
                    <a16:creationId xmlns:a16="http://schemas.microsoft.com/office/drawing/2014/main" id="{643B7595-5C91-A2F6-7AED-E1B311A9D129}"/>
                  </a:ext>
                </a:extLst>
              </p:cNvPr>
              <p:cNvSpPr>
                <a:spLocks/>
              </p:cNvSpPr>
              <p:nvPr/>
            </p:nvSpPr>
            <p:spPr bwMode="auto">
              <a:xfrm>
                <a:off x="2569" y="1332"/>
                <a:ext cx="331" cy="256"/>
              </a:xfrm>
              <a:custGeom>
                <a:avLst/>
                <a:gdLst>
                  <a:gd name="T0" fmla="*/ 54 w 219"/>
                  <a:gd name="T1" fmla="*/ 95 h 170"/>
                  <a:gd name="T2" fmla="*/ 71 w 219"/>
                  <a:gd name="T3" fmla="*/ 67 h 170"/>
                  <a:gd name="T4" fmla="*/ 70 w 219"/>
                  <a:gd name="T5" fmla="*/ 62 h 170"/>
                  <a:gd name="T6" fmla="*/ 60 w 219"/>
                  <a:gd name="T7" fmla="*/ 56 h 170"/>
                  <a:gd name="T8" fmla="*/ 42 w 219"/>
                  <a:gd name="T9" fmla="*/ 85 h 170"/>
                  <a:gd name="T10" fmla="*/ 25 w 219"/>
                  <a:gd name="T11" fmla="*/ 71 h 170"/>
                  <a:gd name="T12" fmla="*/ 3 w 219"/>
                  <a:gd name="T13" fmla="*/ 52 h 170"/>
                  <a:gd name="T14" fmla="*/ 2 w 219"/>
                  <a:gd name="T15" fmla="*/ 46 h 170"/>
                  <a:gd name="T16" fmla="*/ 29 w 219"/>
                  <a:gd name="T17" fmla="*/ 2 h 170"/>
                  <a:gd name="T18" fmla="*/ 31 w 219"/>
                  <a:gd name="T19" fmla="*/ 0 h 170"/>
                  <a:gd name="T20" fmla="*/ 39 w 219"/>
                  <a:gd name="T21" fmla="*/ 13 h 170"/>
                  <a:gd name="T22" fmla="*/ 92 w 219"/>
                  <a:gd name="T23" fmla="*/ 65 h 170"/>
                  <a:gd name="T24" fmla="*/ 142 w 219"/>
                  <a:gd name="T25" fmla="*/ 91 h 170"/>
                  <a:gd name="T26" fmla="*/ 217 w 219"/>
                  <a:gd name="T27" fmla="*/ 97 h 170"/>
                  <a:gd name="T28" fmla="*/ 219 w 219"/>
                  <a:gd name="T29" fmla="*/ 97 h 170"/>
                  <a:gd name="T30" fmla="*/ 209 w 219"/>
                  <a:gd name="T31" fmla="*/ 113 h 170"/>
                  <a:gd name="T32" fmla="*/ 176 w 219"/>
                  <a:gd name="T33" fmla="*/ 167 h 170"/>
                  <a:gd name="T34" fmla="*/ 170 w 219"/>
                  <a:gd name="T35" fmla="*/ 168 h 170"/>
                  <a:gd name="T36" fmla="*/ 139 w 219"/>
                  <a:gd name="T37" fmla="*/ 151 h 170"/>
                  <a:gd name="T38" fmla="*/ 139 w 219"/>
                  <a:gd name="T39" fmla="*/ 146 h 170"/>
                  <a:gd name="T40" fmla="*/ 157 w 219"/>
                  <a:gd name="T41" fmla="*/ 116 h 170"/>
                  <a:gd name="T42" fmla="*/ 144 w 219"/>
                  <a:gd name="T43" fmla="*/ 108 h 170"/>
                  <a:gd name="T44" fmla="*/ 123 w 219"/>
                  <a:gd name="T45" fmla="*/ 142 h 170"/>
                  <a:gd name="T46" fmla="*/ 54 w 219"/>
                  <a:gd name="T47" fmla="*/ 9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170">
                    <a:moveTo>
                      <a:pt x="54" y="95"/>
                    </a:moveTo>
                    <a:cubicBezTo>
                      <a:pt x="60" y="85"/>
                      <a:pt x="66" y="76"/>
                      <a:pt x="71" y="67"/>
                    </a:cubicBezTo>
                    <a:cubicBezTo>
                      <a:pt x="72" y="65"/>
                      <a:pt x="73" y="63"/>
                      <a:pt x="70" y="62"/>
                    </a:cubicBezTo>
                    <a:cubicBezTo>
                      <a:pt x="67" y="61"/>
                      <a:pt x="64" y="59"/>
                      <a:pt x="60" y="56"/>
                    </a:cubicBezTo>
                    <a:cubicBezTo>
                      <a:pt x="54" y="66"/>
                      <a:pt x="48" y="75"/>
                      <a:pt x="42" y="85"/>
                    </a:cubicBezTo>
                    <a:cubicBezTo>
                      <a:pt x="36" y="81"/>
                      <a:pt x="30" y="76"/>
                      <a:pt x="25" y="71"/>
                    </a:cubicBezTo>
                    <a:cubicBezTo>
                      <a:pt x="17" y="65"/>
                      <a:pt x="10" y="59"/>
                      <a:pt x="3" y="52"/>
                    </a:cubicBezTo>
                    <a:cubicBezTo>
                      <a:pt x="1" y="50"/>
                      <a:pt x="0" y="49"/>
                      <a:pt x="2" y="46"/>
                    </a:cubicBezTo>
                    <a:cubicBezTo>
                      <a:pt x="11" y="31"/>
                      <a:pt x="20" y="17"/>
                      <a:pt x="29" y="2"/>
                    </a:cubicBezTo>
                    <a:cubicBezTo>
                      <a:pt x="30" y="1"/>
                      <a:pt x="30" y="1"/>
                      <a:pt x="31" y="0"/>
                    </a:cubicBezTo>
                    <a:cubicBezTo>
                      <a:pt x="34" y="4"/>
                      <a:pt x="36" y="9"/>
                      <a:pt x="39" y="13"/>
                    </a:cubicBezTo>
                    <a:cubicBezTo>
                      <a:pt x="53" y="34"/>
                      <a:pt x="71" y="51"/>
                      <a:pt x="92" y="65"/>
                    </a:cubicBezTo>
                    <a:cubicBezTo>
                      <a:pt x="107" y="76"/>
                      <a:pt x="124" y="85"/>
                      <a:pt x="142" y="91"/>
                    </a:cubicBezTo>
                    <a:cubicBezTo>
                      <a:pt x="166" y="99"/>
                      <a:pt x="191" y="103"/>
                      <a:pt x="217" y="97"/>
                    </a:cubicBezTo>
                    <a:cubicBezTo>
                      <a:pt x="217" y="97"/>
                      <a:pt x="217" y="97"/>
                      <a:pt x="219" y="97"/>
                    </a:cubicBezTo>
                    <a:cubicBezTo>
                      <a:pt x="215" y="103"/>
                      <a:pt x="212" y="108"/>
                      <a:pt x="209" y="113"/>
                    </a:cubicBezTo>
                    <a:cubicBezTo>
                      <a:pt x="198" y="131"/>
                      <a:pt x="187" y="149"/>
                      <a:pt x="176" y="167"/>
                    </a:cubicBezTo>
                    <a:cubicBezTo>
                      <a:pt x="174" y="170"/>
                      <a:pt x="172" y="170"/>
                      <a:pt x="170" y="168"/>
                    </a:cubicBezTo>
                    <a:cubicBezTo>
                      <a:pt x="160" y="163"/>
                      <a:pt x="150" y="157"/>
                      <a:pt x="139" y="151"/>
                    </a:cubicBezTo>
                    <a:cubicBezTo>
                      <a:pt x="136" y="150"/>
                      <a:pt x="137" y="148"/>
                      <a:pt x="139" y="146"/>
                    </a:cubicBezTo>
                    <a:cubicBezTo>
                      <a:pt x="145" y="136"/>
                      <a:pt x="151" y="127"/>
                      <a:pt x="157" y="116"/>
                    </a:cubicBezTo>
                    <a:cubicBezTo>
                      <a:pt x="153" y="114"/>
                      <a:pt x="149" y="111"/>
                      <a:pt x="144" y="108"/>
                    </a:cubicBezTo>
                    <a:cubicBezTo>
                      <a:pt x="137" y="119"/>
                      <a:pt x="130" y="130"/>
                      <a:pt x="123" y="142"/>
                    </a:cubicBezTo>
                    <a:cubicBezTo>
                      <a:pt x="100" y="126"/>
                      <a:pt x="77" y="111"/>
                      <a:pt x="54"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9" name="Freeform 11">
                <a:extLst>
                  <a:ext uri="{FF2B5EF4-FFF2-40B4-BE49-F238E27FC236}">
                    <a16:creationId xmlns:a16="http://schemas.microsoft.com/office/drawing/2014/main" id="{7E636551-CB75-9514-05CA-CC5CEDE904D8}"/>
                  </a:ext>
                </a:extLst>
              </p:cNvPr>
              <p:cNvSpPr>
                <a:spLocks/>
              </p:cNvSpPr>
              <p:nvPr/>
            </p:nvSpPr>
            <p:spPr bwMode="auto">
              <a:xfrm>
                <a:off x="2640" y="1258"/>
                <a:ext cx="100" cy="104"/>
              </a:xfrm>
              <a:custGeom>
                <a:avLst/>
                <a:gdLst>
                  <a:gd name="T0" fmla="*/ 27 w 66"/>
                  <a:gd name="T1" fmla="*/ 69 h 69"/>
                  <a:gd name="T2" fmla="*/ 3 w 66"/>
                  <a:gd name="T3" fmla="*/ 30 h 69"/>
                  <a:gd name="T4" fmla="*/ 25 w 66"/>
                  <a:gd name="T5" fmla="*/ 2 h 69"/>
                  <a:gd name="T6" fmla="*/ 63 w 66"/>
                  <a:gd name="T7" fmla="*/ 7 h 69"/>
                  <a:gd name="T8" fmla="*/ 65 w 66"/>
                  <a:gd name="T9" fmla="*/ 12 h 69"/>
                  <a:gd name="T10" fmla="*/ 29 w 66"/>
                  <a:gd name="T11" fmla="*/ 68 h 69"/>
                  <a:gd name="T12" fmla="*/ 27 w 66"/>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6" h="69">
                    <a:moveTo>
                      <a:pt x="27" y="69"/>
                    </a:moveTo>
                    <a:cubicBezTo>
                      <a:pt x="16" y="58"/>
                      <a:pt x="6" y="46"/>
                      <a:pt x="3" y="30"/>
                    </a:cubicBezTo>
                    <a:cubicBezTo>
                      <a:pt x="0" y="15"/>
                      <a:pt x="10" y="4"/>
                      <a:pt x="25" y="2"/>
                    </a:cubicBezTo>
                    <a:cubicBezTo>
                      <a:pt x="38" y="0"/>
                      <a:pt x="51" y="2"/>
                      <a:pt x="63" y="7"/>
                    </a:cubicBezTo>
                    <a:cubicBezTo>
                      <a:pt x="66" y="9"/>
                      <a:pt x="66" y="10"/>
                      <a:pt x="65" y="12"/>
                    </a:cubicBezTo>
                    <a:cubicBezTo>
                      <a:pt x="53" y="31"/>
                      <a:pt x="41" y="49"/>
                      <a:pt x="29" y="68"/>
                    </a:cubicBezTo>
                    <a:cubicBezTo>
                      <a:pt x="28" y="68"/>
                      <a:pt x="28" y="69"/>
                      <a:pt x="27"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0" name="Freeform 13">
                <a:extLst>
                  <a:ext uri="{FF2B5EF4-FFF2-40B4-BE49-F238E27FC236}">
                    <a16:creationId xmlns:a16="http://schemas.microsoft.com/office/drawing/2014/main" id="{D81AF8C7-37F9-7B90-578F-B5C087E88058}"/>
                  </a:ext>
                </a:extLst>
              </p:cNvPr>
              <p:cNvSpPr>
                <a:spLocks/>
              </p:cNvSpPr>
              <p:nvPr/>
            </p:nvSpPr>
            <p:spPr bwMode="auto">
              <a:xfrm>
                <a:off x="2424" y="1217"/>
                <a:ext cx="17" cy="18"/>
              </a:xfrm>
              <a:custGeom>
                <a:avLst/>
                <a:gdLst>
                  <a:gd name="T0" fmla="*/ 8 w 11"/>
                  <a:gd name="T1" fmla="*/ 0 h 12"/>
                  <a:gd name="T2" fmla="*/ 3 w 11"/>
                  <a:gd name="T3" fmla="*/ 11 h 12"/>
                  <a:gd name="T4" fmla="*/ 0 w 11"/>
                  <a:gd name="T5" fmla="*/ 10 h 12"/>
                  <a:gd name="T6" fmla="*/ 2 w 11"/>
                  <a:gd name="T7" fmla="*/ 8 h 12"/>
                  <a:gd name="T8" fmla="*/ 7 w 11"/>
                  <a:gd name="T9" fmla="*/ 3 h 12"/>
                  <a:gd name="T10" fmla="*/ 8 w 11"/>
                  <a:gd name="T11" fmla="*/ 0 h 12"/>
                </a:gdLst>
                <a:ahLst/>
                <a:cxnLst>
                  <a:cxn ang="0">
                    <a:pos x="T0" y="T1"/>
                  </a:cxn>
                  <a:cxn ang="0">
                    <a:pos x="T2" y="T3"/>
                  </a:cxn>
                  <a:cxn ang="0">
                    <a:pos x="T4" y="T5"/>
                  </a:cxn>
                  <a:cxn ang="0">
                    <a:pos x="T6" y="T7"/>
                  </a:cxn>
                  <a:cxn ang="0">
                    <a:pos x="T8" y="T9"/>
                  </a:cxn>
                  <a:cxn ang="0">
                    <a:pos x="T10" y="T11"/>
                  </a:cxn>
                </a:cxnLst>
                <a:rect l="0" t="0" r="r" b="b"/>
                <a:pathLst>
                  <a:path w="11" h="12">
                    <a:moveTo>
                      <a:pt x="8" y="0"/>
                    </a:moveTo>
                    <a:cubicBezTo>
                      <a:pt x="11" y="7"/>
                      <a:pt x="9" y="12"/>
                      <a:pt x="3" y="11"/>
                    </a:cubicBezTo>
                    <a:cubicBezTo>
                      <a:pt x="2" y="11"/>
                      <a:pt x="1" y="10"/>
                      <a:pt x="0" y="10"/>
                    </a:cubicBezTo>
                    <a:cubicBezTo>
                      <a:pt x="1" y="9"/>
                      <a:pt x="1" y="8"/>
                      <a:pt x="2" y="8"/>
                    </a:cubicBezTo>
                    <a:cubicBezTo>
                      <a:pt x="5" y="8"/>
                      <a:pt x="7" y="6"/>
                      <a:pt x="7" y="3"/>
                    </a:cubicBezTo>
                    <a:cubicBezTo>
                      <a:pt x="7" y="2"/>
                      <a:pt x="7"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1" name="Freeform 14">
                <a:extLst>
                  <a:ext uri="{FF2B5EF4-FFF2-40B4-BE49-F238E27FC236}">
                    <a16:creationId xmlns:a16="http://schemas.microsoft.com/office/drawing/2014/main" id="{5CA21F5A-3967-CD26-BE7A-5083AA947354}"/>
                  </a:ext>
                </a:extLst>
              </p:cNvPr>
              <p:cNvSpPr>
                <a:spLocks/>
              </p:cNvSpPr>
              <p:nvPr/>
            </p:nvSpPr>
            <p:spPr bwMode="auto">
              <a:xfrm>
                <a:off x="2892" y="1632"/>
                <a:ext cx="17" cy="17"/>
              </a:xfrm>
              <a:custGeom>
                <a:avLst/>
                <a:gdLst>
                  <a:gd name="T0" fmla="*/ 0 w 11"/>
                  <a:gd name="T1" fmla="*/ 9 h 11"/>
                  <a:gd name="T2" fmla="*/ 8 w 11"/>
                  <a:gd name="T3" fmla="*/ 0 h 11"/>
                  <a:gd name="T4" fmla="*/ 11 w 11"/>
                  <a:gd name="T5" fmla="*/ 1 h 11"/>
                  <a:gd name="T6" fmla="*/ 9 w 11"/>
                  <a:gd name="T7" fmla="*/ 3 h 11"/>
                  <a:gd name="T8" fmla="*/ 3 w 11"/>
                  <a:gd name="T9" fmla="*/ 9 h 11"/>
                  <a:gd name="T10" fmla="*/ 1 w 11"/>
                  <a:gd name="T11" fmla="*/ 11 h 11"/>
                  <a:gd name="T12" fmla="*/ 0 w 11"/>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9"/>
                    </a:moveTo>
                    <a:cubicBezTo>
                      <a:pt x="1" y="3"/>
                      <a:pt x="4" y="0"/>
                      <a:pt x="8" y="0"/>
                    </a:cubicBezTo>
                    <a:cubicBezTo>
                      <a:pt x="9" y="0"/>
                      <a:pt x="10" y="1"/>
                      <a:pt x="11" y="1"/>
                    </a:cubicBezTo>
                    <a:cubicBezTo>
                      <a:pt x="10" y="2"/>
                      <a:pt x="9" y="3"/>
                      <a:pt x="9" y="3"/>
                    </a:cubicBezTo>
                    <a:cubicBezTo>
                      <a:pt x="5" y="3"/>
                      <a:pt x="4" y="5"/>
                      <a:pt x="3" y="9"/>
                    </a:cubicBezTo>
                    <a:cubicBezTo>
                      <a:pt x="3" y="9"/>
                      <a:pt x="2" y="10"/>
                      <a:pt x="1" y="11"/>
                    </a:cubicBezTo>
                    <a:cubicBezTo>
                      <a:pt x="1" y="10"/>
                      <a:pt x="0"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2" name="Freeform 15">
                <a:extLst>
                  <a:ext uri="{FF2B5EF4-FFF2-40B4-BE49-F238E27FC236}">
                    <a16:creationId xmlns:a16="http://schemas.microsoft.com/office/drawing/2014/main" id="{F9308EE0-0EFC-E88D-5C80-1D2C9EC9DB8C}"/>
                  </a:ext>
                </a:extLst>
              </p:cNvPr>
              <p:cNvSpPr>
                <a:spLocks/>
              </p:cNvSpPr>
              <p:nvPr/>
            </p:nvSpPr>
            <p:spPr bwMode="auto">
              <a:xfrm>
                <a:off x="2451" y="1613"/>
                <a:ext cx="16" cy="13"/>
              </a:xfrm>
              <a:custGeom>
                <a:avLst/>
                <a:gdLst>
                  <a:gd name="T0" fmla="*/ 6 w 10"/>
                  <a:gd name="T1" fmla="*/ 2 h 9"/>
                  <a:gd name="T2" fmla="*/ 10 w 10"/>
                  <a:gd name="T3" fmla="*/ 8 h 9"/>
                  <a:gd name="T4" fmla="*/ 9 w 10"/>
                  <a:gd name="T5" fmla="*/ 9 h 9"/>
                  <a:gd name="T6" fmla="*/ 4 w 10"/>
                  <a:gd name="T7" fmla="*/ 7 h 9"/>
                  <a:gd name="T8" fmla="*/ 2 w 10"/>
                  <a:gd name="T9" fmla="*/ 0 h 9"/>
                  <a:gd name="T10" fmla="*/ 2 w 10"/>
                  <a:gd name="T11" fmla="*/ 0 h 9"/>
                  <a:gd name="T12" fmla="*/ 6 w 1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6" y="2"/>
                    </a:moveTo>
                    <a:cubicBezTo>
                      <a:pt x="3" y="6"/>
                      <a:pt x="6" y="7"/>
                      <a:pt x="10" y="8"/>
                    </a:cubicBezTo>
                    <a:cubicBezTo>
                      <a:pt x="9" y="8"/>
                      <a:pt x="9" y="8"/>
                      <a:pt x="9" y="9"/>
                    </a:cubicBezTo>
                    <a:cubicBezTo>
                      <a:pt x="7" y="8"/>
                      <a:pt x="5" y="9"/>
                      <a:pt x="4" y="7"/>
                    </a:cubicBezTo>
                    <a:cubicBezTo>
                      <a:pt x="2" y="6"/>
                      <a:pt x="0" y="3"/>
                      <a:pt x="2" y="0"/>
                    </a:cubicBezTo>
                    <a:cubicBezTo>
                      <a:pt x="2" y="0"/>
                      <a:pt x="2" y="0"/>
                      <a:pt x="2" y="0"/>
                    </a:cubicBezTo>
                    <a:cubicBezTo>
                      <a:pt x="2" y="2"/>
                      <a:pt x="3" y="4"/>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3" name="Freeform 16">
                <a:extLst>
                  <a:ext uri="{FF2B5EF4-FFF2-40B4-BE49-F238E27FC236}">
                    <a16:creationId xmlns:a16="http://schemas.microsoft.com/office/drawing/2014/main" id="{851DEFD9-594C-6DF0-E7AE-DAECC83634EF}"/>
                  </a:ext>
                </a:extLst>
              </p:cNvPr>
              <p:cNvSpPr>
                <a:spLocks/>
              </p:cNvSpPr>
              <p:nvPr/>
            </p:nvSpPr>
            <p:spPr bwMode="auto">
              <a:xfrm>
                <a:off x="2454" y="1611"/>
                <a:ext cx="10" cy="8"/>
              </a:xfrm>
              <a:custGeom>
                <a:avLst/>
                <a:gdLst>
                  <a:gd name="T0" fmla="*/ 4 w 6"/>
                  <a:gd name="T1" fmla="*/ 3 h 5"/>
                  <a:gd name="T2" fmla="*/ 0 w 6"/>
                  <a:gd name="T3" fmla="*/ 1 h 5"/>
                  <a:gd name="T4" fmla="*/ 1 w 6"/>
                  <a:gd name="T5" fmla="*/ 0 h 5"/>
                  <a:gd name="T6" fmla="*/ 6 w 6"/>
                  <a:gd name="T7" fmla="*/ 0 h 5"/>
                  <a:gd name="T8" fmla="*/ 4 w 6"/>
                  <a:gd name="T9" fmla="*/ 3 h 5"/>
                  <a:gd name="T10" fmla="*/ 4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4" y="3"/>
                    </a:moveTo>
                    <a:cubicBezTo>
                      <a:pt x="1" y="5"/>
                      <a:pt x="0" y="3"/>
                      <a:pt x="0" y="1"/>
                    </a:cubicBezTo>
                    <a:cubicBezTo>
                      <a:pt x="0" y="1"/>
                      <a:pt x="1" y="0"/>
                      <a:pt x="1" y="0"/>
                    </a:cubicBezTo>
                    <a:cubicBezTo>
                      <a:pt x="3" y="0"/>
                      <a:pt x="4" y="0"/>
                      <a:pt x="6" y="0"/>
                    </a:cubicBezTo>
                    <a:cubicBezTo>
                      <a:pt x="5" y="1"/>
                      <a:pt x="4" y="2"/>
                      <a:pt x="4" y="3"/>
                    </a:cubicBezTo>
                    <a:cubicBezTo>
                      <a:pt x="4" y="3"/>
                      <a:pt x="4" y="3"/>
                      <a:pt x="4"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4" name="Freeform 17">
                <a:extLst>
                  <a:ext uri="{FF2B5EF4-FFF2-40B4-BE49-F238E27FC236}">
                    <a16:creationId xmlns:a16="http://schemas.microsoft.com/office/drawing/2014/main" id="{07B867A2-1168-E474-5C30-F10742CC8D1D}"/>
                  </a:ext>
                </a:extLst>
              </p:cNvPr>
              <p:cNvSpPr>
                <a:spLocks/>
              </p:cNvSpPr>
              <p:nvPr/>
            </p:nvSpPr>
            <p:spPr bwMode="auto">
              <a:xfrm>
                <a:off x="3046" y="1798"/>
                <a:ext cx="87" cy="118"/>
              </a:xfrm>
              <a:custGeom>
                <a:avLst/>
                <a:gdLst>
                  <a:gd name="T0" fmla="*/ 31 w 58"/>
                  <a:gd name="T1" fmla="*/ 52 h 78"/>
                  <a:gd name="T2" fmla="*/ 27 w 58"/>
                  <a:gd name="T3" fmla="*/ 51 h 78"/>
                  <a:gd name="T4" fmla="*/ 29 w 58"/>
                  <a:gd name="T5" fmla="*/ 55 h 78"/>
                  <a:gd name="T6" fmla="*/ 24 w 58"/>
                  <a:gd name="T7" fmla="*/ 63 h 78"/>
                  <a:gd name="T8" fmla="*/ 21 w 58"/>
                  <a:gd name="T9" fmla="*/ 65 h 78"/>
                  <a:gd name="T10" fmla="*/ 16 w 58"/>
                  <a:gd name="T11" fmla="*/ 74 h 78"/>
                  <a:gd name="T12" fmla="*/ 16 w 58"/>
                  <a:gd name="T13" fmla="*/ 78 h 78"/>
                  <a:gd name="T14" fmla="*/ 9 w 58"/>
                  <a:gd name="T15" fmla="*/ 71 h 78"/>
                  <a:gd name="T16" fmla="*/ 0 w 58"/>
                  <a:gd name="T17" fmla="*/ 73 h 78"/>
                  <a:gd name="T18" fmla="*/ 10 w 58"/>
                  <a:gd name="T19" fmla="*/ 58 h 78"/>
                  <a:gd name="T20" fmla="*/ 43 w 58"/>
                  <a:gd name="T21" fmla="*/ 4 h 78"/>
                  <a:gd name="T22" fmla="*/ 49 w 58"/>
                  <a:gd name="T23" fmla="*/ 3 h 78"/>
                  <a:gd name="T24" fmla="*/ 57 w 58"/>
                  <a:gd name="T25" fmla="*/ 9 h 78"/>
                  <a:gd name="T26" fmla="*/ 53 w 58"/>
                  <a:gd name="T27" fmla="*/ 18 h 78"/>
                  <a:gd name="T28" fmla="*/ 37 w 58"/>
                  <a:gd name="T29" fmla="*/ 43 h 78"/>
                  <a:gd name="T30" fmla="*/ 31 w 58"/>
                  <a:gd name="T31"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8">
                    <a:moveTo>
                      <a:pt x="31" y="52"/>
                    </a:moveTo>
                    <a:cubicBezTo>
                      <a:pt x="30" y="52"/>
                      <a:pt x="29" y="52"/>
                      <a:pt x="27" y="51"/>
                    </a:cubicBezTo>
                    <a:cubicBezTo>
                      <a:pt x="28" y="53"/>
                      <a:pt x="29" y="54"/>
                      <a:pt x="29" y="55"/>
                    </a:cubicBezTo>
                    <a:cubicBezTo>
                      <a:pt x="27" y="58"/>
                      <a:pt x="26" y="61"/>
                      <a:pt x="24" y="63"/>
                    </a:cubicBezTo>
                    <a:cubicBezTo>
                      <a:pt x="24" y="64"/>
                      <a:pt x="22" y="65"/>
                      <a:pt x="21" y="65"/>
                    </a:cubicBezTo>
                    <a:cubicBezTo>
                      <a:pt x="16" y="66"/>
                      <a:pt x="14" y="69"/>
                      <a:pt x="16" y="74"/>
                    </a:cubicBezTo>
                    <a:cubicBezTo>
                      <a:pt x="16" y="75"/>
                      <a:pt x="16" y="77"/>
                      <a:pt x="16" y="78"/>
                    </a:cubicBezTo>
                    <a:cubicBezTo>
                      <a:pt x="13" y="75"/>
                      <a:pt x="12" y="72"/>
                      <a:pt x="9" y="71"/>
                    </a:cubicBezTo>
                    <a:cubicBezTo>
                      <a:pt x="7" y="70"/>
                      <a:pt x="3" y="72"/>
                      <a:pt x="0" y="73"/>
                    </a:cubicBezTo>
                    <a:cubicBezTo>
                      <a:pt x="4" y="68"/>
                      <a:pt x="7" y="63"/>
                      <a:pt x="10" y="58"/>
                    </a:cubicBezTo>
                    <a:cubicBezTo>
                      <a:pt x="21" y="40"/>
                      <a:pt x="32" y="22"/>
                      <a:pt x="43" y="4"/>
                    </a:cubicBezTo>
                    <a:cubicBezTo>
                      <a:pt x="45" y="1"/>
                      <a:pt x="46" y="0"/>
                      <a:pt x="49" y="3"/>
                    </a:cubicBezTo>
                    <a:cubicBezTo>
                      <a:pt x="52" y="5"/>
                      <a:pt x="57" y="6"/>
                      <a:pt x="57" y="9"/>
                    </a:cubicBezTo>
                    <a:cubicBezTo>
                      <a:pt x="58" y="12"/>
                      <a:pt x="54" y="15"/>
                      <a:pt x="53" y="18"/>
                    </a:cubicBezTo>
                    <a:cubicBezTo>
                      <a:pt x="47" y="27"/>
                      <a:pt x="42" y="35"/>
                      <a:pt x="37" y="43"/>
                    </a:cubicBezTo>
                    <a:cubicBezTo>
                      <a:pt x="35" y="46"/>
                      <a:pt x="33" y="49"/>
                      <a:pt x="31"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5" name="Freeform 18">
                <a:extLst>
                  <a:ext uri="{FF2B5EF4-FFF2-40B4-BE49-F238E27FC236}">
                    <a16:creationId xmlns:a16="http://schemas.microsoft.com/office/drawing/2014/main" id="{84CF8B53-9918-4EE3-2791-96E0B6CC66A5}"/>
                  </a:ext>
                </a:extLst>
              </p:cNvPr>
              <p:cNvSpPr>
                <a:spLocks/>
              </p:cNvSpPr>
              <p:nvPr/>
            </p:nvSpPr>
            <p:spPr bwMode="auto">
              <a:xfrm>
                <a:off x="3218" y="1792"/>
                <a:ext cx="14" cy="14"/>
              </a:xfrm>
              <a:custGeom>
                <a:avLst/>
                <a:gdLst>
                  <a:gd name="T0" fmla="*/ 9 w 9"/>
                  <a:gd name="T1" fmla="*/ 5 h 9"/>
                  <a:gd name="T2" fmla="*/ 5 w 9"/>
                  <a:gd name="T3" fmla="*/ 9 h 9"/>
                  <a:gd name="T4" fmla="*/ 0 w 9"/>
                  <a:gd name="T5" fmla="*/ 4 h 9"/>
                  <a:gd name="T6" fmla="*/ 3 w 9"/>
                  <a:gd name="T7" fmla="*/ 1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7" y="7"/>
                      <a:pt x="5" y="9"/>
                      <a:pt x="5" y="9"/>
                    </a:cubicBezTo>
                    <a:cubicBezTo>
                      <a:pt x="3" y="7"/>
                      <a:pt x="2" y="6"/>
                      <a:pt x="0" y="4"/>
                    </a:cubicBezTo>
                    <a:cubicBezTo>
                      <a:pt x="0" y="3"/>
                      <a:pt x="3" y="0"/>
                      <a:pt x="3" y="1"/>
                    </a:cubicBezTo>
                    <a:cubicBezTo>
                      <a:pt x="5" y="2"/>
                      <a:pt x="7" y="3"/>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6" name="Freeform 19">
                <a:extLst>
                  <a:ext uri="{FF2B5EF4-FFF2-40B4-BE49-F238E27FC236}">
                    <a16:creationId xmlns:a16="http://schemas.microsoft.com/office/drawing/2014/main" id="{29092B17-7681-1B70-DFA4-015A961645CA}"/>
                  </a:ext>
                </a:extLst>
              </p:cNvPr>
              <p:cNvSpPr>
                <a:spLocks/>
              </p:cNvSpPr>
              <p:nvPr/>
            </p:nvSpPr>
            <p:spPr bwMode="auto">
              <a:xfrm>
                <a:off x="3050" y="1910"/>
                <a:ext cx="13" cy="12"/>
              </a:xfrm>
              <a:custGeom>
                <a:avLst/>
                <a:gdLst>
                  <a:gd name="T0" fmla="*/ 0 w 8"/>
                  <a:gd name="T1" fmla="*/ 2 h 8"/>
                  <a:gd name="T2" fmla="*/ 5 w 8"/>
                  <a:gd name="T3" fmla="*/ 0 h 8"/>
                  <a:gd name="T4" fmla="*/ 8 w 8"/>
                  <a:gd name="T5" fmla="*/ 3 h 8"/>
                  <a:gd name="T6" fmla="*/ 5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cubicBezTo>
                      <a:pt x="2" y="1"/>
                      <a:pt x="4" y="0"/>
                      <a:pt x="5" y="0"/>
                    </a:cubicBezTo>
                    <a:cubicBezTo>
                      <a:pt x="6" y="0"/>
                      <a:pt x="8" y="2"/>
                      <a:pt x="8" y="3"/>
                    </a:cubicBezTo>
                    <a:cubicBezTo>
                      <a:pt x="8" y="4"/>
                      <a:pt x="6" y="6"/>
                      <a:pt x="5" y="8"/>
                    </a:cubicBezTo>
                    <a:cubicBezTo>
                      <a:pt x="3" y="5"/>
                      <a:pt x="2" y="4"/>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8" name="Rectangle 67">
              <a:extLst>
                <a:ext uri="{FF2B5EF4-FFF2-40B4-BE49-F238E27FC236}">
                  <a16:creationId xmlns:a16="http://schemas.microsoft.com/office/drawing/2014/main" id="{803DBED5-9CCB-99F1-9B6C-E4C682991292}"/>
                </a:ext>
              </a:extLst>
            </p:cNvPr>
            <p:cNvSpPr/>
            <p:nvPr/>
          </p:nvSpPr>
          <p:spPr>
            <a:xfrm rot="1909800">
              <a:off x="-977132" y="2938145"/>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9" name="Freeform: Shape 68">
              <a:extLst>
                <a:ext uri="{FF2B5EF4-FFF2-40B4-BE49-F238E27FC236}">
                  <a16:creationId xmlns:a16="http://schemas.microsoft.com/office/drawing/2014/main" id="{45FA61B1-9D2F-61EF-7DDB-3EAE1963AF1A}"/>
                </a:ext>
              </a:extLst>
            </p:cNvPr>
            <p:cNvSpPr/>
            <p:nvPr/>
          </p:nvSpPr>
          <p:spPr>
            <a:xfrm>
              <a:off x="-1380603" y="2639291"/>
              <a:ext cx="864006" cy="428064"/>
            </a:xfrm>
            <a:custGeom>
              <a:avLst/>
              <a:gdLst>
                <a:gd name="connsiteX0" fmla="*/ 61390 w 864705"/>
                <a:gd name="connsiteY0" fmla="*/ 1515 h 427636"/>
                <a:gd name="connsiteX1" fmla="*/ 185215 w 864705"/>
                <a:gd name="connsiteY1" fmla="*/ 61047 h 427636"/>
                <a:gd name="connsiteX2" fmla="*/ 535259 w 864705"/>
                <a:gd name="connsiteY2" fmla="*/ 211065 h 427636"/>
                <a:gd name="connsiteX3" fmla="*/ 682897 w 864705"/>
                <a:gd name="connsiteY3" fmla="*/ 301553 h 427636"/>
                <a:gd name="connsiteX4" fmla="*/ 854347 w 864705"/>
                <a:gd name="connsiteY4" fmla="*/ 413472 h 427636"/>
                <a:gd name="connsiteX5" fmla="*/ 830534 w 864705"/>
                <a:gd name="connsiteY5" fmla="*/ 420615 h 427636"/>
                <a:gd name="connsiteX6" fmla="*/ 706709 w 864705"/>
                <a:gd name="connsiteY6" fmla="*/ 363465 h 427636"/>
                <a:gd name="connsiteX7" fmla="*/ 554309 w 864705"/>
                <a:gd name="connsiteY7" fmla="*/ 270597 h 427636"/>
                <a:gd name="connsiteX8" fmla="*/ 292372 w 864705"/>
                <a:gd name="connsiteY8" fmla="*/ 151534 h 427636"/>
                <a:gd name="connsiteX9" fmla="*/ 173309 w 864705"/>
                <a:gd name="connsiteY9" fmla="*/ 103909 h 427636"/>
                <a:gd name="connsiteX10" fmla="*/ 92347 w 864705"/>
                <a:gd name="connsiteY10" fmla="*/ 68190 h 427636"/>
                <a:gd name="connsiteX11" fmla="*/ 13765 w 864705"/>
                <a:gd name="connsiteY11" fmla="*/ 30090 h 427636"/>
                <a:gd name="connsiteX12" fmla="*/ 1859 w 864705"/>
                <a:gd name="connsiteY12" fmla="*/ 18184 h 427636"/>
                <a:gd name="connsiteX13" fmla="*/ 61390 w 864705"/>
                <a:gd name="connsiteY13" fmla="*/ 1515 h 427636"/>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3309 w 864006"/>
                <a:gd name="connsiteY9" fmla="*/ 103909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49546 w 864006"/>
                <a:gd name="connsiteY7" fmla="*/ 277741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006" h="428064">
                  <a:moveTo>
                    <a:pt x="61390" y="1515"/>
                  </a:moveTo>
                  <a:cubicBezTo>
                    <a:pt x="91949" y="8659"/>
                    <a:pt x="106237" y="26122"/>
                    <a:pt x="185215" y="61047"/>
                  </a:cubicBezTo>
                  <a:cubicBezTo>
                    <a:pt x="264193" y="95972"/>
                    <a:pt x="450724" y="172171"/>
                    <a:pt x="535259" y="211065"/>
                  </a:cubicBezTo>
                  <a:cubicBezTo>
                    <a:pt x="619794" y="249959"/>
                    <a:pt x="639241" y="260675"/>
                    <a:pt x="692422" y="294409"/>
                  </a:cubicBezTo>
                  <a:cubicBezTo>
                    <a:pt x="745603" y="328144"/>
                    <a:pt x="831328" y="392438"/>
                    <a:pt x="854347" y="413472"/>
                  </a:cubicBezTo>
                  <a:cubicBezTo>
                    <a:pt x="877366" y="434506"/>
                    <a:pt x="855140" y="428949"/>
                    <a:pt x="830534" y="420615"/>
                  </a:cubicBezTo>
                  <a:cubicBezTo>
                    <a:pt x="805928" y="412281"/>
                    <a:pt x="753540" y="387277"/>
                    <a:pt x="706709" y="363465"/>
                  </a:cubicBezTo>
                  <a:cubicBezTo>
                    <a:pt x="659878" y="339653"/>
                    <a:pt x="619396" y="311872"/>
                    <a:pt x="549546" y="277741"/>
                  </a:cubicBezTo>
                  <a:cubicBezTo>
                    <a:pt x="479696" y="243610"/>
                    <a:pt x="350713" y="186459"/>
                    <a:pt x="287610" y="158678"/>
                  </a:cubicBezTo>
                  <a:cubicBezTo>
                    <a:pt x="224507" y="130897"/>
                    <a:pt x="203471" y="126134"/>
                    <a:pt x="170927" y="111053"/>
                  </a:cubicBezTo>
                  <a:cubicBezTo>
                    <a:pt x="138383" y="95972"/>
                    <a:pt x="118541" y="81684"/>
                    <a:pt x="92347" y="68190"/>
                  </a:cubicBezTo>
                  <a:cubicBezTo>
                    <a:pt x="66153" y="54696"/>
                    <a:pt x="28846" y="38424"/>
                    <a:pt x="13765" y="30090"/>
                  </a:cubicBezTo>
                  <a:cubicBezTo>
                    <a:pt x="-1316" y="21756"/>
                    <a:pt x="-1713" y="21756"/>
                    <a:pt x="1859" y="18184"/>
                  </a:cubicBezTo>
                  <a:cubicBezTo>
                    <a:pt x="5431" y="14612"/>
                    <a:pt x="30831" y="-5629"/>
                    <a:pt x="61390" y="151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Rectangle 69">
              <a:extLst>
                <a:ext uri="{FF2B5EF4-FFF2-40B4-BE49-F238E27FC236}">
                  <a16:creationId xmlns:a16="http://schemas.microsoft.com/office/drawing/2014/main" id="{E1B687CB-3165-788D-FC3F-983B325397D0}"/>
                </a:ext>
              </a:extLst>
            </p:cNvPr>
            <p:cNvSpPr/>
            <p:nvPr/>
          </p:nvSpPr>
          <p:spPr>
            <a:xfrm rot="1909800">
              <a:off x="-442213" y="3205041"/>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1" name="Freeform: Shape 70">
              <a:extLst>
                <a:ext uri="{FF2B5EF4-FFF2-40B4-BE49-F238E27FC236}">
                  <a16:creationId xmlns:a16="http://schemas.microsoft.com/office/drawing/2014/main" id="{A9C3AF15-7875-3C99-EC4A-5584AC1A52DF}"/>
                </a:ext>
              </a:extLst>
            </p:cNvPr>
            <p:cNvSpPr/>
            <p:nvPr/>
          </p:nvSpPr>
          <p:spPr>
            <a:xfrm>
              <a:off x="-2029158" y="1962062"/>
              <a:ext cx="69691" cy="162026"/>
            </a:xfrm>
            <a:custGeom>
              <a:avLst/>
              <a:gdLst>
                <a:gd name="connsiteX0" fmla="*/ 50339 w 69691"/>
                <a:gd name="connsiteY0" fmla="*/ 162013 h 162026"/>
                <a:gd name="connsiteX1" fmla="*/ 26527 w 69691"/>
                <a:gd name="connsiteY1" fmla="*/ 109626 h 162026"/>
                <a:gd name="connsiteX2" fmla="*/ 7477 w 69691"/>
                <a:gd name="connsiteY2" fmla="*/ 59619 h 162026"/>
                <a:gd name="connsiteX3" fmla="*/ 333 w 69691"/>
                <a:gd name="connsiteY3" fmla="*/ 28663 h 162026"/>
                <a:gd name="connsiteX4" fmla="*/ 17002 w 69691"/>
                <a:gd name="connsiteY4" fmla="*/ 88 h 162026"/>
                <a:gd name="connsiteX5" fmla="*/ 57483 w 69691"/>
                <a:gd name="connsiteY5" fmla="*/ 38188 h 162026"/>
                <a:gd name="connsiteX6" fmla="*/ 69389 w 69691"/>
                <a:gd name="connsiteY6" fmla="*/ 114388 h 162026"/>
                <a:gd name="connsiteX7" fmla="*/ 50339 w 69691"/>
                <a:gd name="connsiteY7" fmla="*/ 162013 h 1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1" h="162026">
                  <a:moveTo>
                    <a:pt x="50339" y="162013"/>
                  </a:moveTo>
                  <a:cubicBezTo>
                    <a:pt x="43195" y="161219"/>
                    <a:pt x="33671" y="126692"/>
                    <a:pt x="26527" y="109626"/>
                  </a:cubicBezTo>
                  <a:cubicBezTo>
                    <a:pt x="19383" y="92560"/>
                    <a:pt x="11843" y="73113"/>
                    <a:pt x="7477" y="59619"/>
                  </a:cubicBezTo>
                  <a:cubicBezTo>
                    <a:pt x="3111" y="46125"/>
                    <a:pt x="-1255" y="38585"/>
                    <a:pt x="333" y="28663"/>
                  </a:cubicBezTo>
                  <a:cubicBezTo>
                    <a:pt x="1921" y="18741"/>
                    <a:pt x="7477" y="-1500"/>
                    <a:pt x="17002" y="88"/>
                  </a:cubicBezTo>
                  <a:cubicBezTo>
                    <a:pt x="26527" y="1675"/>
                    <a:pt x="48752" y="19138"/>
                    <a:pt x="57483" y="38188"/>
                  </a:cubicBezTo>
                  <a:cubicBezTo>
                    <a:pt x="66214" y="57238"/>
                    <a:pt x="70976" y="99307"/>
                    <a:pt x="69389" y="114388"/>
                  </a:cubicBezTo>
                  <a:cubicBezTo>
                    <a:pt x="67802" y="129469"/>
                    <a:pt x="57483" y="162807"/>
                    <a:pt x="50339" y="162013"/>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2" name="Freeform: Shape 71">
              <a:extLst>
                <a:ext uri="{FF2B5EF4-FFF2-40B4-BE49-F238E27FC236}">
                  <a16:creationId xmlns:a16="http://schemas.microsoft.com/office/drawing/2014/main" id="{CC6CED01-A8C4-E52D-7E67-83B11903E6D7}"/>
                </a:ext>
              </a:extLst>
            </p:cNvPr>
            <p:cNvSpPr/>
            <p:nvPr/>
          </p:nvSpPr>
          <p:spPr>
            <a:xfrm>
              <a:off x="-2021681" y="2619375"/>
              <a:ext cx="172359" cy="150148"/>
            </a:xfrm>
            <a:custGeom>
              <a:avLst/>
              <a:gdLst>
                <a:gd name="connsiteX0" fmla="*/ 169094 w 172342"/>
                <a:gd name="connsiteY0" fmla="*/ 150019 h 150153"/>
                <a:gd name="connsiteX1" fmla="*/ 85751 w 172342"/>
                <a:gd name="connsiteY1" fmla="*/ 104775 h 150153"/>
                <a:gd name="connsiteX2" fmla="*/ 30982 w 172342"/>
                <a:gd name="connsiteY2" fmla="*/ 42863 h 150153"/>
                <a:gd name="connsiteX3" fmla="*/ 26 w 172342"/>
                <a:gd name="connsiteY3" fmla="*/ 11906 h 150153"/>
                <a:gd name="connsiteX4" fmla="*/ 26219 w 172342"/>
                <a:gd name="connsiteY4" fmla="*/ 0 h 150153"/>
                <a:gd name="connsiteX5" fmla="*/ 57176 w 172342"/>
                <a:gd name="connsiteY5" fmla="*/ 11906 h 150153"/>
                <a:gd name="connsiteX6" fmla="*/ 92894 w 172342"/>
                <a:gd name="connsiteY6" fmla="*/ 42863 h 150153"/>
                <a:gd name="connsiteX7" fmla="*/ 150044 w 172342"/>
                <a:gd name="connsiteY7" fmla="*/ 90488 h 150153"/>
                <a:gd name="connsiteX8" fmla="*/ 169094 w 172342"/>
                <a:gd name="connsiteY8" fmla="*/ 150019 h 150153"/>
                <a:gd name="connsiteX0" fmla="*/ 169094 w 172385"/>
                <a:gd name="connsiteY0" fmla="*/ 150019 h 150153"/>
                <a:gd name="connsiteX1" fmla="*/ 85751 w 172385"/>
                <a:gd name="connsiteY1" fmla="*/ 104775 h 150153"/>
                <a:gd name="connsiteX2" fmla="*/ 30982 w 172385"/>
                <a:gd name="connsiteY2" fmla="*/ 42863 h 150153"/>
                <a:gd name="connsiteX3" fmla="*/ 26 w 172385"/>
                <a:gd name="connsiteY3" fmla="*/ 11906 h 150153"/>
                <a:gd name="connsiteX4" fmla="*/ 26219 w 172385"/>
                <a:gd name="connsiteY4" fmla="*/ 0 h 150153"/>
                <a:gd name="connsiteX5" fmla="*/ 57176 w 172385"/>
                <a:gd name="connsiteY5" fmla="*/ 11906 h 150153"/>
                <a:gd name="connsiteX6" fmla="*/ 97657 w 172385"/>
                <a:gd name="connsiteY6" fmla="*/ 35719 h 150153"/>
                <a:gd name="connsiteX7" fmla="*/ 150044 w 172385"/>
                <a:gd name="connsiteY7" fmla="*/ 90488 h 150153"/>
                <a:gd name="connsiteX8" fmla="*/ 169094 w 172385"/>
                <a:gd name="connsiteY8" fmla="*/ 150019 h 150153"/>
                <a:gd name="connsiteX0" fmla="*/ 169068 w 172359"/>
                <a:gd name="connsiteY0" fmla="*/ 150019 h 150148"/>
                <a:gd name="connsiteX1" fmla="*/ 85725 w 172359"/>
                <a:gd name="connsiteY1" fmla="*/ 104775 h 150148"/>
                <a:gd name="connsiteX2" fmla="*/ 26194 w 172359"/>
                <a:gd name="connsiteY2" fmla="*/ 50007 h 150148"/>
                <a:gd name="connsiteX3" fmla="*/ 0 w 172359"/>
                <a:gd name="connsiteY3" fmla="*/ 11906 h 150148"/>
                <a:gd name="connsiteX4" fmla="*/ 26193 w 172359"/>
                <a:gd name="connsiteY4" fmla="*/ 0 h 150148"/>
                <a:gd name="connsiteX5" fmla="*/ 57150 w 172359"/>
                <a:gd name="connsiteY5" fmla="*/ 11906 h 150148"/>
                <a:gd name="connsiteX6" fmla="*/ 97631 w 172359"/>
                <a:gd name="connsiteY6" fmla="*/ 35719 h 150148"/>
                <a:gd name="connsiteX7" fmla="*/ 150018 w 172359"/>
                <a:gd name="connsiteY7" fmla="*/ 90488 h 150148"/>
                <a:gd name="connsiteX8" fmla="*/ 169068 w 172359"/>
                <a:gd name="connsiteY8" fmla="*/ 150019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59" h="150148">
                  <a:moveTo>
                    <a:pt x="169068" y="150019"/>
                  </a:moveTo>
                  <a:cubicBezTo>
                    <a:pt x="158353" y="152400"/>
                    <a:pt x="109537" y="121444"/>
                    <a:pt x="85725" y="104775"/>
                  </a:cubicBezTo>
                  <a:cubicBezTo>
                    <a:pt x="61913" y="88106"/>
                    <a:pt x="40481" y="65485"/>
                    <a:pt x="26194" y="50007"/>
                  </a:cubicBezTo>
                  <a:cubicBezTo>
                    <a:pt x="11907" y="34529"/>
                    <a:pt x="0" y="20240"/>
                    <a:pt x="0" y="11906"/>
                  </a:cubicBezTo>
                  <a:cubicBezTo>
                    <a:pt x="0" y="3572"/>
                    <a:pt x="16668" y="0"/>
                    <a:pt x="26193" y="0"/>
                  </a:cubicBezTo>
                  <a:cubicBezTo>
                    <a:pt x="35718" y="0"/>
                    <a:pt x="45244" y="5953"/>
                    <a:pt x="57150" y="11906"/>
                  </a:cubicBezTo>
                  <a:cubicBezTo>
                    <a:pt x="69056" y="17859"/>
                    <a:pt x="82153" y="22622"/>
                    <a:pt x="97631" y="35719"/>
                  </a:cubicBezTo>
                  <a:cubicBezTo>
                    <a:pt x="113109" y="48816"/>
                    <a:pt x="138112" y="71438"/>
                    <a:pt x="150018" y="90488"/>
                  </a:cubicBezTo>
                  <a:cubicBezTo>
                    <a:pt x="161924" y="109538"/>
                    <a:pt x="179783" y="147638"/>
                    <a:pt x="169068" y="150019"/>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3" name="Freeform: Shape 72">
              <a:extLst>
                <a:ext uri="{FF2B5EF4-FFF2-40B4-BE49-F238E27FC236}">
                  <a16:creationId xmlns:a16="http://schemas.microsoft.com/office/drawing/2014/main" id="{5D159C55-8D35-3156-2152-860A34A4F5C3}"/>
                </a:ext>
              </a:extLst>
            </p:cNvPr>
            <p:cNvSpPr/>
            <p:nvPr/>
          </p:nvSpPr>
          <p:spPr>
            <a:xfrm>
              <a:off x="-1896014" y="1767910"/>
              <a:ext cx="739862" cy="415552"/>
            </a:xfrm>
            <a:custGeom>
              <a:avLst/>
              <a:gdLst>
                <a:gd name="connsiteX0" fmla="*/ 19589 w 739862"/>
                <a:gd name="connsiteY0" fmla="*/ 13265 h 415552"/>
                <a:gd name="connsiteX1" fmla="*/ 95789 w 739862"/>
                <a:gd name="connsiteY1" fmla="*/ 1359 h 415552"/>
                <a:gd name="connsiteX2" fmla="*/ 193420 w 739862"/>
                <a:gd name="connsiteY2" fmla="*/ 3740 h 415552"/>
                <a:gd name="connsiteX3" fmla="*/ 319626 w 739862"/>
                <a:gd name="connsiteY3" fmla="*/ 32315 h 415552"/>
                <a:gd name="connsiteX4" fmla="*/ 500601 w 739862"/>
                <a:gd name="connsiteY4" fmla="*/ 120421 h 415552"/>
                <a:gd name="connsiteX5" fmla="*/ 638714 w 739862"/>
                <a:gd name="connsiteY5" fmla="*/ 229959 h 415552"/>
                <a:gd name="connsiteX6" fmla="*/ 700626 w 739862"/>
                <a:gd name="connsiteY6" fmla="*/ 306159 h 415552"/>
                <a:gd name="connsiteX7" fmla="*/ 738726 w 739862"/>
                <a:gd name="connsiteY7" fmla="*/ 391884 h 415552"/>
                <a:gd name="connsiteX8" fmla="*/ 726820 w 739862"/>
                <a:gd name="connsiteY8" fmla="*/ 413315 h 415552"/>
                <a:gd name="connsiteX9" fmla="*/ 695864 w 739862"/>
                <a:gd name="connsiteY9" fmla="*/ 349021 h 415552"/>
                <a:gd name="connsiteX10" fmla="*/ 610139 w 739862"/>
                <a:gd name="connsiteY10" fmla="*/ 260915 h 415552"/>
                <a:gd name="connsiteX11" fmla="*/ 469645 w 739862"/>
                <a:gd name="connsiteY11" fmla="*/ 141853 h 415552"/>
                <a:gd name="connsiteX12" fmla="*/ 295814 w 739862"/>
                <a:gd name="connsiteY12" fmla="*/ 70415 h 415552"/>
                <a:gd name="connsiteX13" fmla="*/ 183895 w 739862"/>
                <a:gd name="connsiteY13" fmla="*/ 48984 h 415552"/>
                <a:gd name="connsiteX14" fmla="*/ 57689 w 739862"/>
                <a:gd name="connsiteY14" fmla="*/ 48984 h 415552"/>
                <a:gd name="connsiteX15" fmla="*/ 2920 w 739862"/>
                <a:gd name="connsiteY15" fmla="*/ 72796 h 415552"/>
                <a:gd name="connsiteX16" fmla="*/ 19589 w 739862"/>
                <a:gd name="connsiteY16" fmla="*/ 13265 h 41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862" h="415552">
                  <a:moveTo>
                    <a:pt x="19589" y="13265"/>
                  </a:moveTo>
                  <a:cubicBezTo>
                    <a:pt x="35067" y="1359"/>
                    <a:pt x="66817" y="2946"/>
                    <a:pt x="95789" y="1359"/>
                  </a:cubicBezTo>
                  <a:cubicBezTo>
                    <a:pt x="124761" y="-228"/>
                    <a:pt x="156114" y="-1419"/>
                    <a:pt x="193420" y="3740"/>
                  </a:cubicBezTo>
                  <a:cubicBezTo>
                    <a:pt x="230726" y="8899"/>
                    <a:pt x="268429" y="12868"/>
                    <a:pt x="319626" y="32315"/>
                  </a:cubicBezTo>
                  <a:cubicBezTo>
                    <a:pt x="370823" y="51762"/>
                    <a:pt x="447420" y="87480"/>
                    <a:pt x="500601" y="120421"/>
                  </a:cubicBezTo>
                  <a:cubicBezTo>
                    <a:pt x="553782" y="153362"/>
                    <a:pt x="605377" y="199003"/>
                    <a:pt x="638714" y="229959"/>
                  </a:cubicBezTo>
                  <a:cubicBezTo>
                    <a:pt x="672051" y="260915"/>
                    <a:pt x="683957" y="279172"/>
                    <a:pt x="700626" y="306159"/>
                  </a:cubicBezTo>
                  <a:cubicBezTo>
                    <a:pt x="717295" y="333146"/>
                    <a:pt x="734360" y="374025"/>
                    <a:pt x="738726" y="391884"/>
                  </a:cubicBezTo>
                  <a:cubicBezTo>
                    <a:pt x="743092" y="409743"/>
                    <a:pt x="733964" y="420459"/>
                    <a:pt x="726820" y="413315"/>
                  </a:cubicBezTo>
                  <a:cubicBezTo>
                    <a:pt x="719676" y="406171"/>
                    <a:pt x="715311" y="374421"/>
                    <a:pt x="695864" y="349021"/>
                  </a:cubicBezTo>
                  <a:cubicBezTo>
                    <a:pt x="676417" y="323621"/>
                    <a:pt x="647842" y="295443"/>
                    <a:pt x="610139" y="260915"/>
                  </a:cubicBezTo>
                  <a:cubicBezTo>
                    <a:pt x="572436" y="226387"/>
                    <a:pt x="522032" y="173603"/>
                    <a:pt x="469645" y="141853"/>
                  </a:cubicBezTo>
                  <a:cubicBezTo>
                    <a:pt x="417258" y="110103"/>
                    <a:pt x="343439" y="85893"/>
                    <a:pt x="295814" y="70415"/>
                  </a:cubicBezTo>
                  <a:cubicBezTo>
                    <a:pt x="248189" y="54937"/>
                    <a:pt x="223583" y="52556"/>
                    <a:pt x="183895" y="48984"/>
                  </a:cubicBezTo>
                  <a:cubicBezTo>
                    <a:pt x="144208" y="45412"/>
                    <a:pt x="87851" y="45015"/>
                    <a:pt x="57689" y="48984"/>
                  </a:cubicBezTo>
                  <a:cubicBezTo>
                    <a:pt x="27527" y="52953"/>
                    <a:pt x="10857" y="73193"/>
                    <a:pt x="2920" y="72796"/>
                  </a:cubicBezTo>
                  <a:cubicBezTo>
                    <a:pt x="-5017" y="72399"/>
                    <a:pt x="4111" y="25171"/>
                    <a:pt x="19589" y="1326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8" name="Arrow: Down 107">
            <a:extLst>
              <a:ext uri="{FF2B5EF4-FFF2-40B4-BE49-F238E27FC236}">
                <a16:creationId xmlns:a16="http://schemas.microsoft.com/office/drawing/2014/main" id="{1499B64A-F2CC-8B7C-9566-7472AAF6C5E8}"/>
              </a:ext>
            </a:extLst>
          </p:cNvPr>
          <p:cNvSpPr/>
          <p:nvPr/>
        </p:nvSpPr>
        <p:spPr>
          <a:xfrm>
            <a:off x="6786771" y="3884234"/>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1" name="Arrow: Down 110">
            <a:extLst>
              <a:ext uri="{FF2B5EF4-FFF2-40B4-BE49-F238E27FC236}">
                <a16:creationId xmlns:a16="http://schemas.microsoft.com/office/drawing/2014/main" id="{B80B5D04-119F-5EA8-C8B7-6E6ADCF83591}"/>
              </a:ext>
            </a:extLst>
          </p:cNvPr>
          <p:cNvSpPr/>
          <p:nvPr/>
        </p:nvSpPr>
        <p:spPr>
          <a:xfrm>
            <a:off x="6893003" y="4781723"/>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3" name="TextBox 112">
            <a:extLst>
              <a:ext uri="{FF2B5EF4-FFF2-40B4-BE49-F238E27FC236}">
                <a16:creationId xmlns:a16="http://schemas.microsoft.com/office/drawing/2014/main" id="{88C068C2-6020-4B15-7440-1DE84D433E0A}"/>
              </a:ext>
            </a:extLst>
          </p:cNvPr>
          <p:cNvSpPr txBox="1"/>
          <p:nvPr/>
        </p:nvSpPr>
        <p:spPr>
          <a:xfrm>
            <a:off x="4982235" y="2903651"/>
            <a:ext cx="699229" cy="276999"/>
          </a:xfrm>
          <a:prstGeom prst="rect">
            <a:avLst/>
          </a:prstGeom>
          <a:noFill/>
        </p:spPr>
        <p:txBody>
          <a:bodyPr wrap="none" rtlCol="0">
            <a:spAutoFit/>
          </a:bodyPr>
          <a:lstStyle/>
          <a:p>
            <a:pPr algn="r"/>
            <a:r>
              <a:rPr lang="en-US" sz="1200" noProof="0" dirty="0">
                <a:solidFill>
                  <a:schemeClr val="bg1"/>
                </a:solidFill>
              </a:rPr>
              <a:t>n=1267</a:t>
            </a:r>
          </a:p>
        </p:txBody>
      </p:sp>
      <p:sp>
        <p:nvSpPr>
          <p:cNvPr id="114" name="Isosceles Triangle 113">
            <a:extLst>
              <a:ext uri="{FF2B5EF4-FFF2-40B4-BE49-F238E27FC236}">
                <a16:creationId xmlns:a16="http://schemas.microsoft.com/office/drawing/2014/main" id="{F8A0F140-F79D-90A6-057E-737D3AFB85C6}"/>
              </a:ext>
            </a:extLst>
          </p:cNvPr>
          <p:cNvSpPr/>
          <p:nvPr/>
        </p:nvSpPr>
        <p:spPr>
          <a:xfrm flipV="1">
            <a:off x="4094802" y="3903880"/>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5" name="Isosceles Triangle 114">
            <a:extLst>
              <a:ext uri="{FF2B5EF4-FFF2-40B4-BE49-F238E27FC236}">
                <a16:creationId xmlns:a16="http://schemas.microsoft.com/office/drawing/2014/main" id="{88C0AA68-90EE-659B-DB25-42C49B9952DC}"/>
              </a:ext>
            </a:extLst>
          </p:cNvPr>
          <p:cNvSpPr/>
          <p:nvPr/>
        </p:nvSpPr>
        <p:spPr>
          <a:xfrm flipV="1">
            <a:off x="2146867" y="5267398"/>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6" name="TextBox 115">
            <a:extLst>
              <a:ext uri="{FF2B5EF4-FFF2-40B4-BE49-F238E27FC236}">
                <a16:creationId xmlns:a16="http://schemas.microsoft.com/office/drawing/2014/main" id="{EC5226F5-CC95-ABBD-2D6D-70EF70F9AF04}"/>
              </a:ext>
            </a:extLst>
          </p:cNvPr>
          <p:cNvSpPr txBox="1"/>
          <p:nvPr/>
        </p:nvSpPr>
        <p:spPr>
          <a:xfrm>
            <a:off x="1309772" y="3207855"/>
            <a:ext cx="2491234" cy="461665"/>
          </a:xfrm>
          <a:prstGeom prst="rect">
            <a:avLst/>
          </a:prstGeom>
          <a:noFill/>
        </p:spPr>
        <p:txBody>
          <a:bodyPr wrap="square" rtlCol="0">
            <a:spAutoFit/>
          </a:bodyPr>
          <a:lstStyle/>
          <a:p>
            <a:pPr algn="ctr"/>
            <a:r>
              <a:rPr lang="en-US" sz="1200" b="1" noProof="0" dirty="0">
                <a:solidFill>
                  <a:schemeClr val="accent1"/>
                </a:solidFill>
              </a:rPr>
              <a:t>Phentermine 15 mg /topiramate 92 mg + lifestyle counseling</a:t>
            </a:r>
          </a:p>
        </p:txBody>
      </p:sp>
      <p:sp>
        <p:nvSpPr>
          <p:cNvPr id="117" name="TextBox 116">
            <a:extLst>
              <a:ext uri="{FF2B5EF4-FFF2-40B4-BE49-F238E27FC236}">
                <a16:creationId xmlns:a16="http://schemas.microsoft.com/office/drawing/2014/main" id="{3BB4571C-C758-6298-8D60-B337E3C9E2D1}"/>
              </a:ext>
            </a:extLst>
          </p:cNvPr>
          <p:cNvSpPr txBox="1"/>
          <p:nvPr/>
        </p:nvSpPr>
        <p:spPr>
          <a:xfrm>
            <a:off x="3660761" y="3207855"/>
            <a:ext cx="1686546" cy="461665"/>
          </a:xfrm>
          <a:prstGeom prst="rect">
            <a:avLst/>
          </a:prstGeom>
          <a:noFill/>
        </p:spPr>
        <p:txBody>
          <a:bodyPr wrap="square" rtlCol="0">
            <a:spAutoFit/>
          </a:bodyPr>
          <a:lstStyle/>
          <a:p>
            <a:pPr algn="ctr"/>
            <a:r>
              <a:rPr lang="en-US" sz="1200" b="1" noProof="0" dirty="0">
                <a:solidFill>
                  <a:schemeClr val="bg1">
                    <a:lumMod val="50000"/>
                  </a:schemeClr>
                </a:solidFill>
              </a:rPr>
              <a:t>Placebo + lifestyle counseling</a:t>
            </a:r>
          </a:p>
        </p:txBody>
      </p:sp>
      <p:sp>
        <p:nvSpPr>
          <p:cNvPr id="126" name="TextBox 125">
            <a:extLst>
              <a:ext uri="{FF2B5EF4-FFF2-40B4-BE49-F238E27FC236}">
                <a16:creationId xmlns:a16="http://schemas.microsoft.com/office/drawing/2014/main" id="{F53D6729-EE48-8FCB-BD43-BCA90B44933C}"/>
              </a:ext>
            </a:extLst>
          </p:cNvPr>
          <p:cNvSpPr txBox="1"/>
          <p:nvPr/>
        </p:nvSpPr>
        <p:spPr>
          <a:xfrm rot="16200000">
            <a:off x="1195074" y="4415913"/>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133" name="Chart 132">
            <a:extLst>
              <a:ext uri="{FF2B5EF4-FFF2-40B4-BE49-F238E27FC236}">
                <a16:creationId xmlns:a16="http://schemas.microsoft.com/office/drawing/2014/main" id="{7067E1C0-3612-47AC-5121-3EABB8BF30AF}"/>
              </a:ext>
            </a:extLst>
          </p:cNvPr>
          <p:cNvGraphicFramePr/>
          <p:nvPr>
            <p:extLst>
              <p:ext uri="{D42A27DB-BD31-4B8C-83A1-F6EECF244321}">
                <p14:modId xmlns:p14="http://schemas.microsoft.com/office/powerpoint/2010/main" val="757742242"/>
              </p:ext>
            </p:extLst>
          </p:nvPr>
        </p:nvGraphicFramePr>
        <p:xfrm>
          <a:off x="1431369" y="3533612"/>
          <a:ext cx="4183226" cy="2039556"/>
        </p:xfrm>
        <a:graphic>
          <a:graphicData uri="http://schemas.openxmlformats.org/drawingml/2006/chart">
            <c:chart xmlns:c="http://schemas.openxmlformats.org/drawingml/2006/chart" xmlns:r="http://schemas.openxmlformats.org/officeDocument/2006/relationships" r:id="rId7"/>
          </a:graphicData>
        </a:graphic>
      </p:graphicFrame>
      <p:sp>
        <p:nvSpPr>
          <p:cNvPr id="185" name="TextBox 184">
            <a:extLst>
              <a:ext uri="{FF2B5EF4-FFF2-40B4-BE49-F238E27FC236}">
                <a16:creationId xmlns:a16="http://schemas.microsoft.com/office/drawing/2014/main" id="{29EC0435-93C9-8231-8358-EE610841CA80}"/>
              </a:ext>
            </a:extLst>
          </p:cNvPr>
          <p:cNvSpPr txBox="1"/>
          <p:nvPr/>
        </p:nvSpPr>
        <p:spPr>
          <a:xfrm>
            <a:off x="2330393" y="5235206"/>
            <a:ext cx="442237"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−11%</a:t>
            </a:r>
            <a:r>
              <a:rPr lang="en-US" sz="1200" baseline="30000" noProof="0" dirty="0">
                <a:solidFill>
                  <a:schemeClr val="bg1"/>
                </a:solidFill>
                <a:latin typeface="Arial" panose="020B0604020202020204" pitchFamily="34" charset="0"/>
                <a:cs typeface="Arial" panose="020B0604020202020204" pitchFamily="34" charset="0"/>
              </a:rPr>
              <a:t>‡</a:t>
            </a:r>
            <a:endParaRPr lang="en-US" sz="1200" baseline="30000" noProof="0" dirty="0">
              <a:solidFill>
                <a:schemeClr val="bg1"/>
              </a:solidFill>
            </a:endParaRPr>
          </a:p>
        </p:txBody>
      </p:sp>
      <p:sp>
        <p:nvSpPr>
          <p:cNvPr id="186" name="TextBox 185">
            <a:extLst>
              <a:ext uri="{FF2B5EF4-FFF2-40B4-BE49-F238E27FC236}">
                <a16:creationId xmlns:a16="http://schemas.microsoft.com/office/drawing/2014/main" id="{4A66F48F-C641-9F8A-0BB6-857F7F4EB853}"/>
              </a:ext>
            </a:extLst>
          </p:cNvPr>
          <p:cNvSpPr txBox="1"/>
          <p:nvPr/>
        </p:nvSpPr>
        <p:spPr>
          <a:xfrm>
            <a:off x="4343260" y="3867227"/>
            <a:ext cx="310983"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a:t>
            </a:r>
            <a:r>
              <a:rPr lang="en-US" sz="1200" dirty="0">
                <a:solidFill>
                  <a:schemeClr val="bg1"/>
                </a:solidFill>
              </a:rPr>
              <a:t>2</a:t>
            </a:r>
            <a:r>
              <a:rPr lang="en-US" sz="1200" noProof="0" dirty="0">
                <a:solidFill>
                  <a:schemeClr val="bg1"/>
                </a:solidFill>
              </a:rPr>
              <a:t>%</a:t>
            </a:r>
            <a:endParaRPr lang="en-US" sz="1200" baseline="30000" noProof="0" dirty="0">
              <a:solidFill>
                <a:schemeClr val="bg1"/>
              </a:solidFill>
            </a:endParaRPr>
          </a:p>
        </p:txBody>
      </p:sp>
      <p:sp>
        <p:nvSpPr>
          <p:cNvPr id="187" name="TextBox 186">
            <a:extLst>
              <a:ext uri="{FF2B5EF4-FFF2-40B4-BE49-F238E27FC236}">
                <a16:creationId xmlns:a16="http://schemas.microsoft.com/office/drawing/2014/main" id="{903A39E2-FA64-0B76-8A12-D761976EBAD7}"/>
              </a:ext>
            </a:extLst>
          </p:cNvPr>
          <p:cNvSpPr txBox="1"/>
          <p:nvPr/>
        </p:nvSpPr>
        <p:spPr>
          <a:xfrm>
            <a:off x="9048023" y="3817558"/>
            <a:ext cx="1855290" cy="307777"/>
          </a:xfrm>
          <a:prstGeom prst="rect">
            <a:avLst/>
          </a:prstGeom>
          <a:noFill/>
        </p:spPr>
        <p:txBody>
          <a:bodyPr wrap="square" rtlCol="0">
            <a:spAutoFit/>
          </a:bodyPr>
          <a:lstStyle/>
          <a:p>
            <a:pPr algn="ctr"/>
            <a:r>
              <a:rPr lang="en-US" sz="1400" noProof="0" dirty="0"/>
              <a:t>Waist circumference</a:t>
            </a:r>
            <a:endParaRPr lang="en-US" sz="1400" baseline="30000" noProof="0" dirty="0"/>
          </a:p>
        </p:txBody>
      </p:sp>
      <p:sp>
        <p:nvSpPr>
          <p:cNvPr id="188" name="Arrow: Down 187">
            <a:extLst>
              <a:ext uri="{FF2B5EF4-FFF2-40B4-BE49-F238E27FC236}">
                <a16:creationId xmlns:a16="http://schemas.microsoft.com/office/drawing/2014/main" id="{BA5B3FF0-EEEB-DDBB-295A-8E9F340F1BB4}"/>
              </a:ext>
            </a:extLst>
          </p:cNvPr>
          <p:cNvSpPr/>
          <p:nvPr/>
        </p:nvSpPr>
        <p:spPr>
          <a:xfrm>
            <a:off x="9030839" y="3894076"/>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6" name="TextBox 205">
            <a:extLst>
              <a:ext uri="{FF2B5EF4-FFF2-40B4-BE49-F238E27FC236}">
                <a16:creationId xmlns:a16="http://schemas.microsoft.com/office/drawing/2014/main" id="{246F7647-CF06-EF27-72C6-2D63B3612DC3}"/>
              </a:ext>
            </a:extLst>
          </p:cNvPr>
          <p:cNvSpPr txBox="1"/>
          <p:nvPr/>
        </p:nvSpPr>
        <p:spPr>
          <a:xfrm>
            <a:off x="9390491" y="4708112"/>
            <a:ext cx="1798896" cy="523220"/>
          </a:xfrm>
          <a:prstGeom prst="rect">
            <a:avLst/>
          </a:prstGeom>
          <a:noFill/>
        </p:spPr>
        <p:txBody>
          <a:bodyPr wrap="square" rtlCol="0">
            <a:spAutoFit/>
          </a:bodyPr>
          <a:lstStyle/>
          <a:p>
            <a:pPr algn="ctr"/>
            <a:r>
              <a:rPr lang="en-US" sz="1400" noProof="0" dirty="0"/>
              <a:t>Improved</a:t>
            </a:r>
            <a:br>
              <a:rPr lang="en-US" sz="1400" noProof="0" dirty="0"/>
            </a:br>
            <a:r>
              <a:rPr lang="en-US" sz="1400" noProof="0" dirty="0"/>
              <a:t>lipid profile</a:t>
            </a:r>
          </a:p>
        </p:txBody>
      </p:sp>
      <p:grpSp>
        <p:nvGrpSpPr>
          <p:cNvPr id="207" name="Group 206">
            <a:extLst>
              <a:ext uri="{FF2B5EF4-FFF2-40B4-BE49-F238E27FC236}">
                <a16:creationId xmlns:a16="http://schemas.microsoft.com/office/drawing/2014/main" id="{71B9E83E-7DD8-FC8A-BDEE-91F69222DC5B}"/>
              </a:ext>
            </a:extLst>
          </p:cNvPr>
          <p:cNvGrpSpPr/>
          <p:nvPr/>
        </p:nvGrpSpPr>
        <p:grpSpPr>
          <a:xfrm>
            <a:off x="10070786" y="4190318"/>
            <a:ext cx="441051" cy="441051"/>
            <a:chOff x="-2065342" y="-146049"/>
            <a:chExt cx="1139829" cy="1139823"/>
          </a:xfrm>
        </p:grpSpPr>
        <p:sp>
          <p:nvSpPr>
            <p:cNvPr id="208" name="Oval 23">
              <a:extLst>
                <a:ext uri="{FF2B5EF4-FFF2-40B4-BE49-F238E27FC236}">
                  <a16:creationId xmlns:a16="http://schemas.microsoft.com/office/drawing/2014/main" id="{6AA7EF3F-5C68-FF43-8EE4-E84256F94FD3}"/>
                </a:ext>
              </a:extLst>
            </p:cNvPr>
            <p:cNvSpPr>
              <a:spLocks noChangeArrowheads="1"/>
            </p:cNvSpPr>
            <p:nvPr/>
          </p:nvSpPr>
          <p:spPr bwMode="auto">
            <a:xfrm>
              <a:off x="-2065342" y="-146049"/>
              <a:ext cx="1139829" cy="1139823"/>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9" name="Freeform 24">
              <a:extLst>
                <a:ext uri="{FF2B5EF4-FFF2-40B4-BE49-F238E27FC236}">
                  <a16:creationId xmlns:a16="http://schemas.microsoft.com/office/drawing/2014/main" id="{7BD7FA28-E51B-AB7C-8ECA-B444B96FA97F}"/>
                </a:ext>
              </a:extLst>
            </p:cNvPr>
            <p:cNvSpPr>
              <a:spLocks/>
            </p:cNvSpPr>
            <p:nvPr/>
          </p:nvSpPr>
          <p:spPr bwMode="auto">
            <a:xfrm>
              <a:off x="-2012955" y="-6350"/>
              <a:ext cx="228601" cy="701675"/>
            </a:xfrm>
            <a:custGeom>
              <a:avLst/>
              <a:gdLst>
                <a:gd name="T0" fmla="*/ 173 w 516"/>
                <a:gd name="T1" fmla="*/ 1578 h 1578"/>
                <a:gd name="T2" fmla="*/ 0 w 516"/>
                <a:gd name="T3" fmla="*/ 967 h 1578"/>
                <a:gd name="T4" fmla="*/ 516 w 516"/>
                <a:gd name="T5" fmla="*/ 0 h 1578"/>
              </a:gdLst>
              <a:ahLst/>
              <a:cxnLst>
                <a:cxn ang="0">
                  <a:pos x="T0" y="T1"/>
                </a:cxn>
                <a:cxn ang="0">
                  <a:pos x="T2" y="T3"/>
                </a:cxn>
                <a:cxn ang="0">
                  <a:pos x="T4" y="T5"/>
                </a:cxn>
              </a:cxnLst>
              <a:rect l="0" t="0" r="r" b="b"/>
              <a:pathLst>
                <a:path w="516" h="1578">
                  <a:moveTo>
                    <a:pt x="173" y="1578"/>
                  </a:moveTo>
                  <a:cubicBezTo>
                    <a:pt x="63" y="1400"/>
                    <a:pt x="0" y="1191"/>
                    <a:pt x="0" y="967"/>
                  </a:cubicBezTo>
                  <a:cubicBezTo>
                    <a:pt x="0" y="564"/>
                    <a:pt x="205" y="209"/>
                    <a:pt x="516"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0" name="Freeform 25">
              <a:extLst>
                <a:ext uri="{FF2B5EF4-FFF2-40B4-BE49-F238E27FC236}">
                  <a16:creationId xmlns:a16="http://schemas.microsoft.com/office/drawing/2014/main" id="{3A2E45DC-3D62-640A-53ED-F331B25A4CEB}"/>
                </a:ext>
              </a:extLst>
            </p:cNvPr>
            <p:cNvSpPr>
              <a:spLocks/>
            </p:cNvSpPr>
            <p:nvPr/>
          </p:nvSpPr>
          <p:spPr bwMode="auto">
            <a:xfrm>
              <a:off x="-1751016" y="-93662"/>
              <a:ext cx="669927" cy="204788"/>
            </a:xfrm>
            <a:custGeom>
              <a:avLst/>
              <a:gdLst>
                <a:gd name="T0" fmla="*/ 0 w 1502"/>
                <a:gd name="T1" fmla="*/ 151 h 462"/>
                <a:gd name="T2" fmla="*/ 574 w 1502"/>
                <a:gd name="T3" fmla="*/ 0 h 462"/>
                <a:gd name="T4" fmla="*/ 1502 w 1502"/>
                <a:gd name="T5" fmla="*/ 462 h 462"/>
              </a:gdLst>
              <a:ahLst/>
              <a:cxnLst>
                <a:cxn ang="0">
                  <a:pos x="T0" y="T1"/>
                </a:cxn>
                <a:cxn ang="0">
                  <a:pos x="T2" y="T3"/>
                </a:cxn>
                <a:cxn ang="0">
                  <a:pos x="T4" y="T5"/>
                </a:cxn>
              </a:cxnLst>
              <a:rect l="0" t="0" r="r" b="b"/>
              <a:pathLst>
                <a:path w="1502" h="462">
                  <a:moveTo>
                    <a:pt x="0" y="151"/>
                  </a:moveTo>
                  <a:cubicBezTo>
                    <a:pt x="169" y="55"/>
                    <a:pt x="365" y="0"/>
                    <a:pt x="574" y="0"/>
                  </a:cubicBezTo>
                  <a:cubicBezTo>
                    <a:pt x="953" y="0"/>
                    <a:pt x="1290" y="181"/>
                    <a:pt x="1502" y="46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1" name="Freeform 26">
              <a:extLst>
                <a:ext uri="{FF2B5EF4-FFF2-40B4-BE49-F238E27FC236}">
                  <a16:creationId xmlns:a16="http://schemas.microsoft.com/office/drawing/2014/main" id="{813DF2B9-051F-B041-5ADC-6FD359BFE116}"/>
                </a:ext>
              </a:extLst>
            </p:cNvPr>
            <p:cNvSpPr>
              <a:spLocks/>
            </p:cNvSpPr>
            <p:nvPr/>
          </p:nvSpPr>
          <p:spPr bwMode="auto">
            <a:xfrm>
              <a:off x="-1050927" y="157163"/>
              <a:ext cx="71439" cy="214314"/>
            </a:xfrm>
            <a:custGeom>
              <a:avLst/>
              <a:gdLst>
                <a:gd name="T0" fmla="*/ 0 w 160"/>
                <a:gd name="T1" fmla="*/ 0 h 482"/>
                <a:gd name="T2" fmla="*/ 160 w 160"/>
                <a:gd name="T3" fmla="*/ 482 h 482"/>
              </a:gdLst>
              <a:ahLst/>
              <a:cxnLst>
                <a:cxn ang="0">
                  <a:pos x="T0" y="T1"/>
                </a:cxn>
                <a:cxn ang="0">
                  <a:pos x="T2" y="T3"/>
                </a:cxn>
              </a:cxnLst>
              <a:rect l="0" t="0" r="r" b="b"/>
              <a:pathLst>
                <a:path w="160" h="482">
                  <a:moveTo>
                    <a:pt x="0" y="0"/>
                  </a:moveTo>
                  <a:cubicBezTo>
                    <a:pt x="87" y="143"/>
                    <a:pt x="143" y="307"/>
                    <a:pt x="160" y="48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2" name="Freeform 27">
              <a:extLst>
                <a:ext uri="{FF2B5EF4-FFF2-40B4-BE49-F238E27FC236}">
                  <a16:creationId xmlns:a16="http://schemas.microsoft.com/office/drawing/2014/main" id="{1D644BA3-29CA-9E05-95CB-57284310C273}"/>
                </a:ext>
              </a:extLst>
            </p:cNvPr>
            <p:cNvSpPr>
              <a:spLocks/>
            </p:cNvSpPr>
            <p:nvPr/>
          </p:nvSpPr>
          <p:spPr bwMode="auto">
            <a:xfrm>
              <a:off x="-1911354" y="420688"/>
              <a:ext cx="935040" cy="522286"/>
            </a:xfrm>
            <a:custGeom>
              <a:avLst/>
              <a:gdLst>
                <a:gd name="T0" fmla="*/ 2096 w 2096"/>
                <a:gd name="T1" fmla="*/ 0 h 1172"/>
                <a:gd name="T2" fmla="*/ 2096 w 2096"/>
                <a:gd name="T3" fmla="*/ 8 h 1172"/>
                <a:gd name="T4" fmla="*/ 933 w 2096"/>
                <a:gd name="T5" fmla="*/ 1172 h 1172"/>
                <a:gd name="T6" fmla="*/ 0 w 2096"/>
                <a:gd name="T7" fmla="*/ 704 h 1172"/>
              </a:gdLst>
              <a:ahLst/>
              <a:cxnLst>
                <a:cxn ang="0">
                  <a:pos x="T0" y="T1"/>
                </a:cxn>
                <a:cxn ang="0">
                  <a:pos x="T2" y="T3"/>
                </a:cxn>
                <a:cxn ang="0">
                  <a:pos x="T4" y="T5"/>
                </a:cxn>
                <a:cxn ang="0">
                  <a:pos x="T6" y="T7"/>
                </a:cxn>
              </a:cxnLst>
              <a:rect l="0" t="0" r="r" b="b"/>
              <a:pathLst>
                <a:path w="2096" h="1172">
                  <a:moveTo>
                    <a:pt x="2096" y="0"/>
                  </a:moveTo>
                  <a:cubicBezTo>
                    <a:pt x="2096" y="3"/>
                    <a:pt x="2096" y="6"/>
                    <a:pt x="2096" y="8"/>
                  </a:cubicBezTo>
                  <a:cubicBezTo>
                    <a:pt x="2096" y="651"/>
                    <a:pt x="1575" y="1172"/>
                    <a:pt x="933" y="1172"/>
                  </a:cubicBezTo>
                  <a:cubicBezTo>
                    <a:pt x="551" y="1172"/>
                    <a:pt x="212" y="988"/>
                    <a:pt x="0" y="704"/>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3" name="Oval 28">
              <a:extLst>
                <a:ext uri="{FF2B5EF4-FFF2-40B4-BE49-F238E27FC236}">
                  <a16:creationId xmlns:a16="http://schemas.microsoft.com/office/drawing/2014/main" id="{532256C8-26A9-43A6-3D12-0F78B3AA58E7}"/>
                </a:ext>
              </a:extLst>
            </p:cNvPr>
            <p:cNvSpPr>
              <a:spLocks noChangeArrowheads="1"/>
            </p:cNvSpPr>
            <p:nvPr/>
          </p:nvSpPr>
          <p:spPr bwMode="auto">
            <a:xfrm>
              <a:off x="-1909767" y="9525"/>
              <a:ext cx="830265" cy="828675"/>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4" name="Freeform 29">
              <a:extLst>
                <a:ext uri="{FF2B5EF4-FFF2-40B4-BE49-F238E27FC236}">
                  <a16:creationId xmlns:a16="http://schemas.microsoft.com/office/drawing/2014/main" id="{B98D38D9-CED3-135A-BAFA-C746CEA77947}"/>
                </a:ext>
              </a:extLst>
            </p:cNvPr>
            <p:cNvSpPr>
              <a:spLocks/>
            </p:cNvSpPr>
            <p:nvPr/>
          </p:nvSpPr>
          <p:spPr bwMode="auto">
            <a:xfrm>
              <a:off x="-1739903" y="265113"/>
              <a:ext cx="628652" cy="514350"/>
            </a:xfrm>
            <a:custGeom>
              <a:avLst/>
              <a:gdLst>
                <a:gd name="T0" fmla="*/ 72 w 1410"/>
                <a:gd name="T1" fmla="*/ 1156 h 1156"/>
                <a:gd name="T2" fmla="*/ 470 w 1410"/>
                <a:gd name="T3" fmla="*/ 607 h 1156"/>
                <a:gd name="T4" fmla="*/ 1410 w 1410"/>
                <a:gd name="T5" fmla="*/ 0 h 1156"/>
              </a:gdLst>
              <a:ahLst/>
              <a:cxnLst>
                <a:cxn ang="0">
                  <a:pos x="T0" y="T1"/>
                </a:cxn>
                <a:cxn ang="0">
                  <a:pos x="T2" y="T3"/>
                </a:cxn>
                <a:cxn ang="0">
                  <a:pos x="T4" y="T5"/>
                </a:cxn>
              </a:cxnLst>
              <a:rect l="0" t="0" r="r" b="b"/>
              <a:pathLst>
                <a:path w="1410" h="1156">
                  <a:moveTo>
                    <a:pt x="72" y="1156"/>
                  </a:moveTo>
                  <a:cubicBezTo>
                    <a:pt x="72" y="1156"/>
                    <a:pt x="0" y="723"/>
                    <a:pt x="470" y="607"/>
                  </a:cubicBezTo>
                  <a:cubicBezTo>
                    <a:pt x="940" y="492"/>
                    <a:pt x="1269" y="353"/>
                    <a:pt x="1410"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5" name="Oval 30">
              <a:extLst>
                <a:ext uri="{FF2B5EF4-FFF2-40B4-BE49-F238E27FC236}">
                  <a16:creationId xmlns:a16="http://schemas.microsoft.com/office/drawing/2014/main" id="{5D4780A5-8BAF-D1E6-EE8B-31B85646E374}"/>
                </a:ext>
              </a:extLst>
            </p:cNvPr>
            <p:cNvSpPr>
              <a:spLocks noChangeArrowheads="1"/>
            </p:cNvSpPr>
            <p:nvPr/>
          </p:nvSpPr>
          <p:spPr bwMode="auto">
            <a:xfrm>
              <a:off x="-1814516" y="412751"/>
              <a:ext cx="115887" cy="158751"/>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6" name="Freeform 31">
              <a:extLst>
                <a:ext uri="{FF2B5EF4-FFF2-40B4-BE49-F238E27FC236}">
                  <a16:creationId xmlns:a16="http://schemas.microsoft.com/office/drawing/2014/main" id="{6E1BABFA-B48F-1B11-68DD-378EC1245D6F}"/>
                </a:ext>
              </a:extLst>
            </p:cNvPr>
            <p:cNvSpPr>
              <a:spLocks/>
            </p:cNvSpPr>
            <p:nvPr/>
          </p:nvSpPr>
          <p:spPr bwMode="auto">
            <a:xfrm>
              <a:off x="-1765302" y="165099"/>
              <a:ext cx="155575" cy="160337"/>
            </a:xfrm>
            <a:custGeom>
              <a:avLst/>
              <a:gdLst>
                <a:gd name="T0" fmla="*/ 269 w 347"/>
                <a:gd name="T1" fmla="*/ 268 h 358"/>
                <a:gd name="T2" fmla="*/ 53 w 347"/>
                <a:gd name="T3" fmla="*/ 309 h 358"/>
                <a:gd name="T4" fmla="*/ 78 w 347"/>
                <a:gd name="T5" fmla="*/ 90 h 358"/>
                <a:gd name="T6" fmla="*/ 294 w 347"/>
                <a:gd name="T7" fmla="*/ 50 h 358"/>
                <a:gd name="T8" fmla="*/ 269 w 347"/>
                <a:gd name="T9" fmla="*/ 268 h 358"/>
              </a:gdLst>
              <a:ahLst/>
              <a:cxnLst>
                <a:cxn ang="0">
                  <a:pos x="T0" y="T1"/>
                </a:cxn>
                <a:cxn ang="0">
                  <a:pos x="T2" y="T3"/>
                </a:cxn>
                <a:cxn ang="0">
                  <a:pos x="T4" y="T5"/>
                </a:cxn>
                <a:cxn ang="0">
                  <a:pos x="T6" y="T7"/>
                </a:cxn>
                <a:cxn ang="0">
                  <a:pos x="T8" y="T9"/>
                </a:cxn>
              </a:cxnLst>
              <a:rect l="0" t="0" r="r" b="b"/>
              <a:pathLst>
                <a:path w="347" h="358">
                  <a:moveTo>
                    <a:pt x="269" y="268"/>
                  </a:moveTo>
                  <a:cubicBezTo>
                    <a:pt x="202" y="340"/>
                    <a:pt x="105" y="358"/>
                    <a:pt x="53" y="309"/>
                  </a:cubicBezTo>
                  <a:cubicBezTo>
                    <a:pt x="0" y="260"/>
                    <a:pt x="11" y="162"/>
                    <a:pt x="78" y="90"/>
                  </a:cubicBezTo>
                  <a:cubicBezTo>
                    <a:pt x="145" y="19"/>
                    <a:pt x="241" y="0"/>
                    <a:pt x="294" y="50"/>
                  </a:cubicBezTo>
                  <a:cubicBezTo>
                    <a:pt x="347" y="99"/>
                    <a:pt x="336" y="197"/>
                    <a:pt x="269" y="268"/>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7" name="Freeform 32">
              <a:extLst>
                <a:ext uri="{FF2B5EF4-FFF2-40B4-BE49-F238E27FC236}">
                  <a16:creationId xmlns:a16="http://schemas.microsoft.com/office/drawing/2014/main" id="{D29A9F71-EDA9-CB38-A22B-DA9630C277BF}"/>
                </a:ext>
              </a:extLst>
            </p:cNvPr>
            <p:cNvSpPr>
              <a:spLocks/>
            </p:cNvSpPr>
            <p:nvPr/>
          </p:nvSpPr>
          <p:spPr bwMode="auto">
            <a:xfrm>
              <a:off x="-1624016" y="328613"/>
              <a:ext cx="169864" cy="139699"/>
            </a:xfrm>
            <a:custGeom>
              <a:avLst/>
              <a:gdLst>
                <a:gd name="T0" fmla="*/ 237 w 383"/>
                <a:gd name="T1" fmla="*/ 279 h 313"/>
                <a:gd name="T2" fmla="*/ 25 w 383"/>
                <a:gd name="T3" fmla="*/ 218 h 313"/>
                <a:gd name="T4" fmla="*/ 146 w 383"/>
                <a:gd name="T5" fmla="*/ 34 h 313"/>
                <a:gd name="T6" fmla="*/ 358 w 383"/>
                <a:gd name="T7" fmla="*/ 95 h 313"/>
                <a:gd name="T8" fmla="*/ 237 w 383"/>
                <a:gd name="T9" fmla="*/ 279 h 313"/>
              </a:gdLst>
              <a:ahLst/>
              <a:cxnLst>
                <a:cxn ang="0">
                  <a:pos x="T0" y="T1"/>
                </a:cxn>
                <a:cxn ang="0">
                  <a:pos x="T2" y="T3"/>
                </a:cxn>
                <a:cxn ang="0">
                  <a:pos x="T4" y="T5"/>
                </a:cxn>
                <a:cxn ang="0">
                  <a:pos x="T6" y="T7"/>
                </a:cxn>
                <a:cxn ang="0">
                  <a:pos x="T8" y="T9"/>
                </a:cxn>
              </a:cxnLst>
              <a:rect l="0" t="0" r="r" b="b"/>
              <a:pathLst>
                <a:path w="383" h="313">
                  <a:moveTo>
                    <a:pt x="237" y="279"/>
                  </a:moveTo>
                  <a:cubicBezTo>
                    <a:pt x="145" y="313"/>
                    <a:pt x="51" y="286"/>
                    <a:pt x="25" y="218"/>
                  </a:cubicBezTo>
                  <a:cubicBezTo>
                    <a:pt x="0" y="151"/>
                    <a:pt x="54" y="68"/>
                    <a:pt x="146" y="34"/>
                  </a:cubicBezTo>
                  <a:cubicBezTo>
                    <a:pt x="238" y="0"/>
                    <a:pt x="333" y="27"/>
                    <a:pt x="358" y="95"/>
                  </a:cubicBezTo>
                  <a:cubicBezTo>
                    <a:pt x="383" y="163"/>
                    <a:pt x="329" y="245"/>
                    <a:pt x="237" y="279"/>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8" name="Freeform 33">
              <a:extLst>
                <a:ext uri="{FF2B5EF4-FFF2-40B4-BE49-F238E27FC236}">
                  <a16:creationId xmlns:a16="http://schemas.microsoft.com/office/drawing/2014/main" id="{908EE357-CAD8-289A-2467-460FBBAA17CB}"/>
                </a:ext>
              </a:extLst>
            </p:cNvPr>
            <p:cNvSpPr>
              <a:spLocks/>
            </p:cNvSpPr>
            <p:nvPr/>
          </p:nvSpPr>
          <p:spPr bwMode="auto">
            <a:xfrm>
              <a:off x="-1546227" y="95250"/>
              <a:ext cx="168274" cy="144462"/>
            </a:xfrm>
            <a:custGeom>
              <a:avLst/>
              <a:gdLst>
                <a:gd name="T0" fmla="*/ 125 w 380"/>
                <a:gd name="T1" fmla="*/ 275 h 324"/>
                <a:gd name="T2" fmla="*/ 36 w 380"/>
                <a:gd name="T3" fmla="*/ 73 h 324"/>
                <a:gd name="T4" fmla="*/ 255 w 380"/>
                <a:gd name="T5" fmla="*/ 49 h 324"/>
                <a:gd name="T6" fmla="*/ 344 w 380"/>
                <a:gd name="T7" fmla="*/ 251 h 324"/>
                <a:gd name="T8" fmla="*/ 125 w 380"/>
                <a:gd name="T9" fmla="*/ 275 h 324"/>
              </a:gdLst>
              <a:ahLst/>
              <a:cxnLst>
                <a:cxn ang="0">
                  <a:pos x="T0" y="T1"/>
                </a:cxn>
                <a:cxn ang="0">
                  <a:pos x="T2" y="T3"/>
                </a:cxn>
                <a:cxn ang="0">
                  <a:pos x="T4" y="T5"/>
                </a:cxn>
                <a:cxn ang="0">
                  <a:pos x="T6" y="T7"/>
                </a:cxn>
                <a:cxn ang="0">
                  <a:pos x="T8" y="T9"/>
                </a:cxn>
              </a:cxnLst>
              <a:rect l="0" t="0" r="r" b="b"/>
              <a:pathLst>
                <a:path w="380" h="324">
                  <a:moveTo>
                    <a:pt x="125" y="275"/>
                  </a:moveTo>
                  <a:cubicBezTo>
                    <a:pt x="40" y="226"/>
                    <a:pt x="0" y="136"/>
                    <a:pt x="36" y="73"/>
                  </a:cubicBezTo>
                  <a:cubicBezTo>
                    <a:pt x="73" y="11"/>
                    <a:pt x="170" y="0"/>
                    <a:pt x="255" y="49"/>
                  </a:cubicBezTo>
                  <a:cubicBezTo>
                    <a:pt x="340" y="98"/>
                    <a:pt x="380" y="188"/>
                    <a:pt x="344" y="251"/>
                  </a:cubicBezTo>
                  <a:cubicBezTo>
                    <a:pt x="307" y="313"/>
                    <a:pt x="210" y="324"/>
                    <a:pt x="125" y="27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9" name="Freeform 34">
              <a:extLst>
                <a:ext uri="{FF2B5EF4-FFF2-40B4-BE49-F238E27FC236}">
                  <a16:creationId xmlns:a16="http://schemas.microsoft.com/office/drawing/2014/main" id="{B54EF2E6-F42E-3D04-FF9F-0F187FA5AD8F}"/>
                </a:ext>
              </a:extLst>
            </p:cNvPr>
            <p:cNvSpPr>
              <a:spLocks/>
            </p:cNvSpPr>
            <p:nvPr/>
          </p:nvSpPr>
          <p:spPr bwMode="auto">
            <a:xfrm>
              <a:off x="-1350962" y="180975"/>
              <a:ext cx="146049" cy="168274"/>
            </a:xfrm>
            <a:custGeom>
              <a:avLst/>
              <a:gdLst>
                <a:gd name="T0" fmla="*/ 276 w 325"/>
                <a:gd name="T1" fmla="*/ 255 h 379"/>
                <a:gd name="T2" fmla="*/ 74 w 325"/>
                <a:gd name="T3" fmla="*/ 343 h 379"/>
                <a:gd name="T4" fmla="*/ 49 w 325"/>
                <a:gd name="T5" fmla="*/ 124 h 379"/>
                <a:gd name="T6" fmla="*/ 251 w 325"/>
                <a:gd name="T7" fmla="*/ 36 h 379"/>
                <a:gd name="T8" fmla="*/ 276 w 325"/>
                <a:gd name="T9" fmla="*/ 255 h 379"/>
              </a:gdLst>
              <a:ahLst/>
              <a:cxnLst>
                <a:cxn ang="0">
                  <a:pos x="T0" y="T1"/>
                </a:cxn>
                <a:cxn ang="0">
                  <a:pos x="T2" y="T3"/>
                </a:cxn>
                <a:cxn ang="0">
                  <a:pos x="T4" y="T5"/>
                </a:cxn>
                <a:cxn ang="0">
                  <a:pos x="T6" y="T7"/>
                </a:cxn>
                <a:cxn ang="0">
                  <a:pos x="T8" y="T9"/>
                </a:cxn>
              </a:cxnLst>
              <a:rect l="0" t="0" r="r" b="b"/>
              <a:pathLst>
                <a:path w="325" h="379">
                  <a:moveTo>
                    <a:pt x="276" y="255"/>
                  </a:moveTo>
                  <a:cubicBezTo>
                    <a:pt x="227" y="339"/>
                    <a:pt x="136" y="379"/>
                    <a:pt x="74" y="343"/>
                  </a:cubicBezTo>
                  <a:cubicBezTo>
                    <a:pt x="11" y="307"/>
                    <a:pt x="0" y="209"/>
                    <a:pt x="49" y="124"/>
                  </a:cubicBezTo>
                  <a:cubicBezTo>
                    <a:pt x="98" y="39"/>
                    <a:pt x="189" y="0"/>
                    <a:pt x="251" y="36"/>
                  </a:cubicBezTo>
                  <a:cubicBezTo>
                    <a:pt x="314" y="72"/>
                    <a:pt x="325" y="170"/>
                    <a:pt x="276" y="25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20" name="Freeform 161">
            <a:extLst>
              <a:ext uri="{FF2B5EF4-FFF2-40B4-BE49-F238E27FC236}">
                <a16:creationId xmlns:a16="http://schemas.microsoft.com/office/drawing/2014/main" id="{3A669617-0140-9CF3-AB58-1511341D6845}"/>
              </a:ext>
            </a:extLst>
          </p:cNvPr>
          <p:cNvSpPr>
            <a:spLocks noEditPoints="1"/>
          </p:cNvSpPr>
          <p:nvPr/>
        </p:nvSpPr>
        <p:spPr bwMode="auto">
          <a:xfrm>
            <a:off x="8526337" y="4259678"/>
            <a:ext cx="486988" cy="436858"/>
          </a:xfrm>
          <a:custGeom>
            <a:avLst/>
            <a:gdLst>
              <a:gd name="T0" fmla="*/ 24 w 280"/>
              <a:gd name="T1" fmla="*/ 21 h 250"/>
              <a:gd name="T2" fmla="*/ 79 w 280"/>
              <a:gd name="T3" fmla="*/ 0 h 250"/>
              <a:gd name="T4" fmla="*/ 138 w 280"/>
              <a:gd name="T5" fmla="*/ 37 h 250"/>
              <a:gd name="T6" fmla="*/ 140 w 280"/>
              <a:gd name="T7" fmla="*/ 41 h 250"/>
              <a:gd name="T8" fmla="*/ 142 w 280"/>
              <a:gd name="T9" fmla="*/ 37 h 250"/>
              <a:gd name="T10" fmla="*/ 201 w 280"/>
              <a:gd name="T11" fmla="*/ 0 h 250"/>
              <a:gd name="T12" fmla="*/ 256 w 280"/>
              <a:gd name="T13" fmla="*/ 21 h 250"/>
              <a:gd name="T14" fmla="*/ 280 w 280"/>
              <a:gd name="T15" fmla="*/ 75 h 250"/>
              <a:gd name="T16" fmla="*/ 270 w 280"/>
              <a:gd name="T17" fmla="*/ 121 h 250"/>
              <a:gd name="T18" fmla="*/ 232 w 280"/>
              <a:gd name="T19" fmla="*/ 121 h 250"/>
              <a:gd name="T20" fmla="*/ 208 w 280"/>
              <a:gd name="T21" fmla="*/ 60 h 250"/>
              <a:gd name="T22" fmla="*/ 186 w 280"/>
              <a:gd name="T23" fmla="*/ 157 h 250"/>
              <a:gd name="T24" fmla="*/ 172 w 280"/>
              <a:gd name="T25" fmla="*/ 116 h 250"/>
              <a:gd name="T26" fmla="*/ 135 w 280"/>
              <a:gd name="T27" fmla="*/ 116 h 250"/>
              <a:gd name="T28" fmla="*/ 111 w 280"/>
              <a:gd name="T29" fmla="*/ 38 h 250"/>
              <a:gd name="T30" fmla="*/ 92 w 280"/>
              <a:gd name="T31" fmla="*/ 149 h 250"/>
              <a:gd name="T32" fmla="*/ 68 w 280"/>
              <a:gd name="T33" fmla="*/ 63 h 250"/>
              <a:gd name="T34" fmla="*/ 50 w 280"/>
              <a:gd name="T35" fmla="*/ 116 h 250"/>
              <a:gd name="T36" fmla="*/ 8 w 280"/>
              <a:gd name="T37" fmla="*/ 116 h 250"/>
              <a:gd name="T38" fmla="*/ 0 w 280"/>
              <a:gd name="T39" fmla="*/ 75 h 250"/>
              <a:gd name="T40" fmla="*/ 24 w 280"/>
              <a:gd name="T41" fmla="*/ 21 h 250"/>
              <a:gd name="T42" fmla="*/ 264 w 280"/>
              <a:gd name="T43" fmla="*/ 135 h 250"/>
              <a:gd name="T44" fmla="*/ 222 w 280"/>
              <a:gd name="T45" fmla="*/ 135 h 250"/>
              <a:gd name="T46" fmla="*/ 212 w 280"/>
              <a:gd name="T47" fmla="*/ 104 h 250"/>
              <a:gd name="T48" fmla="*/ 189 w 280"/>
              <a:gd name="T49" fmla="*/ 205 h 250"/>
              <a:gd name="T50" fmla="*/ 162 w 280"/>
              <a:gd name="T51" fmla="*/ 130 h 250"/>
              <a:gd name="T52" fmla="*/ 125 w 280"/>
              <a:gd name="T53" fmla="*/ 130 h 250"/>
              <a:gd name="T54" fmla="*/ 115 w 280"/>
              <a:gd name="T55" fmla="*/ 96 h 250"/>
              <a:gd name="T56" fmla="*/ 95 w 280"/>
              <a:gd name="T57" fmla="*/ 214 h 250"/>
              <a:gd name="T58" fmla="*/ 67 w 280"/>
              <a:gd name="T59" fmla="*/ 112 h 250"/>
              <a:gd name="T60" fmla="*/ 63 w 280"/>
              <a:gd name="T61" fmla="*/ 130 h 250"/>
              <a:gd name="T62" fmla="*/ 13 w 280"/>
              <a:gd name="T63" fmla="*/ 130 h 250"/>
              <a:gd name="T64" fmla="*/ 87 w 280"/>
              <a:gd name="T65" fmla="*/ 215 h 250"/>
              <a:gd name="T66" fmla="*/ 140 w 280"/>
              <a:gd name="T67" fmla="*/ 250 h 250"/>
              <a:gd name="T68" fmla="*/ 191 w 280"/>
              <a:gd name="T69" fmla="*/ 217 h 250"/>
              <a:gd name="T70" fmla="*/ 264 w 280"/>
              <a:gd name="T71" fmla="*/ 13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0" h="250">
                <a:moveTo>
                  <a:pt x="24" y="21"/>
                </a:moveTo>
                <a:cubicBezTo>
                  <a:pt x="39" y="7"/>
                  <a:pt x="57" y="0"/>
                  <a:pt x="79" y="0"/>
                </a:cubicBezTo>
                <a:cubicBezTo>
                  <a:pt x="108" y="0"/>
                  <a:pt x="127" y="12"/>
                  <a:pt x="138" y="37"/>
                </a:cubicBezTo>
                <a:cubicBezTo>
                  <a:pt x="140" y="41"/>
                  <a:pt x="140" y="41"/>
                  <a:pt x="140" y="41"/>
                </a:cubicBezTo>
                <a:cubicBezTo>
                  <a:pt x="142" y="37"/>
                  <a:pt x="142" y="37"/>
                  <a:pt x="142" y="37"/>
                </a:cubicBezTo>
                <a:cubicBezTo>
                  <a:pt x="153" y="12"/>
                  <a:pt x="172" y="0"/>
                  <a:pt x="201" y="0"/>
                </a:cubicBezTo>
                <a:cubicBezTo>
                  <a:pt x="223" y="0"/>
                  <a:pt x="241" y="7"/>
                  <a:pt x="256" y="21"/>
                </a:cubicBezTo>
                <a:cubicBezTo>
                  <a:pt x="272" y="36"/>
                  <a:pt x="280" y="54"/>
                  <a:pt x="280" y="75"/>
                </a:cubicBezTo>
                <a:cubicBezTo>
                  <a:pt x="280" y="90"/>
                  <a:pt x="277" y="106"/>
                  <a:pt x="270" y="121"/>
                </a:cubicBezTo>
                <a:cubicBezTo>
                  <a:pt x="232" y="121"/>
                  <a:pt x="232" y="121"/>
                  <a:pt x="232" y="121"/>
                </a:cubicBezTo>
                <a:cubicBezTo>
                  <a:pt x="208" y="60"/>
                  <a:pt x="208" y="60"/>
                  <a:pt x="208" y="60"/>
                </a:cubicBezTo>
                <a:cubicBezTo>
                  <a:pt x="186" y="157"/>
                  <a:pt x="186" y="157"/>
                  <a:pt x="186" y="157"/>
                </a:cubicBezTo>
                <a:cubicBezTo>
                  <a:pt x="172" y="116"/>
                  <a:pt x="172" y="116"/>
                  <a:pt x="172" y="116"/>
                </a:cubicBezTo>
                <a:cubicBezTo>
                  <a:pt x="135" y="116"/>
                  <a:pt x="135" y="116"/>
                  <a:pt x="135" y="116"/>
                </a:cubicBezTo>
                <a:cubicBezTo>
                  <a:pt x="111" y="38"/>
                  <a:pt x="111" y="38"/>
                  <a:pt x="111" y="38"/>
                </a:cubicBezTo>
                <a:cubicBezTo>
                  <a:pt x="92" y="149"/>
                  <a:pt x="92" y="149"/>
                  <a:pt x="92" y="149"/>
                </a:cubicBezTo>
                <a:cubicBezTo>
                  <a:pt x="68" y="63"/>
                  <a:pt x="68" y="63"/>
                  <a:pt x="68" y="63"/>
                </a:cubicBezTo>
                <a:cubicBezTo>
                  <a:pt x="50" y="116"/>
                  <a:pt x="50" y="116"/>
                  <a:pt x="50" y="116"/>
                </a:cubicBezTo>
                <a:cubicBezTo>
                  <a:pt x="8" y="116"/>
                  <a:pt x="8" y="116"/>
                  <a:pt x="8" y="116"/>
                </a:cubicBezTo>
                <a:cubicBezTo>
                  <a:pt x="3" y="102"/>
                  <a:pt x="0" y="88"/>
                  <a:pt x="0" y="75"/>
                </a:cubicBezTo>
                <a:cubicBezTo>
                  <a:pt x="0" y="54"/>
                  <a:pt x="8" y="36"/>
                  <a:pt x="24" y="21"/>
                </a:cubicBezTo>
                <a:close/>
                <a:moveTo>
                  <a:pt x="264" y="135"/>
                </a:moveTo>
                <a:cubicBezTo>
                  <a:pt x="222" y="135"/>
                  <a:pt x="222" y="135"/>
                  <a:pt x="222" y="135"/>
                </a:cubicBezTo>
                <a:cubicBezTo>
                  <a:pt x="212" y="104"/>
                  <a:pt x="212" y="104"/>
                  <a:pt x="212" y="104"/>
                </a:cubicBezTo>
                <a:cubicBezTo>
                  <a:pt x="189" y="205"/>
                  <a:pt x="189" y="205"/>
                  <a:pt x="189" y="205"/>
                </a:cubicBezTo>
                <a:cubicBezTo>
                  <a:pt x="162" y="130"/>
                  <a:pt x="162" y="130"/>
                  <a:pt x="162" y="130"/>
                </a:cubicBezTo>
                <a:cubicBezTo>
                  <a:pt x="125" y="130"/>
                  <a:pt x="125" y="130"/>
                  <a:pt x="125" y="130"/>
                </a:cubicBezTo>
                <a:cubicBezTo>
                  <a:pt x="115" y="96"/>
                  <a:pt x="115" y="96"/>
                  <a:pt x="115" y="96"/>
                </a:cubicBezTo>
                <a:cubicBezTo>
                  <a:pt x="95" y="214"/>
                  <a:pt x="95" y="214"/>
                  <a:pt x="95" y="214"/>
                </a:cubicBezTo>
                <a:cubicBezTo>
                  <a:pt x="67" y="112"/>
                  <a:pt x="67" y="112"/>
                  <a:pt x="67" y="112"/>
                </a:cubicBezTo>
                <a:cubicBezTo>
                  <a:pt x="63" y="130"/>
                  <a:pt x="63" y="130"/>
                  <a:pt x="63" y="130"/>
                </a:cubicBezTo>
                <a:cubicBezTo>
                  <a:pt x="13" y="130"/>
                  <a:pt x="13" y="130"/>
                  <a:pt x="13" y="130"/>
                </a:cubicBezTo>
                <a:cubicBezTo>
                  <a:pt x="31" y="166"/>
                  <a:pt x="63" y="196"/>
                  <a:pt x="87" y="215"/>
                </a:cubicBezTo>
                <a:cubicBezTo>
                  <a:pt x="113" y="236"/>
                  <a:pt x="136" y="248"/>
                  <a:pt x="140" y="250"/>
                </a:cubicBezTo>
                <a:cubicBezTo>
                  <a:pt x="144" y="249"/>
                  <a:pt x="165" y="237"/>
                  <a:pt x="191" y="217"/>
                </a:cubicBezTo>
                <a:cubicBezTo>
                  <a:pt x="214" y="199"/>
                  <a:pt x="246" y="170"/>
                  <a:pt x="264" y="13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221" name="TextBox 220">
            <a:extLst>
              <a:ext uri="{FF2B5EF4-FFF2-40B4-BE49-F238E27FC236}">
                <a16:creationId xmlns:a16="http://schemas.microsoft.com/office/drawing/2014/main" id="{7ED9D7CF-EFBC-F0EA-CFB2-705C43F0291D}"/>
              </a:ext>
            </a:extLst>
          </p:cNvPr>
          <p:cNvSpPr txBox="1"/>
          <p:nvPr/>
        </p:nvSpPr>
        <p:spPr>
          <a:xfrm>
            <a:off x="7950381" y="4708112"/>
            <a:ext cx="1798896" cy="307777"/>
          </a:xfrm>
          <a:prstGeom prst="rect">
            <a:avLst/>
          </a:prstGeom>
          <a:noFill/>
        </p:spPr>
        <p:txBody>
          <a:bodyPr wrap="square" rtlCol="0">
            <a:spAutoFit/>
          </a:bodyPr>
          <a:lstStyle/>
          <a:p>
            <a:pPr algn="ctr"/>
            <a:r>
              <a:rPr lang="en-US" sz="1400" noProof="0" dirty="0"/>
              <a:t>Heart rate</a:t>
            </a:r>
          </a:p>
        </p:txBody>
      </p:sp>
      <p:sp>
        <p:nvSpPr>
          <p:cNvPr id="222" name="Arrow: Down 221">
            <a:extLst>
              <a:ext uri="{FF2B5EF4-FFF2-40B4-BE49-F238E27FC236}">
                <a16:creationId xmlns:a16="http://schemas.microsoft.com/office/drawing/2014/main" id="{6072F5F0-0C17-1CAF-286C-A2776F615C2E}"/>
              </a:ext>
            </a:extLst>
          </p:cNvPr>
          <p:cNvSpPr/>
          <p:nvPr/>
        </p:nvSpPr>
        <p:spPr>
          <a:xfrm flipV="1">
            <a:off x="8330846" y="4761701"/>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69AA8AA9-8675-52AC-41E8-4D2E317D87F3}"/>
              </a:ext>
            </a:extLst>
          </p:cNvPr>
          <p:cNvGrpSpPr/>
          <p:nvPr/>
        </p:nvGrpSpPr>
        <p:grpSpPr>
          <a:xfrm>
            <a:off x="4447588" y="2039229"/>
            <a:ext cx="767738" cy="809597"/>
            <a:chOff x="4447588" y="2039229"/>
            <a:chExt cx="767738" cy="809597"/>
          </a:xfrm>
        </p:grpSpPr>
        <p:grpSp>
          <p:nvGrpSpPr>
            <p:cNvPr id="16" name="Group 15">
              <a:extLst>
                <a:ext uri="{FF2B5EF4-FFF2-40B4-BE49-F238E27FC236}">
                  <a16:creationId xmlns:a16="http://schemas.microsoft.com/office/drawing/2014/main" id="{0D2BE1F7-EC42-21BD-6AF6-7A42EE8A4566}"/>
                </a:ext>
              </a:extLst>
            </p:cNvPr>
            <p:cNvGrpSpPr/>
            <p:nvPr/>
          </p:nvGrpSpPr>
          <p:grpSpPr>
            <a:xfrm>
              <a:off x="4447588" y="2420403"/>
              <a:ext cx="767738" cy="428423"/>
              <a:chOff x="4842329" y="1953294"/>
              <a:chExt cx="903598" cy="504238"/>
            </a:xfrm>
          </p:grpSpPr>
          <p:sp>
            <p:nvSpPr>
              <p:cNvPr id="18" name="TextBox 17">
                <a:extLst>
                  <a:ext uri="{FF2B5EF4-FFF2-40B4-BE49-F238E27FC236}">
                    <a16:creationId xmlns:a16="http://schemas.microsoft.com/office/drawing/2014/main" id="{F54C1E4D-E198-DB86-36C9-8C9E040C507A}"/>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19" name="TextBox 18">
                <a:extLst>
                  <a:ext uri="{FF2B5EF4-FFF2-40B4-BE49-F238E27FC236}">
                    <a16:creationId xmlns:a16="http://schemas.microsoft.com/office/drawing/2014/main" id="{3B21B245-9898-D67D-F780-95877A93624B}"/>
                  </a:ext>
                </a:extLst>
              </p:cNvPr>
              <p:cNvSpPr txBox="1"/>
              <p:nvPr/>
            </p:nvSpPr>
            <p:spPr>
              <a:xfrm>
                <a:off x="4842329" y="2095290"/>
                <a:ext cx="903598" cy="362242"/>
              </a:xfrm>
              <a:prstGeom prst="rect">
                <a:avLst/>
              </a:prstGeom>
              <a:noFill/>
            </p:spPr>
            <p:txBody>
              <a:bodyPr wrap="square" rtlCol="0">
                <a:spAutoFit/>
              </a:bodyPr>
              <a:lstStyle/>
              <a:p>
                <a:pPr algn="ctr"/>
                <a:r>
                  <a:rPr lang="en-US" sz="1400" noProof="0" dirty="0"/>
                  <a:t>17%</a:t>
                </a:r>
              </a:p>
            </p:txBody>
          </p:sp>
        </p:grpSp>
        <p:pic>
          <p:nvPicPr>
            <p:cNvPr id="3" name="Graphic 2" descr="Man with solid fill">
              <a:extLst>
                <a:ext uri="{FF2B5EF4-FFF2-40B4-BE49-F238E27FC236}">
                  <a16:creationId xmlns:a16="http://schemas.microsoft.com/office/drawing/2014/main" id="{B7621637-2E6A-26B4-C0E2-94D71DC71A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6234" y="2039229"/>
              <a:ext cx="410448" cy="374657"/>
            </a:xfrm>
            <a:prstGeom prst="rect">
              <a:avLst/>
            </a:prstGeom>
          </p:spPr>
        </p:pic>
      </p:grpSp>
    </p:spTree>
    <p:extLst>
      <p:ext uri="{BB962C8B-B14F-4D97-AF65-F5344CB8AC3E}">
        <p14:creationId xmlns:p14="http://schemas.microsoft.com/office/powerpoint/2010/main" val="243056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97D93-5415-FD34-B814-277237E7D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DCAF2-8ADC-CCB7-6FAB-8C232F8CC35C}"/>
              </a:ext>
            </a:extLst>
          </p:cNvPr>
          <p:cNvSpPr>
            <a:spLocks noGrp="1"/>
          </p:cNvSpPr>
          <p:nvPr>
            <p:ph type="title"/>
          </p:nvPr>
        </p:nvSpPr>
        <p:spPr/>
        <p:txBody>
          <a:bodyPr>
            <a:normAutofit/>
          </a:bodyPr>
          <a:lstStyle/>
          <a:p>
            <a:r>
              <a:rPr lang="en-US" sz="3200" noProof="0" dirty="0"/>
              <a:t>Phentermine/</a:t>
            </a:r>
            <a:r>
              <a:rPr lang="en-US" noProof="0" dirty="0"/>
              <a:t>topiramate</a:t>
            </a:r>
            <a:r>
              <a:rPr lang="en-US" sz="3200" noProof="0" dirty="0"/>
              <a:t>: Safety</a:t>
            </a:r>
            <a:endParaRPr lang="en-US" noProof="0" dirty="0"/>
          </a:p>
        </p:txBody>
      </p:sp>
      <p:sp>
        <p:nvSpPr>
          <p:cNvPr id="8" name="Text Placeholder 7">
            <a:extLst>
              <a:ext uri="{FF2B5EF4-FFF2-40B4-BE49-F238E27FC236}">
                <a16:creationId xmlns:a16="http://schemas.microsoft.com/office/drawing/2014/main" id="{9E844BA4-7302-298B-F10A-23E410759E53}"/>
              </a:ext>
            </a:extLst>
          </p:cNvPr>
          <p:cNvSpPr>
            <a:spLocks noGrp="1"/>
          </p:cNvSpPr>
          <p:nvPr>
            <p:ph type="body" sz="quarter" idx="13"/>
          </p:nvPr>
        </p:nvSpPr>
        <p:spPr/>
        <p:txBody>
          <a:bodyPr/>
          <a:lstStyle/>
          <a:p>
            <a:r>
              <a:rPr lang="en-CA" dirty="0"/>
              <a:t>Qsymia</a:t>
            </a:r>
            <a:r>
              <a:rPr lang="en-CA" baseline="30000" dirty="0"/>
              <a:t>®</a:t>
            </a:r>
            <a:r>
              <a:rPr lang="en-CA" dirty="0"/>
              <a:t> (phentermine and topiramate extended-release). Prescribing information. </a:t>
            </a:r>
            <a:r>
              <a:rPr lang="en-CA" u="sng" dirty="0">
                <a:hlinkClick r:id="rId3"/>
              </a:rPr>
              <a:t>https://www.accessdata.fda.gov/drugsatfda_docs/label/2024/022580s025lbl.pdf</a:t>
            </a:r>
            <a:r>
              <a:rPr lang="en-CA" dirty="0"/>
              <a:t>. Accessed March 2026.</a:t>
            </a:r>
            <a:endParaRPr lang="en-US" sz="600" noProof="0" dirty="0">
              <a:highlight>
                <a:srgbClr val="FFFF00"/>
              </a:highlight>
            </a:endParaRPr>
          </a:p>
        </p:txBody>
      </p:sp>
      <p:sp>
        <p:nvSpPr>
          <p:cNvPr id="4" name="TextBox 3">
            <a:extLst>
              <a:ext uri="{FF2B5EF4-FFF2-40B4-BE49-F238E27FC236}">
                <a16:creationId xmlns:a16="http://schemas.microsoft.com/office/drawing/2014/main" id="{9FB8DEA6-918A-1972-338B-F7B7ECC2CB9C}"/>
              </a:ext>
            </a:extLst>
          </p:cNvPr>
          <p:cNvSpPr txBox="1"/>
          <p:nvPr/>
        </p:nvSpPr>
        <p:spPr>
          <a:xfrm>
            <a:off x="6127710" y="1679532"/>
            <a:ext cx="5416292" cy="687388"/>
          </a:xfrm>
          <a:prstGeom prst="roundRect">
            <a:avLst/>
          </a:prstGeom>
          <a:solidFill>
            <a:schemeClr val="tx1"/>
          </a:solidFill>
          <a:ln>
            <a:noFill/>
          </a:ln>
        </p:spPr>
        <p:txBody>
          <a:bodyPr wrap="square" rtlCol="0">
            <a:noAutofit/>
          </a:bodyPr>
          <a:lstStyle>
            <a:defPPr>
              <a:defRPr lang="en-US"/>
            </a:defPPr>
            <a:lvl1pPr>
              <a:defRPr>
                <a:solidFill>
                  <a:schemeClr val="bg1"/>
                </a:solidFill>
              </a:defRPr>
            </a:lvl1pPr>
          </a:lstStyle>
          <a:p>
            <a:r>
              <a:rPr lang="en-US" noProof="0" dirty="0"/>
              <a:t>Warnings and precautions</a:t>
            </a:r>
          </a:p>
        </p:txBody>
      </p:sp>
      <p:sp>
        <p:nvSpPr>
          <p:cNvPr id="5" name="Rectangle 4">
            <a:extLst>
              <a:ext uri="{FF2B5EF4-FFF2-40B4-BE49-F238E27FC236}">
                <a16:creationId xmlns:a16="http://schemas.microsoft.com/office/drawing/2014/main" id="{D6B62391-C804-EEA4-0399-26695D462ED4}"/>
              </a:ext>
            </a:extLst>
          </p:cNvPr>
          <p:cNvSpPr/>
          <p:nvPr/>
        </p:nvSpPr>
        <p:spPr>
          <a:xfrm>
            <a:off x="6127710" y="2088529"/>
            <a:ext cx="5416292" cy="3930031"/>
          </a:xfrm>
          <a:prstGeom prst="rect">
            <a:avLst/>
          </a:prstGeom>
          <a:solidFill>
            <a:schemeClr val="bg1">
              <a:lumMod val="85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08000" rIns="182880" rtlCol="0" anchor="t"/>
          <a:lstStyle/>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Embryo-Fetal toxicity</a:t>
            </a:r>
          </a:p>
          <a:p>
            <a:pPr marL="142875" indent="-142875" defTabSz="1219139" fontAlgn="base">
              <a:spcBef>
                <a:spcPct val="0"/>
              </a:spcBef>
              <a:spcAft>
                <a:spcPts val="300"/>
              </a:spcAft>
              <a:buFont typeface="Arial" panose="020B0604020202020204" pitchFamily="34" charset="0"/>
              <a:buChar char="•"/>
              <a:defRPr/>
            </a:pPr>
            <a:r>
              <a:rPr lang="en-US" sz="1400" dirty="0">
                <a:solidFill>
                  <a:schemeClr val="tx1"/>
                </a:solidFill>
              </a:rPr>
              <a:t>Suicidal behavior and ideation</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Risk of ophthalmologic adverse reactions</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Mood and sleep disorders</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Cognitive impairment</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Slowing of linear growth</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Metabolic acidosis</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Decrease in renal function</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Risk of seizures with abrupt withdrawal</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Kidney stones</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Oligohidrosis and hyperthermia</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Hypokalemia</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Serious skin reactions</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Allergic Reactions due to inactive ingredient </a:t>
            </a:r>
            <a:br>
              <a:rPr lang="en-US" sz="1400" noProof="0" dirty="0">
                <a:solidFill>
                  <a:schemeClr val="tx1"/>
                </a:solidFill>
              </a:rPr>
            </a:br>
            <a:r>
              <a:rPr lang="en-US" sz="1400" noProof="0" dirty="0">
                <a:solidFill>
                  <a:schemeClr val="tx1"/>
                </a:solidFill>
              </a:rPr>
              <a:t>FD&amp;C yellow no. 5</a:t>
            </a:r>
          </a:p>
        </p:txBody>
      </p:sp>
      <p:sp>
        <p:nvSpPr>
          <p:cNvPr id="19" name="TextBox 18">
            <a:extLst>
              <a:ext uri="{FF2B5EF4-FFF2-40B4-BE49-F238E27FC236}">
                <a16:creationId xmlns:a16="http://schemas.microsoft.com/office/drawing/2014/main" id="{0934AE0B-F29E-0C96-54A8-BBB52770CAFC}"/>
              </a:ext>
            </a:extLst>
          </p:cNvPr>
          <p:cNvSpPr txBox="1"/>
          <p:nvPr/>
        </p:nvSpPr>
        <p:spPr>
          <a:xfrm>
            <a:off x="647999" y="1679532"/>
            <a:ext cx="5149298" cy="541034"/>
          </a:xfrm>
          <a:prstGeom prst="roundRect">
            <a:avLst/>
          </a:prstGeom>
          <a:solidFill>
            <a:schemeClr val="accent1"/>
          </a:solidFill>
          <a:ln>
            <a:noFill/>
          </a:ln>
        </p:spPr>
        <p:txBody>
          <a:bodyPr wrap="square" rtlCol="0">
            <a:noAutofit/>
          </a:bodyPr>
          <a:lstStyle/>
          <a:p>
            <a:r>
              <a:rPr lang="en-US" noProof="0" dirty="0">
                <a:solidFill>
                  <a:schemeClr val="bg1"/>
                </a:solidFill>
              </a:rPr>
              <a:t>Contraindications</a:t>
            </a:r>
          </a:p>
        </p:txBody>
      </p:sp>
      <p:sp>
        <p:nvSpPr>
          <p:cNvPr id="21" name="Rectangle 20">
            <a:extLst>
              <a:ext uri="{FF2B5EF4-FFF2-40B4-BE49-F238E27FC236}">
                <a16:creationId xmlns:a16="http://schemas.microsoft.com/office/drawing/2014/main" id="{9AD66790-8CDA-EEA4-792E-4411B60C5A03}"/>
              </a:ext>
            </a:extLst>
          </p:cNvPr>
          <p:cNvSpPr/>
          <p:nvPr/>
        </p:nvSpPr>
        <p:spPr>
          <a:xfrm>
            <a:off x="647999" y="2088528"/>
            <a:ext cx="5149298" cy="2331072"/>
          </a:xfrm>
          <a:prstGeom prst="rect">
            <a:avLst/>
          </a:prstGeom>
          <a:solidFill>
            <a:schemeClr val="accent1">
              <a:lumMod val="20000"/>
              <a:lumOff val="80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08000" rIns="182880" numCol="1" rtlCol="0" anchor="t"/>
          <a:lstStyle/>
          <a:p>
            <a:pPr marL="142875" indent="-142875" defTabSz="1219139" fontAlgn="base">
              <a:lnSpc>
                <a:spcPct val="100000"/>
              </a:lnSpc>
              <a:spcBef>
                <a:spcPct val="0"/>
              </a:spcBef>
              <a:spcAft>
                <a:spcPts val="300"/>
              </a:spcAft>
              <a:buFont typeface="Arial" panose="020B0604020202020204" pitchFamily="34" charset="0"/>
              <a:buChar char="•"/>
              <a:defRPr/>
            </a:pPr>
            <a:r>
              <a:rPr lang="en-US" sz="1400" noProof="0" dirty="0">
                <a:solidFill>
                  <a:schemeClr val="tx1"/>
                </a:solidFill>
                <a:latin typeface="+mj-lt"/>
              </a:rPr>
              <a:t>Pregnancy</a:t>
            </a:r>
          </a:p>
          <a:p>
            <a:pPr marL="142875" indent="-142875" defTabSz="1219139" fontAlgn="base">
              <a:lnSpc>
                <a:spcPct val="100000"/>
              </a:lnSpc>
              <a:spcBef>
                <a:spcPct val="0"/>
              </a:spcBef>
              <a:spcAft>
                <a:spcPts val="300"/>
              </a:spcAft>
              <a:buFont typeface="Arial" panose="020B0604020202020204" pitchFamily="34" charset="0"/>
              <a:buChar char="•"/>
              <a:defRPr/>
            </a:pPr>
            <a:r>
              <a:rPr lang="en-US" sz="1400" noProof="0" dirty="0">
                <a:solidFill>
                  <a:schemeClr val="tx1"/>
                </a:solidFill>
                <a:latin typeface="+mj-lt"/>
              </a:rPr>
              <a:t>Glaucoma</a:t>
            </a:r>
          </a:p>
          <a:p>
            <a:pPr marL="142875" indent="-142875" defTabSz="1219139" fontAlgn="base">
              <a:lnSpc>
                <a:spcPct val="100000"/>
              </a:lnSpc>
              <a:spcBef>
                <a:spcPct val="0"/>
              </a:spcBef>
              <a:spcAft>
                <a:spcPts val="300"/>
              </a:spcAft>
              <a:buFont typeface="Arial" panose="020B0604020202020204" pitchFamily="34" charset="0"/>
              <a:buChar char="•"/>
              <a:defRPr/>
            </a:pPr>
            <a:r>
              <a:rPr lang="en-US" sz="1400" noProof="0" dirty="0">
                <a:solidFill>
                  <a:schemeClr val="tx1"/>
                </a:solidFill>
                <a:latin typeface="+mj-lt"/>
              </a:rPr>
              <a:t>Hyperthyroidism</a:t>
            </a:r>
          </a:p>
          <a:p>
            <a:pPr marL="142875" indent="-142875" defTabSz="1219139" fontAlgn="base">
              <a:lnSpc>
                <a:spcPct val="100000"/>
              </a:lnSpc>
              <a:spcBef>
                <a:spcPct val="0"/>
              </a:spcBef>
              <a:spcAft>
                <a:spcPts val="300"/>
              </a:spcAft>
              <a:buFont typeface="Arial" panose="020B0604020202020204" pitchFamily="34" charset="0"/>
              <a:buChar char="•"/>
              <a:defRPr/>
            </a:pPr>
            <a:r>
              <a:rPr lang="en-US" sz="1400" noProof="0" dirty="0">
                <a:solidFill>
                  <a:schemeClr val="tx1"/>
                </a:solidFill>
                <a:latin typeface="+mj-lt"/>
              </a:rPr>
              <a:t>During or within 14 days of taking monoamine oxidase inhibitors</a:t>
            </a:r>
          </a:p>
          <a:p>
            <a:pPr marL="144000" indent="-144000" defTabSz="1219139" fontAlgn="base">
              <a:spcBef>
                <a:spcPct val="0"/>
              </a:spcBef>
              <a:spcAft>
                <a:spcPts val="300"/>
              </a:spcAft>
              <a:buFont typeface="Arial" panose="020B0604020202020204" pitchFamily="34" charset="0"/>
              <a:buChar char="•"/>
              <a:defRPr/>
            </a:pPr>
            <a:r>
              <a:rPr lang="en-US" sz="1400" dirty="0">
                <a:solidFill>
                  <a:schemeClr val="tx1"/>
                </a:solidFill>
              </a:rPr>
              <a:t>Known serious hypersensitivity to phentermine, topiramate or any of the excipients</a:t>
            </a:r>
          </a:p>
          <a:p>
            <a:pPr marL="142875" indent="-142875" defTabSz="1219139" fontAlgn="base">
              <a:lnSpc>
                <a:spcPct val="100000"/>
              </a:lnSpc>
              <a:spcBef>
                <a:spcPct val="0"/>
              </a:spcBef>
              <a:spcAft>
                <a:spcPts val="300"/>
              </a:spcAft>
              <a:buFont typeface="Arial" panose="020B0604020202020204" pitchFamily="34" charset="0"/>
              <a:buChar char="•"/>
              <a:defRPr/>
            </a:pPr>
            <a:endParaRPr lang="en-US" sz="1400" noProof="0" dirty="0">
              <a:solidFill>
                <a:schemeClr val="tx1"/>
              </a:solidFill>
              <a:latin typeface="+mj-lt"/>
            </a:endParaRPr>
          </a:p>
        </p:txBody>
      </p:sp>
      <p:sp>
        <p:nvSpPr>
          <p:cNvPr id="20" name="TextBox 19">
            <a:extLst>
              <a:ext uri="{FF2B5EF4-FFF2-40B4-BE49-F238E27FC236}">
                <a16:creationId xmlns:a16="http://schemas.microsoft.com/office/drawing/2014/main" id="{BD11868A-F78E-1245-21F6-38D52C84C5FE}"/>
              </a:ext>
            </a:extLst>
          </p:cNvPr>
          <p:cNvSpPr txBox="1"/>
          <p:nvPr/>
        </p:nvSpPr>
        <p:spPr>
          <a:xfrm>
            <a:off x="647999" y="3996733"/>
            <a:ext cx="5149297" cy="640657"/>
          </a:xfrm>
          <a:prstGeom prst="roundRect">
            <a:avLst/>
          </a:prstGeom>
          <a:solidFill>
            <a:schemeClr val="tx2"/>
          </a:solidFill>
          <a:ln>
            <a:noFill/>
          </a:ln>
        </p:spPr>
        <p:txBody>
          <a:bodyPr wrap="square" rtlCol="0">
            <a:noAutofit/>
          </a:bodyPr>
          <a:lstStyle>
            <a:defPPr>
              <a:defRPr lang="en-US"/>
            </a:defPPr>
            <a:lvl1pPr>
              <a:defRPr>
                <a:solidFill>
                  <a:schemeClr val="bg1"/>
                </a:solidFill>
              </a:defRPr>
            </a:lvl1pPr>
          </a:lstStyle>
          <a:p>
            <a:r>
              <a:rPr lang="en-US" noProof="0" dirty="0"/>
              <a:t>Adverse events (incidence ≥5%)</a:t>
            </a:r>
          </a:p>
        </p:txBody>
      </p:sp>
      <p:sp>
        <p:nvSpPr>
          <p:cNvPr id="22" name="Rectangle 21">
            <a:extLst>
              <a:ext uri="{FF2B5EF4-FFF2-40B4-BE49-F238E27FC236}">
                <a16:creationId xmlns:a16="http://schemas.microsoft.com/office/drawing/2014/main" id="{8D872593-3FB3-08D1-F8D2-ADA219F5A314}"/>
              </a:ext>
            </a:extLst>
          </p:cNvPr>
          <p:cNvSpPr/>
          <p:nvPr/>
        </p:nvSpPr>
        <p:spPr>
          <a:xfrm>
            <a:off x="647998" y="4392080"/>
            <a:ext cx="5149298" cy="1626480"/>
          </a:xfrm>
          <a:prstGeom prst="rect">
            <a:avLst/>
          </a:prstGeom>
          <a:solidFill>
            <a:srgbClr val="F2F2F2"/>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72000" rIns="182880" numCol="2" spcCol="180000" rtlCol="0" anchor="ctr"/>
          <a:lstStyle/>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Paresthesia </a:t>
            </a:r>
          </a:p>
          <a:p>
            <a:pPr marL="142875" indent="-142875" defTabSz="1219139" fontAlgn="base">
              <a:spcBef>
                <a:spcPct val="0"/>
              </a:spcBef>
              <a:spcAft>
                <a:spcPts val="300"/>
              </a:spcAft>
              <a:buFont typeface="Arial" panose="020B0604020202020204" pitchFamily="34" charset="0"/>
              <a:buChar char="•"/>
              <a:defRPr/>
            </a:pPr>
            <a:r>
              <a:rPr lang="en-US" sz="1400" dirty="0">
                <a:solidFill>
                  <a:schemeClr val="tx1"/>
                </a:solidFill>
              </a:rPr>
              <a:t>Dry mouth </a:t>
            </a:r>
          </a:p>
          <a:p>
            <a:pPr marL="142875" indent="-142875" defTabSz="1219139" fontAlgn="base">
              <a:spcBef>
                <a:spcPct val="0"/>
              </a:spcBef>
              <a:spcAft>
                <a:spcPts val="300"/>
              </a:spcAft>
              <a:buFont typeface="Arial" panose="020B0604020202020204" pitchFamily="34" charset="0"/>
              <a:buChar char="•"/>
              <a:defRPr/>
            </a:pPr>
            <a:r>
              <a:rPr lang="en-US" sz="1400" dirty="0">
                <a:solidFill>
                  <a:schemeClr val="tx1"/>
                </a:solidFill>
              </a:rPr>
              <a:t>Constipation </a:t>
            </a:r>
          </a:p>
          <a:p>
            <a:pPr marL="142875" indent="-142875" defTabSz="1219139" fontAlgn="base">
              <a:spcBef>
                <a:spcPct val="0"/>
              </a:spcBef>
              <a:spcAft>
                <a:spcPts val="300"/>
              </a:spcAft>
              <a:buFont typeface="Arial" panose="020B0604020202020204" pitchFamily="34" charset="0"/>
              <a:buChar char="•"/>
              <a:defRPr/>
            </a:pPr>
            <a:r>
              <a:rPr lang="en-US" sz="1400" dirty="0">
                <a:solidFill>
                  <a:schemeClr val="tx1"/>
                </a:solidFill>
              </a:rPr>
              <a:t>Dysgeusia (persistent foul </a:t>
            </a:r>
            <a:br>
              <a:rPr lang="en-US" sz="1400" dirty="0">
                <a:solidFill>
                  <a:schemeClr val="tx1"/>
                </a:solidFill>
              </a:rPr>
            </a:br>
            <a:r>
              <a:rPr lang="en-US" sz="1400" dirty="0">
                <a:solidFill>
                  <a:schemeClr val="tx1"/>
                </a:solidFill>
              </a:rPr>
              <a:t>or metallic taste)</a:t>
            </a:r>
            <a:br>
              <a:rPr lang="en-US" sz="1400" dirty="0">
                <a:solidFill>
                  <a:schemeClr val="tx1"/>
                </a:solidFill>
              </a:rPr>
            </a:br>
            <a:endParaRPr lang="en-US" sz="1400" dirty="0">
              <a:solidFill>
                <a:schemeClr val="tx1"/>
              </a:solidFill>
            </a:endParaRPr>
          </a:p>
          <a:p>
            <a:pPr marL="142875" indent="-142875" defTabSz="1219139" fontAlgn="base">
              <a:spcBef>
                <a:spcPct val="0"/>
              </a:spcBef>
              <a:spcAft>
                <a:spcPts val="300"/>
              </a:spcAft>
              <a:buFont typeface="Arial" panose="020B0604020202020204" pitchFamily="34" charset="0"/>
              <a:buChar char="•"/>
              <a:defRPr/>
            </a:pPr>
            <a:r>
              <a:rPr lang="en-US" sz="1400" dirty="0">
                <a:solidFill>
                  <a:schemeClr val="tx1"/>
                </a:solidFill>
              </a:rPr>
              <a:t>Insomnia </a:t>
            </a:r>
          </a:p>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Dizziness</a:t>
            </a:r>
          </a:p>
        </p:txBody>
      </p:sp>
      <p:pic>
        <p:nvPicPr>
          <p:cNvPr id="3" name="Graphic 2">
            <a:extLst>
              <a:ext uri="{FF2B5EF4-FFF2-40B4-BE49-F238E27FC236}">
                <a16:creationId xmlns:a16="http://schemas.microsoft.com/office/drawing/2014/main" id="{4C685BC4-0603-18C5-5AC4-A5951A49E5D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3957" y="4926197"/>
            <a:ext cx="998283" cy="998283"/>
          </a:xfrm>
          <a:prstGeom prst="rect">
            <a:avLst/>
          </a:prstGeom>
        </p:spPr>
      </p:pic>
    </p:spTree>
    <p:extLst>
      <p:ext uri="{BB962C8B-B14F-4D97-AF65-F5344CB8AC3E}">
        <p14:creationId xmlns:p14="http://schemas.microsoft.com/office/powerpoint/2010/main" val="179365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68B0F-3708-7034-4AE5-7ED5562F78EB}"/>
            </a:ext>
          </a:extLst>
        </p:cNvPr>
        <p:cNvGrpSpPr/>
        <p:nvPr/>
      </p:nvGrpSpPr>
      <p:grpSpPr>
        <a:xfrm>
          <a:off x="0" y="0"/>
          <a:ext cx="0" cy="0"/>
          <a:chOff x="0" y="0"/>
          <a:chExt cx="0" cy="0"/>
        </a:xfrm>
      </p:grpSpPr>
      <p:sp>
        <p:nvSpPr>
          <p:cNvPr id="19459" name="Title 1">
            <a:extLst>
              <a:ext uri="{FF2B5EF4-FFF2-40B4-BE49-F238E27FC236}">
                <a16:creationId xmlns:a16="http://schemas.microsoft.com/office/drawing/2014/main" id="{38C44431-FF82-A87E-541C-86E07B68DEFC}"/>
              </a:ext>
            </a:extLst>
          </p:cNvPr>
          <p:cNvSpPr>
            <a:spLocks noGrp="1"/>
          </p:cNvSpPr>
          <p:nvPr>
            <p:ph type="title"/>
          </p:nvPr>
        </p:nvSpPr>
        <p:spPr/>
        <p:txBody>
          <a:bodyPr>
            <a:normAutofit/>
          </a:bodyPr>
          <a:lstStyle/>
          <a:p>
            <a:r>
              <a:rPr lang="en-US" noProof="0" dirty="0"/>
              <a:t>Naltrexone/bupropion: Mechanism of action</a:t>
            </a:r>
          </a:p>
        </p:txBody>
      </p:sp>
      <p:sp>
        <p:nvSpPr>
          <p:cNvPr id="3" name="Text Placeholder 2">
            <a:extLst>
              <a:ext uri="{FF2B5EF4-FFF2-40B4-BE49-F238E27FC236}">
                <a16:creationId xmlns:a16="http://schemas.microsoft.com/office/drawing/2014/main" id="{26A56751-A521-820E-E8CD-E356C9A97BD8}"/>
              </a:ext>
            </a:extLst>
          </p:cNvPr>
          <p:cNvSpPr>
            <a:spLocks noGrp="1"/>
          </p:cNvSpPr>
          <p:nvPr>
            <p:ph type="body" sz="quarter" idx="13"/>
          </p:nvPr>
        </p:nvSpPr>
        <p:spPr/>
        <p:txBody>
          <a:bodyPr/>
          <a:lstStyle/>
          <a:p>
            <a:r>
              <a:rPr lang="en-US" noProof="0" dirty="0"/>
              <a:t>MOP-R, μ-opioid peptide receptor; POMC, pro-opiomelanocortin.</a:t>
            </a:r>
          </a:p>
          <a:p>
            <a:r>
              <a:rPr lang="en-US" noProof="0" dirty="0"/>
              <a:t>1. Ornellas T, Chavez B. P T 2011;36:255–262; 2. Padwal R. Curr Opin Investig Drugs 2009;10:1117–1125.</a:t>
            </a:r>
          </a:p>
        </p:txBody>
      </p:sp>
      <p:pic>
        <p:nvPicPr>
          <p:cNvPr id="7" name="Picture 6" descr="A picture containing text&#10;&#10;Description automatically generated">
            <a:extLst>
              <a:ext uri="{FF2B5EF4-FFF2-40B4-BE49-F238E27FC236}">
                <a16:creationId xmlns:a16="http://schemas.microsoft.com/office/drawing/2014/main" id="{57933FC0-15C8-BD7A-826C-D5614EBD2017}"/>
              </a:ext>
            </a:extLst>
          </p:cNvPr>
          <p:cNvPicPr>
            <a:picLocks noChangeAspect="1"/>
          </p:cNvPicPr>
          <p:nvPr/>
        </p:nvPicPr>
        <p:blipFill rotWithShape="1">
          <a:blip r:embed="rId4">
            <a:extLst>
              <a:ext uri="{28A0092B-C50C-407E-A947-70E740481C1C}">
                <a14:useLocalDpi xmlns:a14="http://schemas.microsoft.com/office/drawing/2010/main" val="0"/>
              </a:ext>
            </a:extLst>
          </a:blip>
          <a:srcRect b="40179"/>
          <a:stretch/>
        </p:blipFill>
        <p:spPr>
          <a:xfrm>
            <a:off x="9102215" y="2592048"/>
            <a:ext cx="2598125" cy="3243096"/>
          </a:xfrm>
          <a:prstGeom prst="rect">
            <a:avLst/>
          </a:prstGeom>
        </p:spPr>
      </p:pic>
      <p:sp>
        <p:nvSpPr>
          <p:cNvPr id="8" name="Freeform: Shape 7">
            <a:extLst>
              <a:ext uri="{FF2B5EF4-FFF2-40B4-BE49-F238E27FC236}">
                <a16:creationId xmlns:a16="http://schemas.microsoft.com/office/drawing/2014/main" id="{E069F071-B66A-873A-0331-F4D0CB8C5CA2}"/>
              </a:ext>
            </a:extLst>
          </p:cNvPr>
          <p:cNvSpPr/>
          <p:nvPr/>
        </p:nvSpPr>
        <p:spPr>
          <a:xfrm rot="20137522" flipH="1">
            <a:off x="7372776" y="2463192"/>
            <a:ext cx="2610565" cy="1016877"/>
          </a:xfrm>
          <a:custGeom>
            <a:avLst/>
            <a:gdLst>
              <a:gd name="connsiteX0" fmla="*/ 0 w 1828800"/>
              <a:gd name="connsiteY0" fmla="*/ 588434 h 812800"/>
              <a:gd name="connsiteX1" fmla="*/ 1828800 w 1828800"/>
              <a:gd name="connsiteY1" fmla="*/ 0 h 812800"/>
              <a:gd name="connsiteX2" fmla="*/ 1828800 w 1828800"/>
              <a:gd name="connsiteY2" fmla="*/ 812800 h 812800"/>
              <a:gd name="connsiteX3" fmla="*/ 0 w 1828800"/>
              <a:gd name="connsiteY3" fmla="*/ 588434 h 812800"/>
              <a:gd name="connsiteX0" fmla="*/ 0 w 1705595"/>
              <a:gd name="connsiteY0" fmla="*/ 1177059 h 1177059"/>
              <a:gd name="connsiteX1" fmla="*/ 1705595 w 1705595"/>
              <a:gd name="connsiteY1" fmla="*/ 0 h 1177059"/>
              <a:gd name="connsiteX2" fmla="*/ 1705595 w 1705595"/>
              <a:gd name="connsiteY2" fmla="*/ 812800 h 1177059"/>
              <a:gd name="connsiteX3" fmla="*/ 0 w 1705595"/>
              <a:gd name="connsiteY3" fmla="*/ 1177059 h 1177059"/>
            </a:gdLst>
            <a:ahLst/>
            <a:cxnLst>
              <a:cxn ang="0">
                <a:pos x="connsiteX0" y="connsiteY0"/>
              </a:cxn>
              <a:cxn ang="0">
                <a:pos x="connsiteX1" y="connsiteY1"/>
              </a:cxn>
              <a:cxn ang="0">
                <a:pos x="connsiteX2" y="connsiteY2"/>
              </a:cxn>
              <a:cxn ang="0">
                <a:pos x="connsiteX3" y="connsiteY3"/>
              </a:cxn>
            </a:cxnLst>
            <a:rect l="l" t="t" r="r" b="b"/>
            <a:pathLst>
              <a:path w="1705595" h="1177059">
                <a:moveTo>
                  <a:pt x="0" y="1177059"/>
                </a:moveTo>
                <a:lnTo>
                  <a:pt x="1705595" y="0"/>
                </a:lnTo>
                <a:lnTo>
                  <a:pt x="1705595" y="812800"/>
                </a:lnTo>
                <a:lnTo>
                  <a:pt x="0" y="117705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mj-lt"/>
              <a:ea typeface="+mn-ea"/>
              <a:cs typeface="+mn-cs"/>
            </a:endParaRPr>
          </a:p>
        </p:txBody>
      </p:sp>
      <p:sp>
        <p:nvSpPr>
          <p:cNvPr id="17" name="Oval 16">
            <a:extLst>
              <a:ext uri="{FF2B5EF4-FFF2-40B4-BE49-F238E27FC236}">
                <a16:creationId xmlns:a16="http://schemas.microsoft.com/office/drawing/2014/main" id="{84CB0BC1-1455-B851-F035-371030888B62}"/>
              </a:ext>
            </a:extLst>
          </p:cNvPr>
          <p:cNvSpPr/>
          <p:nvPr/>
        </p:nvSpPr>
        <p:spPr bwMode="auto">
          <a:xfrm>
            <a:off x="6894954" y="2897900"/>
            <a:ext cx="977900" cy="926129"/>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22" name="Rectangle 21">
            <a:extLst>
              <a:ext uri="{FF2B5EF4-FFF2-40B4-BE49-F238E27FC236}">
                <a16:creationId xmlns:a16="http://schemas.microsoft.com/office/drawing/2014/main" id="{B68BDD8D-4926-B169-0079-00F5B4670355}"/>
              </a:ext>
            </a:extLst>
          </p:cNvPr>
          <p:cNvSpPr/>
          <p:nvPr/>
        </p:nvSpPr>
        <p:spPr>
          <a:xfrm>
            <a:off x="6977407" y="3185414"/>
            <a:ext cx="875561" cy="338556"/>
          </a:xfrm>
          <a:prstGeom prst="rect">
            <a:avLst/>
          </a:prstGeom>
        </p:spPr>
        <p:txBody>
          <a:bodyPr wrap="square" lIns="91440" tIns="45721" rIns="91440" bIns="45721">
            <a:spAutoFit/>
          </a:bodyPr>
          <a:lstStyle/>
          <a:p>
            <a:pPr marL="0" marR="0" lvl="0" indent="0" algn="l" defTabSz="1219139"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POMC</a:t>
            </a:r>
            <a:r>
              <a:rPr kumimoji="0" lang="en-US" sz="1600" b="0" i="0" u="none" strike="noStrike" kern="1200" cap="none" spc="0" normalizeH="0" baseline="30000" noProof="0" dirty="0">
                <a:ln>
                  <a:noFill/>
                </a:ln>
                <a:solidFill>
                  <a:srgbClr val="FFFFFF"/>
                </a:solidFill>
                <a:effectLst/>
                <a:uLnTx/>
                <a:uFillTx/>
                <a:latin typeface="+mj-lt"/>
                <a:ea typeface="+mn-ea"/>
                <a:cs typeface="Arial" panose="020B0604020202020204" pitchFamily="34" charset="0"/>
              </a:rPr>
              <a:t>1</a:t>
            </a:r>
          </a:p>
        </p:txBody>
      </p:sp>
      <p:sp>
        <p:nvSpPr>
          <p:cNvPr id="23" name="TextBox 22">
            <a:extLst>
              <a:ext uri="{FF2B5EF4-FFF2-40B4-BE49-F238E27FC236}">
                <a16:creationId xmlns:a16="http://schemas.microsoft.com/office/drawing/2014/main" id="{EF5A76F7-8FDF-57B2-8B4C-5507E5BB61DA}"/>
              </a:ext>
            </a:extLst>
          </p:cNvPr>
          <p:cNvSpPr txBox="1">
            <a:spLocks noChangeArrowheads="1"/>
          </p:cNvSpPr>
          <p:nvPr/>
        </p:nvSpPr>
        <p:spPr bwMode="auto">
          <a:xfrm>
            <a:off x="5606692" y="4881233"/>
            <a:ext cx="4015146" cy="64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1" rIns="91440" bIns="45721" anchor="ctr">
            <a:spAutoFit/>
          </a:bodyPr>
          <a:lstStyle>
            <a:lvl1pPr>
              <a:spcBef>
                <a:spcPct val="20000"/>
              </a:spcBef>
              <a:buClr>
                <a:schemeClr val="accent1"/>
              </a:buClr>
              <a:buFont typeface="Arial" panose="020B0604020202020204" pitchFamily="34" charset="0"/>
              <a:buChar char="•"/>
              <a:defRPr>
                <a:solidFill>
                  <a:schemeClr val="accent2"/>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1600">
                <a:solidFill>
                  <a:schemeClr val="accent2"/>
                </a:solidFill>
                <a:latin typeface="Arial" panose="020B0604020202020204" pitchFamily="34" charset="0"/>
              </a:defRPr>
            </a:lvl2pPr>
            <a:lvl3pPr marL="1143000" indent="-228600">
              <a:spcBef>
                <a:spcPct val="20000"/>
              </a:spcBef>
              <a:buClr>
                <a:srgbClr val="E64A0E"/>
              </a:buClr>
              <a:buFont typeface="Arial" panose="020B0604020202020204" pitchFamily="34" charset="0"/>
              <a:buChar char="•"/>
              <a:defRPr sz="1400">
                <a:solidFill>
                  <a:schemeClr val="accent2"/>
                </a:solidFill>
                <a:latin typeface="Arial" panose="020B0604020202020204" pitchFamily="34" charset="0"/>
              </a:defRPr>
            </a:lvl3pPr>
            <a:lvl4pPr marL="1600200" indent="-228600">
              <a:spcBef>
                <a:spcPct val="20000"/>
              </a:spcBef>
              <a:buClr>
                <a:srgbClr val="82786F"/>
              </a:buClr>
              <a:buFont typeface="Arial" panose="020B0604020202020204" pitchFamily="34" charset="0"/>
              <a:buChar char="•"/>
              <a:defRPr sz="1200">
                <a:solidFill>
                  <a:schemeClr val="accent2"/>
                </a:solidFill>
                <a:latin typeface="Arial" panose="020B0604020202020204" pitchFamily="34" charset="0"/>
              </a:defRPr>
            </a:lvl4pPr>
            <a:lvl5pPr marL="2057400" indent="-228600">
              <a:spcBef>
                <a:spcPct val="20000"/>
              </a:spcBef>
              <a:buClr>
                <a:srgbClr val="001423"/>
              </a:buClr>
              <a:buFont typeface="Arial" panose="020B0604020202020204" pitchFamily="34" charset="0"/>
              <a:buChar char="•"/>
              <a:defRPr sz="1100">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9pPr>
          </a:lstStyle>
          <a:p>
            <a:pPr marL="0" marR="0" lvl="0" indent="0" algn="l" defTabSz="121913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tx1"/>
                </a:solidFill>
                <a:effectLst/>
                <a:uLnTx/>
                <a:uFillTx/>
                <a:latin typeface="+mj-lt"/>
                <a:ea typeface="+mn-ea"/>
                <a:cs typeface="Arial" charset="0"/>
              </a:rPr>
              <a:t>Appetite suppression and increased energy expenditure</a:t>
            </a:r>
            <a:r>
              <a:rPr kumimoji="0" lang="en-US" i="0" u="none" strike="noStrike" kern="1200" cap="none" spc="0" normalizeH="0" baseline="30000" noProof="0" dirty="0">
                <a:ln>
                  <a:noFill/>
                </a:ln>
                <a:solidFill>
                  <a:schemeClr val="tx1"/>
                </a:solidFill>
                <a:effectLst/>
                <a:uLnTx/>
                <a:uFillTx/>
                <a:latin typeface="+mj-lt"/>
                <a:ea typeface="+mn-ea"/>
                <a:cs typeface="Arial" charset="0"/>
              </a:rPr>
              <a:t>1,2</a:t>
            </a:r>
          </a:p>
        </p:txBody>
      </p:sp>
      <p:grpSp>
        <p:nvGrpSpPr>
          <p:cNvPr id="24" name="Group 23">
            <a:extLst>
              <a:ext uri="{FF2B5EF4-FFF2-40B4-BE49-F238E27FC236}">
                <a16:creationId xmlns:a16="http://schemas.microsoft.com/office/drawing/2014/main" id="{EDB2135A-2C92-50A1-7E7B-DD22475D469F}"/>
              </a:ext>
            </a:extLst>
          </p:cNvPr>
          <p:cNvGrpSpPr/>
          <p:nvPr/>
        </p:nvGrpSpPr>
        <p:grpSpPr>
          <a:xfrm flipV="1">
            <a:off x="7160754" y="3628017"/>
            <a:ext cx="414624" cy="766749"/>
            <a:chOff x="5746819" y="2979884"/>
            <a:chExt cx="414624" cy="766749"/>
          </a:xfrm>
        </p:grpSpPr>
        <p:grpSp>
          <p:nvGrpSpPr>
            <p:cNvPr id="25" name="Group 24">
              <a:extLst>
                <a:ext uri="{FF2B5EF4-FFF2-40B4-BE49-F238E27FC236}">
                  <a16:creationId xmlns:a16="http://schemas.microsoft.com/office/drawing/2014/main" id="{C106C0C9-D0CB-5ED5-5AEF-9D9F19E77A21}"/>
                </a:ext>
              </a:extLst>
            </p:cNvPr>
            <p:cNvGrpSpPr/>
            <p:nvPr/>
          </p:nvGrpSpPr>
          <p:grpSpPr bwMode="auto">
            <a:xfrm>
              <a:off x="5830624" y="3188928"/>
              <a:ext cx="246564" cy="557705"/>
              <a:chOff x="6508918" y="3653795"/>
              <a:chExt cx="214000" cy="487832"/>
            </a:xfrm>
            <a:solidFill>
              <a:schemeClr val="accent5"/>
            </a:solidFill>
          </p:grpSpPr>
          <p:sp>
            <p:nvSpPr>
              <p:cNvPr id="63" name="Freeform 19">
                <a:extLst>
                  <a:ext uri="{FF2B5EF4-FFF2-40B4-BE49-F238E27FC236}">
                    <a16:creationId xmlns:a16="http://schemas.microsoft.com/office/drawing/2014/main" id="{FB208E45-F2B8-6122-5362-C580DFCFE11F}"/>
                  </a:ext>
                </a:extLst>
              </p:cNvPr>
              <p:cNvSpPr/>
              <p:nvPr/>
            </p:nvSpPr>
            <p:spPr>
              <a:xfrm>
                <a:off x="6508918" y="3653795"/>
                <a:ext cx="129396" cy="483079"/>
              </a:xfrm>
              <a:custGeom>
                <a:avLst/>
                <a:gdLst>
                  <a:gd name="connsiteX0" fmla="*/ 0 w 129396"/>
                  <a:gd name="connsiteY0" fmla="*/ 483079 h 483079"/>
                  <a:gd name="connsiteX1" fmla="*/ 112143 w 129396"/>
                  <a:gd name="connsiteY1" fmla="*/ 181155 h 483079"/>
                  <a:gd name="connsiteX2" fmla="*/ 43132 w 129396"/>
                  <a:gd name="connsiteY2" fmla="*/ 0 h 483079"/>
                  <a:gd name="connsiteX3" fmla="*/ 129396 w 129396"/>
                  <a:gd name="connsiteY3" fmla="*/ 8626 h 483079"/>
                </a:gdLst>
                <a:ahLst/>
                <a:cxnLst>
                  <a:cxn ang="0">
                    <a:pos x="connsiteX0" y="connsiteY0"/>
                  </a:cxn>
                  <a:cxn ang="0">
                    <a:pos x="connsiteX1" y="connsiteY1"/>
                  </a:cxn>
                  <a:cxn ang="0">
                    <a:pos x="connsiteX2" y="connsiteY2"/>
                  </a:cxn>
                  <a:cxn ang="0">
                    <a:pos x="connsiteX3" y="connsiteY3"/>
                  </a:cxn>
                </a:cxnLst>
                <a:rect l="l" t="t" r="r" b="b"/>
                <a:pathLst>
                  <a:path w="129396" h="483079">
                    <a:moveTo>
                      <a:pt x="0" y="483079"/>
                    </a:moveTo>
                    <a:lnTo>
                      <a:pt x="112143" y="181155"/>
                    </a:lnTo>
                    <a:lnTo>
                      <a:pt x="43132" y="0"/>
                    </a:lnTo>
                    <a:lnTo>
                      <a:pt x="129396" y="8626"/>
                    </a:lnTo>
                  </a:path>
                </a:pathLst>
              </a:cu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67" name="Freeform 20">
                <a:extLst>
                  <a:ext uri="{FF2B5EF4-FFF2-40B4-BE49-F238E27FC236}">
                    <a16:creationId xmlns:a16="http://schemas.microsoft.com/office/drawing/2014/main" id="{B61EF1F9-CA5E-2353-F0F9-47A371562042}"/>
                  </a:ext>
                </a:extLst>
              </p:cNvPr>
              <p:cNvSpPr/>
              <p:nvPr/>
            </p:nvSpPr>
            <p:spPr>
              <a:xfrm flipH="1">
                <a:off x="6593522" y="3658548"/>
                <a:ext cx="129396" cy="483079"/>
              </a:xfrm>
              <a:custGeom>
                <a:avLst/>
                <a:gdLst>
                  <a:gd name="connsiteX0" fmla="*/ 0 w 129396"/>
                  <a:gd name="connsiteY0" fmla="*/ 483079 h 483079"/>
                  <a:gd name="connsiteX1" fmla="*/ 112143 w 129396"/>
                  <a:gd name="connsiteY1" fmla="*/ 181155 h 483079"/>
                  <a:gd name="connsiteX2" fmla="*/ 43132 w 129396"/>
                  <a:gd name="connsiteY2" fmla="*/ 0 h 483079"/>
                  <a:gd name="connsiteX3" fmla="*/ 129396 w 129396"/>
                  <a:gd name="connsiteY3" fmla="*/ 8626 h 483079"/>
                </a:gdLst>
                <a:ahLst/>
                <a:cxnLst>
                  <a:cxn ang="0">
                    <a:pos x="connsiteX0" y="connsiteY0"/>
                  </a:cxn>
                  <a:cxn ang="0">
                    <a:pos x="connsiteX1" y="connsiteY1"/>
                  </a:cxn>
                  <a:cxn ang="0">
                    <a:pos x="connsiteX2" y="connsiteY2"/>
                  </a:cxn>
                  <a:cxn ang="0">
                    <a:pos x="connsiteX3" y="connsiteY3"/>
                  </a:cxn>
                </a:cxnLst>
                <a:rect l="l" t="t" r="r" b="b"/>
                <a:pathLst>
                  <a:path w="129396" h="483079">
                    <a:moveTo>
                      <a:pt x="0" y="483079"/>
                    </a:moveTo>
                    <a:lnTo>
                      <a:pt x="112143" y="181155"/>
                    </a:lnTo>
                    <a:lnTo>
                      <a:pt x="43132" y="0"/>
                    </a:lnTo>
                    <a:lnTo>
                      <a:pt x="129396" y="8626"/>
                    </a:lnTo>
                  </a:path>
                </a:pathLst>
              </a:custGeom>
              <a:solidFill>
                <a:schemeClr val="accent5">
                  <a:lumMod val="7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grpSp>
        <p:grpSp>
          <p:nvGrpSpPr>
            <p:cNvPr id="29" name="Group 28">
              <a:extLst>
                <a:ext uri="{FF2B5EF4-FFF2-40B4-BE49-F238E27FC236}">
                  <a16:creationId xmlns:a16="http://schemas.microsoft.com/office/drawing/2014/main" id="{EED44752-3488-531D-1A0C-245CFD4CB18D}"/>
                </a:ext>
              </a:extLst>
            </p:cNvPr>
            <p:cNvGrpSpPr/>
            <p:nvPr/>
          </p:nvGrpSpPr>
          <p:grpSpPr>
            <a:xfrm>
              <a:off x="5746819" y="2979884"/>
              <a:ext cx="414624" cy="134995"/>
              <a:chOff x="4136384" y="2749550"/>
              <a:chExt cx="310968" cy="101246"/>
            </a:xfrm>
          </p:grpSpPr>
          <p:grpSp>
            <p:nvGrpSpPr>
              <p:cNvPr id="33" name="Group 32">
                <a:extLst>
                  <a:ext uri="{FF2B5EF4-FFF2-40B4-BE49-F238E27FC236}">
                    <a16:creationId xmlns:a16="http://schemas.microsoft.com/office/drawing/2014/main" id="{6CFAC61B-516B-4A63-1AFA-93BFAAC0E144}"/>
                  </a:ext>
                </a:extLst>
              </p:cNvPr>
              <p:cNvGrpSpPr/>
              <p:nvPr/>
            </p:nvGrpSpPr>
            <p:grpSpPr>
              <a:xfrm>
                <a:off x="4136384" y="2749550"/>
                <a:ext cx="270457" cy="101246"/>
                <a:chOff x="4140964" y="2747144"/>
                <a:chExt cx="270457" cy="101246"/>
              </a:xfrm>
            </p:grpSpPr>
            <p:sp>
              <p:nvSpPr>
                <p:cNvPr id="39" name="Flowchart: Decision 38">
                  <a:extLst>
                    <a:ext uri="{FF2B5EF4-FFF2-40B4-BE49-F238E27FC236}">
                      <a16:creationId xmlns:a16="http://schemas.microsoft.com/office/drawing/2014/main" id="{1A065ED4-EFE7-33C4-DC54-69B58F2D3B73}"/>
                    </a:ext>
                  </a:extLst>
                </p:cNvPr>
                <p:cNvSpPr/>
                <p:nvPr/>
              </p:nvSpPr>
              <p:spPr bwMode="auto">
                <a:xfrm>
                  <a:off x="4140964" y="2789719"/>
                  <a:ext cx="39688" cy="36822"/>
                </a:xfrm>
                <a:prstGeom prst="flowChartDecision">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40" name="Flowchart: Decision 39">
                  <a:extLst>
                    <a:ext uri="{FF2B5EF4-FFF2-40B4-BE49-F238E27FC236}">
                      <a16:creationId xmlns:a16="http://schemas.microsoft.com/office/drawing/2014/main" id="{C6FCC4A7-73CB-6C82-566D-3073A6060884}"/>
                    </a:ext>
                  </a:extLst>
                </p:cNvPr>
                <p:cNvSpPr/>
                <p:nvPr/>
              </p:nvSpPr>
              <p:spPr bwMode="auto">
                <a:xfrm>
                  <a:off x="4183827" y="2808131"/>
                  <a:ext cx="38100" cy="36822"/>
                </a:xfrm>
                <a:prstGeom prst="flowChartDecision">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41" name="Flowchart: Decision 40">
                  <a:extLst>
                    <a:ext uri="{FF2B5EF4-FFF2-40B4-BE49-F238E27FC236}">
                      <a16:creationId xmlns:a16="http://schemas.microsoft.com/office/drawing/2014/main" id="{60A44926-C233-84B8-EB68-0A7CFEAEFEBB}"/>
                    </a:ext>
                  </a:extLst>
                </p:cNvPr>
                <p:cNvSpPr/>
                <p:nvPr/>
              </p:nvSpPr>
              <p:spPr bwMode="auto">
                <a:xfrm>
                  <a:off x="4183827" y="2749550"/>
                  <a:ext cx="38100" cy="38497"/>
                </a:xfrm>
                <a:prstGeom prst="flowChartDecision">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grpSp>
              <p:nvGrpSpPr>
                <p:cNvPr id="42" name="Group 28">
                  <a:extLst>
                    <a:ext uri="{FF2B5EF4-FFF2-40B4-BE49-F238E27FC236}">
                      <a16:creationId xmlns:a16="http://schemas.microsoft.com/office/drawing/2014/main" id="{2CD6B1E6-CB82-2A3D-B957-B2CBD6223255}"/>
                    </a:ext>
                  </a:extLst>
                </p:cNvPr>
                <p:cNvGrpSpPr>
                  <a:grpSpLocks/>
                </p:cNvGrpSpPr>
                <p:nvPr/>
              </p:nvGrpSpPr>
              <p:grpSpPr bwMode="auto">
                <a:xfrm>
                  <a:off x="4230148" y="2752199"/>
                  <a:ext cx="86889" cy="96191"/>
                  <a:chOff x="6609706" y="3554828"/>
                  <a:chExt cx="100551" cy="112186"/>
                </a:xfrm>
              </p:grpSpPr>
              <p:sp>
                <p:nvSpPr>
                  <p:cNvPr id="47" name="Flowchart: Decision 46">
                    <a:extLst>
                      <a:ext uri="{FF2B5EF4-FFF2-40B4-BE49-F238E27FC236}">
                        <a16:creationId xmlns:a16="http://schemas.microsoft.com/office/drawing/2014/main" id="{CC7B3DFD-8111-9790-CDB9-D1905E11A012}"/>
                      </a:ext>
                    </a:extLst>
                  </p:cNvPr>
                  <p:cNvSpPr/>
                  <p:nvPr/>
                </p:nvSpPr>
                <p:spPr>
                  <a:xfrm>
                    <a:off x="6609377" y="3594683"/>
                    <a:ext cx="44091" cy="44898"/>
                  </a:xfrm>
                  <a:prstGeom prst="flowChartDecision">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49" name="Flowchart: Decision 48">
                    <a:extLst>
                      <a:ext uri="{FF2B5EF4-FFF2-40B4-BE49-F238E27FC236}">
                        <a16:creationId xmlns:a16="http://schemas.microsoft.com/office/drawing/2014/main" id="{78D272D2-1EF3-29A4-7BBA-FFD77C9A2357}"/>
                      </a:ext>
                    </a:extLst>
                  </p:cNvPr>
                  <p:cNvSpPr/>
                  <p:nvPr/>
                </p:nvSpPr>
                <p:spPr>
                  <a:xfrm>
                    <a:off x="6666328" y="3622012"/>
                    <a:ext cx="44091" cy="44898"/>
                  </a:xfrm>
                  <a:prstGeom prst="flowChartDecision">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58" name="Flowchart: Decision 57">
                    <a:extLst>
                      <a:ext uri="{FF2B5EF4-FFF2-40B4-BE49-F238E27FC236}">
                        <a16:creationId xmlns:a16="http://schemas.microsoft.com/office/drawing/2014/main" id="{73A8E9FD-AFD1-6E24-FBCC-A32FFF0819B8}"/>
                      </a:ext>
                    </a:extLst>
                  </p:cNvPr>
                  <p:cNvSpPr/>
                  <p:nvPr/>
                </p:nvSpPr>
                <p:spPr>
                  <a:xfrm>
                    <a:off x="6666328" y="3555642"/>
                    <a:ext cx="44091" cy="44898"/>
                  </a:xfrm>
                  <a:prstGeom prst="flowChartDecision">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grpSp>
            <p:grpSp>
              <p:nvGrpSpPr>
                <p:cNvPr id="43" name="Group 32">
                  <a:extLst>
                    <a:ext uri="{FF2B5EF4-FFF2-40B4-BE49-F238E27FC236}">
                      <a16:creationId xmlns:a16="http://schemas.microsoft.com/office/drawing/2014/main" id="{4890B415-5F68-2C26-9B3A-42D6F24B1E4D}"/>
                    </a:ext>
                  </a:extLst>
                </p:cNvPr>
                <p:cNvGrpSpPr>
                  <a:grpSpLocks/>
                </p:cNvGrpSpPr>
                <p:nvPr/>
              </p:nvGrpSpPr>
              <p:grpSpPr bwMode="auto">
                <a:xfrm>
                  <a:off x="4324532" y="2747144"/>
                  <a:ext cx="86889" cy="96191"/>
                  <a:chOff x="6609706" y="3554828"/>
                  <a:chExt cx="100551" cy="112186"/>
                </a:xfrm>
              </p:grpSpPr>
              <p:sp>
                <p:nvSpPr>
                  <p:cNvPr id="44" name="Flowchart: Decision 43">
                    <a:extLst>
                      <a:ext uri="{FF2B5EF4-FFF2-40B4-BE49-F238E27FC236}">
                        <a16:creationId xmlns:a16="http://schemas.microsoft.com/office/drawing/2014/main" id="{22352E1A-F7FE-CB8A-B516-1C6306636571}"/>
                      </a:ext>
                    </a:extLst>
                  </p:cNvPr>
                  <p:cNvSpPr/>
                  <p:nvPr/>
                </p:nvSpPr>
                <p:spPr>
                  <a:xfrm>
                    <a:off x="6609385" y="3594683"/>
                    <a:ext cx="44091" cy="44898"/>
                  </a:xfrm>
                  <a:prstGeom prst="flowChartDecision">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45" name="Flowchart: Decision 44">
                    <a:extLst>
                      <a:ext uri="{FF2B5EF4-FFF2-40B4-BE49-F238E27FC236}">
                        <a16:creationId xmlns:a16="http://schemas.microsoft.com/office/drawing/2014/main" id="{7FFA38C0-D6BB-8DCB-04FA-6F4D3CC0DF47}"/>
                      </a:ext>
                    </a:extLst>
                  </p:cNvPr>
                  <p:cNvSpPr/>
                  <p:nvPr/>
                </p:nvSpPr>
                <p:spPr>
                  <a:xfrm>
                    <a:off x="6666336" y="3622012"/>
                    <a:ext cx="44091" cy="44898"/>
                  </a:xfrm>
                  <a:prstGeom prst="flowChartDecision">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46" name="Flowchart: Decision 45">
                    <a:extLst>
                      <a:ext uri="{FF2B5EF4-FFF2-40B4-BE49-F238E27FC236}">
                        <a16:creationId xmlns:a16="http://schemas.microsoft.com/office/drawing/2014/main" id="{E66B66F6-1371-A2F1-2E4A-C8352D955C87}"/>
                      </a:ext>
                    </a:extLst>
                  </p:cNvPr>
                  <p:cNvSpPr/>
                  <p:nvPr/>
                </p:nvSpPr>
                <p:spPr>
                  <a:xfrm>
                    <a:off x="6666336" y="3555642"/>
                    <a:ext cx="44091" cy="44898"/>
                  </a:xfrm>
                  <a:prstGeom prst="flowChartDecision">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grpSp>
          </p:grpSp>
          <p:sp>
            <p:nvSpPr>
              <p:cNvPr id="38" name="Flowchart: Decision 37">
                <a:extLst>
                  <a:ext uri="{FF2B5EF4-FFF2-40B4-BE49-F238E27FC236}">
                    <a16:creationId xmlns:a16="http://schemas.microsoft.com/office/drawing/2014/main" id="{7123DA7E-5837-B0A2-2CC5-EF484B9D459C}"/>
                  </a:ext>
                </a:extLst>
              </p:cNvPr>
              <p:cNvSpPr/>
              <p:nvPr/>
            </p:nvSpPr>
            <p:spPr bwMode="auto">
              <a:xfrm>
                <a:off x="4409252" y="2781351"/>
                <a:ext cx="38100" cy="38495"/>
              </a:xfrm>
              <a:prstGeom prst="flowChartDecision">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grpSp>
      </p:grpSp>
      <p:sp>
        <p:nvSpPr>
          <p:cNvPr id="68" name="Rectangle: Rounded Corners 67">
            <a:extLst>
              <a:ext uri="{FF2B5EF4-FFF2-40B4-BE49-F238E27FC236}">
                <a16:creationId xmlns:a16="http://schemas.microsoft.com/office/drawing/2014/main" id="{39C27632-4D4F-E601-4BC8-2A98D73FF149}"/>
              </a:ext>
            </a:extLst>
          </p:cNvPr>
          <p:cNvSpPr/>
          <p:nvPr/>
        </p:nvSpPr>
        <p:spPr>
          <a:xfrm>
            <a:off x="587378" y="5580430"/>
            <a:ext cx="11017244" cy="47607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noProof="0" dirty="0"/>
              <a:t>They work synergistically to reduce appetite and control cravings by blocking the β-endorphin opioid system</a:t>
            </a:r>
            <a:r>
              <a:rPr lang="en-US" sz="1600" baseline="30000" noProof="0" dirty="0"/>
              <a:t>1,2</a:t>
            </a:r>
          </a:p>
        </p:txBody>
      </p:sp>
      <p:sp>
        <p:nvSpPr>
          <p:cNvPr id="73" name="Right Arrow 193">
            <a:extLst>
              <a:ext uri="{FF2B5EF4-FFF2-40B4-BE49-F238E27FC236}">
                <a16:creationId xmlns:a16="http://schemas.microsoft.com/office/drawing/2014/main" id="{87E30352-5BC5-7959-91A4-13A821D6E34F}"/>
              </a:ext>
            </a:extLst>
          </p:cNvPr>
          <p:cNvSpPr/>
          <p:nvPr/>
        </p:nvSpPr>
        <p:spPr bwMode="auto">
          <a:xfrm rot="5400000" flipV="1">
            <a:off x="7164129" y="4572010"/>
            <a:ext cx="414809" cy="232469"/>
          </a:xfrm>
          <a:prstGeom prst="rightArrow">
            <a:avLst>
              <a:gd name="adj1" fmla="val 50000"/>
              <a:gd name="adj2" fmla="val 50001"/>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anchor="ctr"/>
          <a:lstStyle/>
          <a:p>
            <a:pPr marL="0" marR="0" lvl="0" indent="0" algn="ctr" defTabSz="121913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j-lt"/>
              <a:ea typeface="+mn-ea"/>
              <a:cs typeface="+mn-cs"/>
            </a:endParaRPr>
          </a:p>
        </p:txBody>
      </p:sp>
      <p:sp>
        <p:nvSpPr>
          <p:cNvPr id="74" name="TextBox 14">
            <a:extLst>
              <a:ext uri="{FF2B5EF4-FFF2-40B4-BE49-F238E27FC236}">
                <a16:creationId xmlns:a16="http://schemas.microsoft.com/office/drawing/2014/main" id="{0CEFBCA0-4A30-C8E5-7710-AA076323BA1C}"/>
              </a:ext>
            </a:extLst>
          </p:cNvPr>
          <p:cNvSpPr txBox="1">
            <a:spLocks noChangeArrowheads="1"/>
          </p:cNvSpPr>
          <p:nvPr/>
        </p:nvSpPr>
        <p:spPr bwMode="auto">
          <a:xfrm>
            <a:off x="9735810" y="2653804"/>
            <a:ext cx="1338288" cy="261610"/>
          </a:xfrm>
          <a:prstGeom prst="rect">
            <a:avLst/>
          </a:prstGeom>
          <a:noFill/>
          <a:ln>
            <a:noFill/>
          </a:ln>
        </p:spPr>
        <p:txBody>
          <a:bodyPr wrap="square">
            <a:spAutoFit/>
          </a:bodyPr>
          <a:lstStyle>
            <a:lvl1pPr>
              <a:spcBef>
                <a:spcPct val="20000"/>
              </a:spcBef>
              <a:buClr>
                <a:schemeClr val="accent1"/>
              </a:buClr>
              <a:buFont typeface="Arial" panose="020B0604020202020204" pitchFamily="34" charset="0"/>
              <a:buChar char="•"/>
              <a:defRPr>
                <a:solidFill>
                  <a:schemeClr val="accent2"/>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1600">
                <a:solidFill>
                  <a:schemeClr val="accent2"/>
                </a:solidFill>
                <a:latin typeface="Arial" panose="020B0604020202020204" pitchFamily="34" charset="0"/>
              </a:defRPr>
            </a:lvl2pPr>
            <a:lvl3pPr marL="1143000" indent="-228600">
              <a:spcBef>
                <a:spcPct val="20000"/>
              </a:spcBef>
              <a:buClr>
                <a:srgbClr val="E64A0E"/>
              </a:buClr>
              <a:buFont typeface="Arial" panose="020B0604020202020204" pitchFamily="34" charset="0"/>
              <a:buChar char="•"/>
              <a:defRPr sz="1400">
                <a:solidFill>
                  <a:schemeClr val="accent2"/>
                </a:solidFill>
                <a:latin typeface="Arial" panose="020B0604020202020204" pitchFamily="34" charset="0"/>
              </a:defRPr>
            </a:lvl3pPr>
            <a:lvl4pPr marL="1600200" indent="-228600">
              <a:spcBef>
                <a:spcPct val="20000"/>
              </a:spcBef>
              <a:buClr>
                <a:srgbClr val="82786F"/>
              </a:buClr>
              <a:buFont typeface="Arial" panose="020B0604020202020204" pitchFamily="34" charset="0"/>
              <a:buChar char="•"/>
              <a:defRPr sz="1200">
                <a:solidFill>
                  <a:schemeClr val="accent2"/>
                </a:solidFill>
                <a:latin typeface="Arial" panose="020B0604020202020204" pitchFamily="34" charset="0"/>
              </a:defRPr>
            </a:lvl4pPr>
            <a:lvl5pPr marL="2057400" indent="-228600">
              <a:spcBef>
                <a:spcPct val="20000"/>
              </a:spcBef>
              <a:buClr>
                <a:srgbClr val="001423"/>
              </a:buClr>
              <a:buFont typeface="Arial" panose="020B0604020202020204" pitchFamily="34" charset="0"/>
              <a:buChar char="•"/>
              <a:defRPr sz="1100">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9pPr>
          </a:lstStyle>
          <a:p>
            <a:pPr marL="0" marR="0" lvl="0" indent="0" algn="ctr" defTabSz="121913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chemeClr val="tx1"/>
                </a:solidFill>
                <a:effectLst/>
                <a:uLnTx/>
                <a:uFillTx/>
                <a:latin typeface="+mj-lt"/>
                <a:ea typeface="+mn-ea"/>
                <a:cs typeface="Arial" charset="0"/>
              </a:rPr>
              <a:t>Hypothalamus</a:t>
            </a:r>
            <a:r>
              <a:rPr kumimoji="0" lang="en-US" sz="1050" b="1" i="0" u="none" strike="noStrike" kern="1200" cap="none" spc="0" normalizeH="0" baseline="30000" noProof="0" dirty="0">
                <a:ln>
                  <a:noFill/>
                </a:ln>
                <a:solidFill>
                  <a:schemeClr val="tx1"/>
                </a:solidFill>
                <a:effectLst/>
                <a:uLnTx/>
                <a:uFillTx/>
                <a:latin typeface="+mj-lt"/>
                <a:ea typeface="+mn-ea"/>
                <a:cs typeface="Arial" charset="0"/>
              </a:rPr>
              <a:t>1</a:t>
            </a:r>
          </a:p>
        </p:txBody>
      </p:sp>
      <p:sp>
        <p:nvSpPr>
          <p:cNvPr id="75" name="TextBox 74">
            <a:extLst>
              <a:ext uri="{FF2B5EF4-FFF2-40B4-BE49-F238E27FC236}">
                <a16:creationId xmlns:a16="http://schemas.microsoft.com/office/drawing/2014/main" id="{59309921-08B5-02A2-08D8-5C2A58A83B0D}"/>
              </a:ext>
            </a:extLst>
          </p:cNvPr>
          <p:cNvSpPr txBox="1"/>
          <p:nvPr/>
        </p:nvSpPr>
        <p:spPr>
          <a:xfrm>
            <a:off x="415907" y="3999912"/>
            <a:ext cx="2305526" cy="523220"/>
          </a:xfrm>
          <a:prstGeom prst="rect">
            <a:avLst/>
          </a:prstGeom>
          <a:noFill/>
          <a:ln>
            <a:noFill/>
          </a:ln>
        </p:spPr>
        <p:txBody>
          <a:bodyPr wrap="square">
            <a:spAutoFit/>
          </a:bodyPr>
          <a:lstStyle/>
          <a:p>
            <a:pPr algn="ctr"/>
            <a:r>
              <a:rPr lang="en-US" sz="1400" b="1" noProof="0" dirty="0">
                <a:solidFill>
                  <a:srgbClr val="00B050"/>
                </a:solidFill>
              </a:rPr>
              <a:t>Bupropion</a:t>
            </a:r>
            <a:br>
              <a:rPr lang="en-US" sz="1400" b="1" noProof="0" dirty="0"/>
            </a:br>
            <a:r>
              <a:rPr lang="en-US" sz="1400" noProof="0" dirty="0">
                <a:solidFill>
                  <a:srgbClr val="00B050"/>
                </a:solidFill>
              </a:rPr>
              <a:t>POMC neuron agonist</a:t>
            </a:r>
            <a:r>
              <a:rPr lang="en-US" sz="1400" baseline="30000" noProof="0" dirty="0">
                <a:solidFill>
                  <a:srgbClr val="00B050"/>
                </a:solidFill>
              </a:rPr>
              <a:t>1,2</a:t>
            </a:r>
          </a:p>
        </p:txBody>
      </p:sp>
      <p:sp>
        <p:nvSpPr>
          <p:cNvPr id="76" name="TextBox 75">
            <a:extLst>
              <a:ext uri="{FF2B5EF4-FFF2-40B4-BE49-F238E27FC236}">
                <a16:creationId xmlns:a16="http://schemas.microsoft.com/office/drawing/2014/main" id="{284CC30B-5771-EE54-80AE-64DCB7C51D35}"/>
              </a:ext>
            </a:extLst>
          </p:cNvPr>
          <p:cNvSpPr txBox="1"/>
          <p:nvPr/>
        </p:nvSpPr>
        <p:spPr>
          <a:xfrm>
            <a:off x="4897851" y="4169721"/>
            <a:ext cx="1241137" cy="646331"/>
          </a:xfrm>
          <a:prstGeom prst="rect">
            <a:avLst/>
          </a:prstGeom>
          <a:noFill/>
          <a:ln>
            <a:noFill/>
          </a:ln>
        </p:spPr>
        <p:txBody>
          <a:bodyPr wrap="square">
            <a:spAutoFit/>
          </a:bodyPr>
          <a:lstStyle/>
          <a:p>
            <a:pPr algn="ctr"/>
            <a:r>
              <a:rPr lang="en-US" sz="1200" noProof="0" dirty="0"/>
              <a:t>Increased dopamine and norepinephrine</a:t>
            </a:r>
          </a:p>
        </p:txBody>
      </p:sp>
      <p:sp>
        <p:nvSpPr>
          <p:cNvPr id="78" name="TextBox 49">
            <a:extLst>
              <a:ext uri="{FF2B5EF4-FFF2-40B4-BE49-F238E27FC236}">
                <a16:creationId xmlns:a16="http://schemas.microsoft.com/office/drawing/2014/main" id="{333CD634-F22C-0712-5E60-9380E350E3B8}"/>
              </a:ext>
            </a:extLst>
          </p:cNvPr>
          <p:cNvSpPr txBox="1">
            <a:spLocks noChangeArrowheads="1"/>
          </p:cNvSpPr>
          <p:nvPr/>
        </p:nvSpPr>
        <p:spPr bwMode="auto">
          <a:xfrm>
            <a:off x="176007" y="2744278"/>
            <a:ext cx="2785326" cy="5025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1"/>
              </a:buClr>
              <a:buFont typeface="Arial" panose="020B0604020202020204" pitchFamily="34" charset="0"/>
              <a:buChar char="•"/>
              <a:defRPr>
                <a:solidFill>
                  <a:schemeClr val="accent2"/>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1600">
                <a:solidFill>
                  <a:schemeClr val="accent2"/>
                </a:solidFill>
                <a:latin typeface="Arial" panose="020B0604020202020204" pitchFamily="34" charset="0"/>
              </a:defRPr>
            </a:lvl2pPr>
            <a:lvl3pPr marL="1143000" indent="-228600">
              <a:spcBef>
                <a:spcPct val="20000"/>
              </a:spcBef>
              <a:buClr>
                <a:srgbClr val="E64A0E"/>
              </a:buClr>
              <a:buFont typeface="Arial" panose="020B0604020202020204" pitchFamily="34" charset="0"/>
              <a:buChar char="•"/>
              <a:defRPr sz="1400">
                <a:solidFill>
                  <a:schemeClr val="accent2"/>
                </a:solidFill>
                <a:latin typeface="Arial" panose="020B0604020202020204" pitchFamily="34" charset="0"/>
              </a:defRPr>
            </a:lvl3pPr>
            <a:lvl4pPr marL="1600200" indent="-228600">
              <a:spcBef>
                <a:spcPct val="20000"/>
              </a:spcBef>
              <a:buClr>
                <a:srgbClr val="82786F"/>
              </a:buClr>
              <a:buFont typeface="Arial" panose="020B0604020202020204" pitchFamily="34" charset="0"/>
              <a:buChar char="•"/>
              <a:defRPr sz="1200">
                <a:solidFill>
                  <a:schemeClr val="accent2"/>
                </a:solidFill>
                <a:latin typeface="Arial" panose="020B0604020202020204" pitchFamily="34" charset="0"/>
              </a:defRPr>
            </a:lvl4pPr>
            <a:lvl5pPr marL="2057400" indent="-228600">
              <a:spcBef>
                <a:spcPct val="20000"/>
              </a:spcBef>
              <a:buClr>
                <a:srgbClr val="001423"/>
              </a:buClr>
              <a:buFont typeface="Arial" panose="020B0604020202020204" pitchFamily="34" charset="0"/>
              <a:buChar char="•"/>
              <a:defRPr sz="1100">
                <a:solidFill>
                  <a:schemeClr val="accent2"/>
                </a:solidFill>
                <a:latin typeface="Arial" panose="020B0604020202020204" pitchFamily="34" charset="0"/>
              </a:defRPr>
            </a:lvl5pPr>
            <a:lvl6pPr marL="25146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6pPr>
            <a:lvl7pPr marL="29718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7pPr>
            <a:lvl8pPr marL="34290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8pPr>
            <a:lvl9pPr marL="3886200" indent="-228600" eaLnBrk="0" fontAlgn="base" hangingPunct="0">
              <a:spcBef>
                <a:spcPct val="20000"/>
              </a:spcBef>
              <a:spcAft>
                <a:spcPct val="0"/>
              </a:spcAft>
              <a:buClr>
                <a:srgbClr val="001423"/>
              </a:buClr>
              <a:buFont typeface="Arial" panose="020B0604020202020204" pitchFamily="34" charset="0"/>
              <a:buChar char="•"/>
              <a:defRPr sz="1100">
                <a:solidFill>
                  <a:schemeClr val="accent2"/>
                </a:solidFill>
                <a:latin typeface="Arial" panose="020B0604020202020204" pitchFamily="34" charset="0"/>
              </a:defRPr>
            </a:lvl9pPr>
          </a:lstStyle>
          <a:p>
            <a:pPr marL="0" marR="0" lvl="0" indent="0" algn="ctr" defTabSz="121913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333" b="1" i="0" u="none" strike="noStrike" kern="1200" cap="none" spc="0" normalizeH="0" baseline="0" noProof="0" dirty="0">
                <a:ln>
                  <a:noFill/>
                </a:ln>
                <a:solidFill>
                  <a:schemeClr val="accent2">
                    <a:lumMod val="75000"/>
                  </a:schemeClr>
                </a:solidFill>
                <a:effectLst/>
                <a:uLnTx/>
                <a:uFillTx/>
                <a:latin typeface="+mj-lt"/>
                <a:ea typeface="+mn-ea"/>
                <a:cs typeface="Arial" charset="0"/>
              </a:rPr>
              <a:t>Naltrexone</a:t>
            </a:r>
          </a:p>
          <a:p>
            <a:pPr marL="0" marR="0" lvl="0" indent="0" algn="ctr" defTabSz="1219139"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333" b="0" i="0" u="none" strike="noStrike" kern="1200" cap="none" spc="0" normalizeH="0" baseline="0" noProof="0" dirty="0">
                <a:ln>
                  <a:noFill/>
                </a:ln>
                <a:solidFill>
                  <a:schemeClr val="accent2">
                    <a:lumMod val="75000"/>
                  </a:schemeClr>
                </a:solidFill>
                <a:effectLst/>
                <a:uLnTx/>
                <a:uFillTx/>
                <a:latin typeface="+mj-lt"/>
                <a:ea typeface="+mn-ea"/>
                <a:cs typeface="Arial" charset="0"/>
              </a:rPr>
              <a:t>MOP-R antagonist</a:t>
            </a:r>
            <a:r>
              <a:rPr lang="en-US" sz="1333" baseline="30000" noProof="0" dirty="0">
                <a:solidFill>
                  <a:schemeClr val="accent2">
                    <a:lumMod val="75000"/>
                  </a:schemeClr>
                </a:solidFill>
                <a:latin typeface="+mj-lt"/>
                <a:cs typeface="Arial" charset="0"/>
              </a:rPr>
              <a:t>1</a:t>
            </a:r>
            <a:endParaRPr kumimoji="0" lang="en-US" sz="1333" b="0" i="0" u="none" strike="noStrike" kern="1200" cap="none" spc="0" normalizeH="0" baseline="30000" noProof="0" dirty="0">
              <a:ln>
                <a:noFill/>
              </a:ln>
              <a:solidFill>
                <a:schemeClr val="accent2">
                  <a:lumMod val="75000"/>
                </a:schemeClr>
              </a:solidFill>
              <a:effectLst/>
              <a:uLnTx/>
              <a:uFillTx/>
              <a:latin typeface="+mj-lt"/>
              <a:ea typeface="+mn-ea"/>
              <a:cs typeface="Arial" charset="0"/>
            </a:endParaRPr>
          </a:p>
        </p:txBody>
      </p:sp>
      <p:sp>
        <p:nvSpPr>
          <p:cNvPr id="80" name="TextBox 79">
            <a:extLst>
              <a:ext uri="{FF2B5EF4-FFF2-40B4-BE49-F238E27FC236}">
                <a16:creationId xmlns:a16="http://schemas.microsoft.com/office/drawing/2014/main" id="{0A05B6A5-5C0E-E435-96CD-D735777AFD17}"/>
              </a:ext>
            </a:extLst>
          </p:cNvPr>
          <p:cNvSpPr txBox="1"/>
          <p:nvPr/>
        </p:nvSpPr>
        <p:spPr>
          <a:xfrm>
            <a:off x="4897851" y="2807010"/>
            <a:ext cx="1241137" cy="646331"/>
          </a:xfrm>
          <a:prstGeom prst="rect">
            <a:avLst/>
          </a:prstGeom>
          <a:noFill/>
          <a:ln>
            <a:noFill/>
          </a:ln>
        </p:spPr>
        <p:txBody>
          <a:bodyPr wrap="square">
            <a:spAutoFit/>
          </a:bodyPr>
          <a:lstStyle/>
          <a:p>
            <a:pPr algn="ctr"/>
            <a:r>
              <a:rPr lang="en-US" sz="1200" noProof="0" dirty="0"/>
              <a:t>Autoinhibition of POMC neurons</a:t>
            </a:r>
          </a:p>
        </p:txBody>
      </p:sp>
      <p:sp>
        <p:nvSpPr>
          <p:cNvPr id="81" name="TextBox 80">
            <a:extLst>
              <a:ext uri="{FF2B5EF4-FFF2-40B4-BE49-F238E27FC236}">
                <a16:creationId xmlns:a16="http://schemas.microsoft.com/office/drawing/2014/main" id="{8ED325C7-1D74-4BB6-493D-53618097BA8B}"/>
              </a:ext>
            </a:extLst>
          </p:cNvPr>
          <p:cNvSpPr txBox="1"/>
          <p:nvPr/>
        </p:nvSpPr>
        <p:spPr>
          <a:xfrm>
            <a:off x="410865" y="3175601"/>
            <a:ext cx="2315611" cy="707886"/>
          </a:xfrm>
          <a:prstGeom prst="rect">
            <a:avLst/>
          </a:prstGeom>
          <a:noFill/>
          <a:ln>
            <a:noFill/>
          </a:ln>
        </p:spPr>
        <p:txBody>
          <a:bodyPr wrap="square" rtlCol="0">
            <a:spAutoFit/>
          </a:bodyPr>
          <a:lstStyle/>
          <a:p>
            <a:pPr algn="ctr"/>
            <a:r>
              <a:rPr lang="en-US" sz="1000" noProof="0" dirty="0">
                <a:solidFill>
                  <a:schemeClr val="accent2">
                    <a:lumMod val="75000"/>
                  </a:schemeClr>
                </a:solidFill>
              </a:rPr>
              <a:t>Blocking the β-endorphin opioid system removes the natural “brake” on POMC cells promoting a greater increase in POMC activity </a:t>
            </a:r>
          </a:p>
        </p:txBody>
      </p:sp>
      <p:sp>
        <p:nvSpPr>
          <p:cNvPr id="82" name="TextBox 81">
            <a:extLst>
              <a:ext uri="{FF2B5EF4-FFF2-40B4-BE49-F238E27FC236}">
                <a16:creationId xmlns:a16="http://schemas.microsoft.com/office/drawing/2014/main" id="{935088C6-84F4-9531-4AE5-C06B131E4D97}"/>
              </a:ext>
            </a:extLst>
          </p:cNvPr>
          <p:cNvSpPr txBox="1"/>
          <p:nvPr/>
        </p:nvSpPr>
        <p:spPr>
          <a:xfrm>
            <a:off x="410865" y="4451138"/>
            <a:ext cx="2315611" cy="553998"/>
          </a:xfrm>
          <a:prstGeom prst="rect">
            <a:avLst/>
          </a:prstGeom>
          <a:noFill/>
          <a:ln>
            <a:noFill/>
          </a:ln>
        </p:spPr>
        <p:txBody>
          <a:bodyPr wrap="square">
            <a:spAutoFit/>
          </a:bodyPr>
          <a:lstStyle/>
          <a:p>
            <a:pPr algn="ctr"/>
            <a:r>
              <a:rPr lang="en-US" sz="1000" noProof="0" dirty="0">
                <a:solidFill>
                  <a:srgbClr val="00B050"/>
                </a:solidFill>
              </a:rPr>
              <a:t>Bupropion, a weak dopamine and norepinephrine reuptake inhibitor, enhances POMC cell production</a:t>
            </a:r>
          </a:p>
        </p:txBody>
      </p:sp>
      <p:cxnSp>
        <p:nvCxnSpPr>
          <p:cNvPr id="83" name="Straight Arrow Connector 82">
            <a:extLst>
              <a:ext uri="{FF2B5EF4-FFF2-40B4-BE49-F238E27FC236}">
                <a16:creationId xmlns:a16="http://schemas.microsoft.com/office/drawing/2014/main" id="{38B2A5FF-DF86-8AFC-9F7A-4409E1318CB9}"/>
              </a:ext>
            </a:extLst>
          </p:cNvPr>
          <p:cNvCxnSpPr>
            <a:cxnSpLocks/>
          </p:cNvCxnSpPr>
          <p:nvPr/>
        </p:nvCxnSpPr>
        <p:spPr>
          <a:xfrm>
            <a:off x="6058384" y="3127081"/>
            <a:ext cx="712192" cy="248993"/>
          </a:xfrm>
          <a:prstGeom prst="straightConnector1">
            <a:avLst/>
          </a:prstGeom>
          <a:ln w="57150">
            <a:solidFill>
              <a:schemeClr val="accent6"/>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3F6AD680-5C16-5AD0-189A-FCBA06C00953}"/>
              </a:ext>
            </a:extLst>
          </p:cNvPr>
          <p:cNvGrpSpPr/>
          <p:nvPr/>
        </p:nvGrpSpPr>
        <p:grpSpPr>
          <a:xfrm rot="16200000" flipV="1">
            <a:off x="3847992" y="2107890"/>
            <a:ext cx="174625" cy="2044572"/>
            <a:chOff x="8639175" y="4044950"/>
            <a:chExt cx="174625" cy="2044572"/>
          </a:xfrm>
        </p:grpSpPr>
        <p:cxnSp>
          <p:nvCxnSpPr>
            <p:cNvPr id="88" name="Straight Connector 87">
              <a:extLst>
                <a:ext uri="{FF2B5EF4-FFF2-40B4-BE49-F238E27FC236}">
                  <a16:creationId xmlns:a16="http://schemas.microsoft.com/office/drawing/2014/main" id="{6792D62F-7702-8198-F728-EB918C637638}"/>
                </a:ext>
              </a:extLst>
            </p:cNvPr>
            <p:cNvCxnSpPr>
              <a:cxnSpLocks/>
            </p:cNvCxnSpPr>
            <p:nvPr/>
          </p:nvCxnSpPr>
          <p:spPr>
            <a:xfrm rot="16200000" flipH="1" flipV="1">
              <a:off x="7718486" y="5081522"/>
              <a:ext cx="2016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BFE580D-02EC-B560-1163-89FEA389D793}"/>
                </a:ext>
              </a:extLst>
            </p:cNvPr>
            <p:cNvCxnSpPr>
              <a:cxnSpLocks/>
            </p:cNvCxnSpPr>
            <p:nvPr/>
          </p:nvCxnSpPr>
          <p:spPr>
            <a:xfrm>
              <a:off x="8639175" y="4044950"/>
              <a:ext cx="17462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92" name="Straight Arrow Connector 91">
            <a:extLst>
              <a:ext uri="{FF2B5EF4-FFF2-40B4-BE49-F238E27FC236}">
                <a16:creationId xmlns:a16="http://schemas.microsoft.com/office/drawing/2014/main" id="{CD32A57C-C61D-4CBF-6028-60C9920229AC}"/>
              </a:ext>
            </a:extLst>
          </p:cNvPr>
          <p:cNvCxnSpPr>
            <a:cxnSpLocks/>
          </p:cNvCxnSpPr>
          <p:nvPr/>
        </p:nvCxnSpPr>
        <p:spPr>
          <a:xfrm>
            <a:off x="2913018" y="4492886"/>
            <a:ext cx="2016000" cy="0"/>
          </a:xfrm>
          <a:prstGeom prst="straightConnector1">
            <a:avLst/>
          </a:prstGeom>
          <a:ln w="57150">
            <a:solidFill>
              <a:schemeClr val="accent6"/>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02B27CBC-46A6-90C1-7861-E13213180B99}"/>
              </a:ext>
            </a:extLst>
          </p:cNvPr>
          <p:cNvSpPr/>
          <p:nvPr/>
        </p:nvSpPr>
        <p:spPr>
          <a:xfrm>
            <a:off x="570997" y="1687224"/>
            <a:ext cx="1015200" cy="1015664"/>
          </a:xfrm>
          <a:prstGeom prst="ellips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Picture 5">
            <a:extLst>
              <a:ext uri="{FF2B5EF4-FFF2-40B4-BE49-F238E27FC236}">
                <a16:creationId xmlns:a16="http://schemas.microsoft.com/office/drawing/2014/main" id="{A4C0937B-9BA0-D07D-C473-4A111C8C0DB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988" y="1776624"/>
            <a:ext cx="783157" cy="783155"/>
          </a:xfrm>
          <a:prstGeom prst="rect">
            <a:avLst/>
          </a:prstGeom>
        </p:spPr>
      </p:pic>
      <p:sp>
        <p:nvSpPr>
          <p:cNvPr id="9" name="Oval 8">
            <a:extLst>
              <a:ext uri="{FF2B5EF4-FFF2-40B4-BE49-F238E27FC236}">
                <a16:creationId xmlns:a16="http://schemas.microsoft.com/office/drawing/2014/main" id="{4AEDDE35-61D9-B774-7A1B-D468767A9BBF}"/>
              </a:ext>
            </a:extLst>
          </p:cNvPr>
          <p:cNvSpPr/>
          <p:nvPr/>
        </p:nvSpPr>
        <p:spPr>
          <a:xfrm>
            <a:off x="995800" y="2110550"/>
            <a:ext cx="171450" cy="17145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 name="Straight Connector 9">
            <a:extLst>
              <a:ext uri="{FF2B5EF4-FFF2-40B4-BE49-F238E27FC236}">
                <a16:creationId xmlns:a16="http://schemas.microsoft.com/office/drawing/2014/main" id="{0D3E9FF4-4708-C150-825C-0E7BE819BE38}"/>
              </a:ext>
            </a:extLst>
          </p:cNvPr>
          <p:cNvCxnSpPr>
            <a:stCxn id="9" idx="6"/>
          </p:cNvCxnSpPr>
          <p:nvPr/>
        </p:nvCxnSpPr>
        <p:spPr>
          <a:xfrm flipV="1">
            <a:off x="1167250" y="2192947"/>
            <a:ext cx="611218" cy="3328"/>
          </a:xfrm>
          <a:prstGeom prst="line">
            <a:avLst/>
          </a:prstGeom>
          <a:noFill/>
          <a:ln w="19050"/>
        </p:spPr>
        <p:style>
          <a:lnRef idx="2">
            <a:schemeClr val="accent1">
              <a:shade val="15000"/>
            </a:schemeClr>
          </a:lnRef>
          <a:fillRef idx="1">
            <a:schemeClr val="accent1"/>
          </a:fillRef>
          <a:effectRef idx="0">
            <a:schemeClr val="accent1"/>
          </a:effectRef>
          <a:fontRef idx="minor">
            <a:schemeClr val="lt1"/>
          </a:fontRef>
        </p:style>
      </p:cxnSp>
      <p:cxnSp>
        <p:nvCxnSpPr>
          <p:cNvPr id="11" name="Straight Arrow Connector 10">
            <a:extLst>
              <a:ext uri="{FF2B5EF4-FFF2-40B4-BE49-F238E27FC236}">
                <a16:creationId xmlns:a16="http://schemas.microsoft.com/office/drawing/2014/main" id="{35F40622-9236-46E6-B1B1-30DFBC7AE0F4}"/>
              </a:ext>
            </a:extLst>
          </p:cNvPr>
          <p:cNvCxnSpPr>
            <a:cxnSpLocks/>
          </p:cNvCxnSpPr>
          <p:nvPr/>
        </p:nvCxnSpPr>
        <p:spPr>
          <a:xfrm flipV="1">
            <a:off x="6081240" y="3729237"/>
            <a:ext cx="689336" cy="451051"/>
          </a:xfrm>
          <a:prstGeom prst="straightConnector1">
            <a:avLst/>
          </a:prstGeom>
          <a:ln w="57150">
            <a:solidFill>
              <a:schemeClr val="accent6"/>
            </a:solidFill>
            <a:headEnd type="non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F29E1F2-29B6-8F58-04CC-2581F05BE2A9}"/>
              </a:ext>
            </a:extLst>
          </p:cNvPr>
          <p:cNvSpPr txBox="1"/>
          <p:nvPr/>
        </p:nvSpPr>
        <p:spPr>
          <a:xfrm>
            <a:off x="1738650" y="1881856"/>
            <a:ext cx="9866099" cy="626400"/>
          </a:xfrm>
          <a:prstGeom prst="roundRect">
            <a:avLst>
              <a:gd name="adj" fmla="val 50000"/>
            </a:avLst>
          </a:prstGeom>
          <a:solidFill>
            <a:schemeClr val="accent1"/>
          </a:solidFill>
          <a:ln>
            <a:noFill/>
          </a:ln>
          <a:effectLst/>
        </p:spPr>
        <p:txBody>
          <a:bodyPr wrap="square" lIns="108000" rIns="108000" bIns="46800" anchor="ctr">
            <a:noAutofit/>
          </a:bodyPr>
          <a:lstStyle>
            <a:defPPr>
              <a:defRPr lang="en-US"/>
            </a:defPPr>
            <a:lvl1pPr indent="0">
              <a:buFont typeface="Arial" panose="020B0604020202020204" pitchFamily="34" charset="0"/>
              <a:buNone/>
              <a:defRPr sz="2000">
                <a:latin typeface="+mj-lt"/>
              </a:defRPr>
            </a:lvl1pPr>
          </a:lstStyle>
          <a:p>
            <a:pPr algn="ctr"/>
            <a:r>
              <a:rPr lang="en-US" sz="1700" noProof="0" dirty="0">
                <a:solidFill>
                  <a:schemeClr val="bg1"/>
                </a:solidFill>
              </a:rPr>
              <a:t>Naltrexone/bupropion synergistically impacts two pathways in the hypothalamus</a:t>
            </a:r>
          </a:p>
          <a:p>
            <a:pPr algn="ctr"/>
            <a:r>
              <a:rPr lang="en-US" sz="1700" noProof="0" dirty="0">
                <a:solidFill>
                  <a:schemeClr val="bg1"/>
                </a:solidFill>
              </a:rPr>
              <a:t>associated with increased energy expenditure and reduced energy intake:</a:t>
            </a:r>
            <a:r>
              <a:rPr lang="en-US" sz="1700" baseline="30000" noProof="0" dirty="0">
                <a:solidFill>
                  <a:schemeClr val="bg1"/>
                </a:solidFill>
              </a:rPr>
              <a:t>1,2</a:t>
            </a:r>
            <a:r>
              <a:rPr lang="en-US" sz="1700" noProof="0" dirty="0">
                <a:solidFill>
                  <a:schemeClr val="bg1"/>
                </a:solidFill>
              </a:rPr>
              <a:t>​</a:t>
            </a:r>
            <a:endParaRPr lang="en-US" sz="1700" baseline="30000" noProof="0" dirty="0">
              <a:solidFill>
                <a:schemeClr val="bg1"/>
              </a:solidFill>
            </a:endParaRPr>
          </a:p>
        </p:txBody>
      </p:sp>
    </p:spTree>
    <p:custDataLst>
      <p:tags r:id="rId1"/>
    </p:custDataLst>
    <p:extLst>
      <p:ext uri="{BB962C8B-B14F-4D97-AF65-F5344CB8AC3E}">
        <p14:creationId xmlns:p14="http://schemas.microsoft.com/office/powerpoint/2010/main" val="50732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1686-2802-527C-03A4-83812129B5C2}"/>
              </a:ext>
            </a:extLst>
          </p:cNvPr>
          <p:cNvSpPr>
            <a:spLocks noGrp="1"/>
          </p:cNvSpPr>
          <p:nvPr>
            <p:ph type="title"/>
          </p:nvPr>
        </p:nvSpPr>
        <p:spPr/>
        <p:txBody>
          <a:bodyPr>
            <a:normAutofit/>
          </a:bodyPr>
          <a:lstStyle/>
          <a:p>
            <a:r>
              <a:rPr lang="en-US" noProof="0" dirty="0"/>
              <a:t>Naltrexone/bupropion tablets:</a:t>
            </a:r>
            <a:r>
              <a:rPr lang="en-US" dirty="0"/>
              <a:t>*</a:t>
            </a:r>
            <a:r>
              <a:rPr lang="en-US" noProof="0" dirty="0"/>
              <a:t> Efficacy in adults</a:t>
            </a:r>
          </a:p>
        </p:txBody>
      </p:sp>
      <p:sp>
        <p:nvSpPr>
          <p:cNvPr id="5" name="Text Placeholder 4">
            <a:extLst>
              <a:ext uri="{FF2B5EF4-FFF2-40B4-BE49-F238E27FC236}">
                <a16:creationId xmlns:a16="http://schemas.microsoft.com/office/drawing/2014/main" id="{B6201576-2EB9-A958-F332-0FFDFE9D1F6D}"/>
              </a:ext>
            </a:extLst>
          </p:cNvPr>
          <p:cNvSpPr>
            <a:spLocks noGrp="1"/>
          </p:cNvSpPr>
          <p:nvPr>
            <p:ph type="body" sz="quarter" idx="13"/>
          </p:nvPr>
        </p:nvSpPr>
        <p:spPr>
          <a:xfrm>
            <a:off x="536240" y="5678736"/>
            <a:ext cx="10896000" cy="665324"/>
          </a:xfrm>
        </p:spPr>
        <p:txBody>
          <a:bodyPr/>
          <a:lstStyle/>
          <a:p>
            <a:br>
              <a:rPr lang="en-US" noProof="0" dirty="0"/>
            </a:br>
            <a:r>
              <a:rPr lang="en-US" noProof="0" dirty="0"/>
              <a:t>*FDA-approved dosing: 8 mg/90 mg–32/360 naltrexone/bupropion extended-release tablets</a:t>
            </a:r>
            <a:r>
              <a:rPr lang="en-US" dirty="0"/>
              <a:t>; </a:t>
            </a:r>
            <a:r>
              <a:rPr lang="en-US" baseline="30000" noProof="0" dirty="0"/>
              <a:t>†</a:t>
            </a:r>
            <a:r>
              <a:rPr lang="en-US" noProof="0" dirty="0"/>
              <a:t>Statistically significant vs placebo.</a:t>
            </a:r>
            <a:br>
              <a:rPr lang="en-US" noProof="0" dirty="0"/>
            </a:br>
            <a:r>
              <a:rPr lang="en-US" noProof="0" dirty="0"/>
              <a:t>BMI, body mass index; HbA</a:t>
            </a:r>
            <a:r>
              <a:rPr lang="en-US" baseline="-25000" noProof="0" dirty="0"/>
              <a:t>1c</a:t>
            </a:r>
            <a:r>
              <a:rPr lang="en-US" noProof="0" dirty="0"/>
              <a:t>, glycated hemoglobin.</a:t>
            </a:r>
            <a:br>
              <a:rPr lang="en-US" noProof="0" dirty="0"/>
            </a:br>
            <a:r>
              <a:rPr lang="en-US" noProof="0" dirty="0"/>
              <a:t>1. Apovian CM et al. Obesity (Silver Spring) 2013;21:935–943; 2. Contrave</a:t>
            </a:r>
            <a:r>
              <a:rPr lang="en-US" baseline="30000" noProof="0" dirty="0"/>
              <a:t>®</a:t>
            </a:r>
            <a:r>
              <a:rPr lang="en-US" noProof="0" dirty="0"/>
              <a:t> (naltrexone HCl and bupropion HCl). Prescribing information. </a:t>
            </a:r>
            <a:r>
              <a:rPr lang="en-CA" u="sng" dirty="0">
                <a:hlinkClick r:id="rId3"/>
              </a:rPr>
              <a:t>https://www.accessdata.fda.gov/drugsatfda_docs/label/2025/200063s024s026lbl.pdf</a:t>
            </a:r>
            <a:r>
              <a:rPr lang="en-CA" dirty="0"/>
              <a:t>. Accessed March 2026.</a:t>
            </a:r>
            <a:endParaRPr lang="en-US" sz="600" noProof="0" dirty="0"/>
          </a:p>
        </p:txBody>
      </p:sp>
      <p:sp>
        <p:nvSpPr>
          <p:cNvPr id="6" name="Rectangle 5">
            <a:extLst>
              <a:ext uri="{FF2B5EF4-FFF2-40B4-BE49-F238E27FC236}">
                <a16:creationId xmlns:a16="http://schemas.microsoft.com/office/drawing/2014/main" id="{002EB3CC-D6CE-27A9-0B68-C3ACFE4876D1}"/>
              </a:ext>
            </a:extLst>
          </p:cNvPr>
          <p:cNvSpPr/>
          <p:nvPr/>
        </p:nvSpPr>
        <p:spPr>
          <a:xfrm>
            <a:off x="6509192" y="2864866"/>
            <a:ext cx="4688674" cy="3019081"/>
          </a:xfrm>
          <a:prstGeom prst="rect">
            <a:avLst/>
          </a:prstGeom>
          <a:gradFill>
            <a:gsLst>
              <a:gs pos="80000">
                <a:schemeClr val="accent3">
                  <a:lumMod val="20000"/>
                  <a:lumOff val="80000"/>
                </a:schemeClr>
              </a:gs>
              <a:gs pos="0">
                <a:schemeClr val="bg1">
                  <a:alpha val="0"/>
                </a:schemeClr>
              </a:gs>
              <a:gs pos="100000">
                <a:schemeClr val="accent3">
                  <a:lumMod val="40000"/>
                  <a:lumOff val="60000"/>
                </a:schemeClr>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3C380027-8445-1A04-50B1-73F6ED2BD48A}"/>
              </a:ext>
            </a:extLst>
          </p:cNvPr>
          <p:cNvSpPr/>
          <p:nvPr/>
        </p:nvSpPr>
        <p:spPr>
          <a:xfrm>
            <a:off x="1002613"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Box 7">
            <a:extLst>
              <a:ext uri="{FF2B5EF4-FFF2-40B4-BE49-F238E27FC236}">
                <a16:creationId xmlns:a16="http://schemas.microsoft.com/office/drawing/2014/main" id="{719AD98E-F61B-F6B7-0913-D921070EA447}"/>
              </a:ext>
            </a:extLst>
          </p:cNvPr>
          <p:cNvSpPr txBox="1"/>
          <p:nvPr/>
        </p:nvSpPr>
        <p:spPr>
          <a:xfrm>
            <a:off x="1001168"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56 weeks</a:t>
            </a:r>
            <a:r>
              <a:rPr lang="en-US" sz="1600" baseline="30000" noProof="0" dirty="0">
                <a:solidFill>
                  <a:schemeClr val="bg1"/>
                </a:solidFill>
              </a:rPr>
              <a:t>1</a:t>
            </a:r>
            <a:r>
              <a:rPr lang="en-US" sz="1600" b="1" noProof="0" dirty="0">
                <a:solidFill>
                  <a:schemeClr val="bg1"/>
                </a:solidFill>
              </a:rPr>
              <a:t> </a:t>
            </a:r>
          </a:p>
        </p:txBody>
      </p:sp>
      <p:sp>
        <p:nvSpPr>
          <p:cNvPr id="9" name="TextBox 8">
            <a:extLst>
              <a:ext uri="{FF2B5EF4-FFF2-40B4-BE49-F238E27FC236}">
                <a16:creationId xmlns:a16="http://schemas.microsoft.com/office/drawing/2014/main" id="{1574DC79-D4B5-2055-8F0A-CFC8AEF34768}"/>
              </a:ext>
            </a:extLst>
          </p:cNvPr>
          <p:cNvSpPr txBox="1"/>
          <p:nvPr/>
        </p:nvSpPr>
        <p:spPr>
          <a:xfrm>
            <a:off x="6509192" y="2864867"/>
            <a:ext cx="4688674" cy="328739"/>
          </a:xfrm>
          <a:prstGeom prst="rect">
            <a:avLst/>
          </a:prstGeom>
          <a:solidFill>
            <a:schemeClr val="bg1">
              <a:lumMod val="65000"/>
            </a:schemeClr>
          </a:solidFill>
        </p:spPr>
        <p:txBody>
          <a:bodyPr wrap="square" tIns="36000" rtlCol="0">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mn-ea"/>
                <a:cs typeface="+mn-cs"/>
              </a:rPr>
              <a:t>Changes in cardiometabolic parameters</a:t>
            </a:r>
            <a:r>
              <a:rPr kumimoji="0" lang="en-US" sz="1600" i="0" u="none" strike="noStrike" kern="0" cap="none" spc="0" normalizeH="0" baseline="30000" noProof="0" dirty="0">
                <a:ln>
                  <a:noFill/>
                </a:ln>
                <a:solidFill>
                  <a:schemeClr val="bg1"/>
                </a:solidFill>
                <a:effectLst/>
                <a:uLnTx/>
                <a:uFillTx/>
                <a:ea typeface="+mn-ea"/>
                <a:cs typeface="+mn-cs"/>
              </a:rPr>
              <a:t>2</a:t>
            </a:r>
          </a:p>
        </p:txBody>
      </p:sp>
      <p:sp>
        <p:nvSpPr>
          <p:cNvPr id="10" name="Rectangle 9">
            <a:extLst>
              <a:ext uri="{FF2B5EF4-FFF2-40B4-BE49-F238E27FC236}">
                <a16:creationId xmlns:a16="http://schemas.microsoft.com/office/drawing/2014/main" id="{9AB8C024-3823-2857-D4D3-6904E14DD0B4}"/>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11" name="TextBox 10">
            <a:extLst>
              <a:ext uri="{FF2B5EF4-FFF2-40B4-BE49-F238E27FC236}">
                <a16:creationId xmlns:a16="http://schemas.microsoft.com/office/drawing/2014/main" id="{B1FA5935-B087-9442-C488-4A8461C70080}"/>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r>
              <a:rPr lang="en-US" sz="1600" baseline="30000" noProof="0" dirty="0">
                <a:solidFill>
                  <a:schemeClr val="bg1"/>
                </a:solidFill>
              </a:rPr>
              <a:t>1</a:t>
            </a:r>
          </a:p>
        </p:txBody>
      </p:sp>
      <p:grpSp>
        <p:nvGrpSpPr>
          <p:cNvPr id="12" name="Group 11">
            <a:extLst>
              <a:ext uri="{FF2B5EF4-FFF2-40B4-BE49-F238E27FC236}">
                <a16:creationId xmlns:a16="http://schemas.microsoft.com/office/drawing/2014/main" id="{46E15505-3D37-274A-FEC4-D39761A1A39E}"/>
              </a:ext>
            </a:extLst>
          </p:cNvPr>
          <p:cNvGrpSpPr/>
          <p:nvPr/>
        </p:nvGrpSpPr>
        <p:grpSpPr>
          <a:xfrm>
            <a:off x="2157056" y="1990359"/>
            <a:ext cx="983572" cy="857780"/>
            <a:chOff x="2761977" y="1447148"/>
            <a:chExt cx="1157626" cy="1009574"/>
          </a:xfrm>
        </p:grpSpPr>
        <p:sp>
          <p:nvSpPr>
            <p:cNvPr id="13" name="TextBox 12">
              <a:extLst>
                <a:ext uri="{FF2B5EF4-FFF2-40B4-BE49-F238E27FC236}">
                  <a16:creationId xmlns:a16="http://schemas.microsoft.com/office/drawing/2014/main" id="{DE3044EB-6574-D087-F379-DB8C3FC2BE7D}"/>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14" name="Graphic 13" descr="Cake with solid fill">
              <a:extLst>
                <a:ext uri="{FF2B5EF4-FFF2-40B4-BE49-F238E27FC236}">
                  <a16:creationId xmlns:a16="http://schemas.microsoft.com/office/drawing/2014/main" id="{695704A7-EFB6-37F8-A8B8-6727EBE128E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92148" y="1447148"/>
              <a:ext cx="497285" cy="500822"/>
            </a:xfrm>
            <a:prstGeom prst="rect">
              <a:avLst/>
            </a:prstGeom>
          </p:spPr>
        </p:pic>
        <p:sp>
          <p:nvSpPr>
            <p:cNvPr id="17" name="TextBox 16">
              <a:extLst>
                <a:ext uri="{FF2B5EF4-FFF2-40B4-BE49-F238E27FC236}">
                  <a16:creationId xmlns:a16="http://schemas.microsoft.com/office/drawing/2014/main" id="{E2D6F50B-1972-2219-0C05-881CB0A46D46}"/>
                </a:ext>
              </a:extLst>
            </p:cNvPr>
            <p:cNvSpPr txBox="1"/>
            <p:nvPr/>
          </p:nvSpPr>
          <p:spPr>
            <a:xfrm>
              <a:off x="2824529" y="2094480"/>
              <a:ext cx="1032522" cy="362242"/>
            </a:xfrm>
            <a:prstGeom prst="rect">
              <a:avLst/>
            </a:prstGeom>
            <a:noFill/>
          </p:spPr>
          <p:txBody>
            <a:bodyPr wrap="square" rtlCol="0">
              <a:spAutoFit/>
            </a:bodyPr>
            <a:lstStyle/>
            <a:p>
              <a:pPr algn="ctr"/>
              <a:r>
                <a:rPr lang="en-US" sz="1400" noProof="0" dirty="0"/>
                <a:t>44 years</a:t>
              </a:r>
            </a:p>
          </p:txBody>
        </p:sp>
      </p:grpSp>
      <p:grpSp>
        <p:nvGrpSpPr>
          <p:cNvPr id="23" name="Group 22">
            <a:extLst>
              <a:ext uri="{FF2B5EF4-FFF2-40B4-BE49-F238E27FC236}">
                <a16:creationId xmlns:a16="http://schemas.microsoft.com/office/drawing/2014/main" id="{035E0EED-89F4-C3A2-1781-17CC6D3A8620}"/>
              </a:ext>
            </a:extLst>
          </p:cNvPr>
          <p:cNvGrpSpPr/>
          <p:nvPr/>
        </p:nvGrpSpPr>
        <p:grpSpPr>
          <a:xfrm>
            <a:off x="6522286" y="2022128"/>
            <a:ext cx="1201896" cy="826011"/>
            <a:chOff x="6230456" y="1484539"/>
            <a:chExt cx="1414585" cy="972183"/>
          </a:xfrm>
        </p:grpSpPr>
        <p:pic>
          <p:nvPicPr>
            <p:cNvPr id="24" name="Graphic 23" descr="Scale outline">
              <a:extLst>
                <a:ext uri="{FF2B5EF4-FFF2-40B4-BE49-F238E27FC236}">
                  <a16:creationId xmlns:a16="http://schemas.microsoft.com/office/drawing/2014/main" id="{6FA925E3-B2B4-8507-A3D3-C44209140DF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8827" y="1484539"/>
              <a:ext cx="437843" cy="440956"/>
            </a:xfrm>
            <a:prstGeom prst="rect">
              <a:avLst/>
            </a:prstGeom>
          </p:spPr>
        </p:pic>
        <p:sp>
          <p:nvSpPr>
            <p:cNvPr id="25" name="TextBox 24">
              <a:extLst>
                <a:ext uri="{FF2B5EF4-FFF2-40B4-BE49-F238E27FC236}">
                  <a16:creationId xmlns:a16="http://schemas.microsoft.com/office/drawing/2014/main" id="{7D98D4F7-7499-FB43-B551-673B6BB15534}"/>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30" name="TextBox 29">
              <a:extLst>
                <a:ext uri="{FF2B5EF4-FFF2-40B4-BE49-F238E27FC236}">
                  <a16:creationId xmlns:a16="http://schemas.microsoft.com/office/drawing/2014/main" id="{2CEE0C44-528A-40D4-9A3B-12BC4DE2499E}"/>
                </a:ext>
              </a:extLst>
            </p:cNvPr>
            <p:cNvSpPr txBox="1"/>
            <p:nvPr/>
          </p:nvSpPr>
          <p:spPr>
            <a:xfrm>
              <a:off x="6485950" y="2094480"/>
              <a:ext cx="903598" cy="362242"/>
            </a:xfrm>
            <a:prstGeom prst="rect">
              <a:avLst/>
            </a:prstGeom>
            <a:noFill/>
          </p:spPr>
          <p:txBody>
            <a:bodyPr wrap="square" rtlCol="0">
              <a:spAutoFit/>
            </a:bodyPr>
            <a:lstStyle/>
            <a:p>
              <a:pPr algn="ctr"/>
              <a:r>
                <a:rPr lang="en-US" sz="1400" noProof="0" dirty="0"/>
                <a:t>220 lbs</a:t>
              </a:r>
            </a:p>
          </p:txBody>
        </p:sp>
      </p:grpSp>
      <p:grpSp>
        <p:nvGrpSpPr>
          <p:cNvPr id="31" name="Group 30">
            <a:extLst>
              <a:ext uri="{FF2B5EF4-FFF2-40B4-BE49-F238E27FC236}">
                <a16:creationId xmlns:a16="http://schemas.microsoft.com/office/drawing/2014/main" id="{0C683E00-BB2C-2175-4DB5-7A58FF438728}"/>
              </a:ext>
            </a:extLst>
          </p:cNvPr>
          <p:cNvGrpSpPr/>
          <p:nvPr/>
        </p:nvGrpSpPr>
        <p:grpSpPr>
          <a:xfrm>
            <a:off x="9031142" y="2022128"/>
            <a:ext cx="922884" cy="826011"/>
            <a:chOff x="8009968" y="1484539"/>
            <a:chExt cx="1086199" cy="972183"/>
          </a:xfrm>
        </p:grpSpPr>
        <p:pic>
          <p:nvPicPr>
            <p:cNvPr id="32" name="Graphic 31" descr="Scale outline">
              <a:extLst>
                <a:ext uri="{FF2B5EF4-FFF2-40B4-BE49-F238E27FC236}">
                  <a16:creationId xmlns:a16="http://schemas.microsoft.com/office/drawing/2014/main" id="{2376F4C2-C6C3-04EE-4904-F7553A57464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4146" y="1484539"/>
              <a:ext cx="437843" cy="440956"/>
            </a:xfrm>
            <a:prstGeom prst="rect">
              <a:avLst/>
            </a:prstGeom>
          </p:spPr>
        </p:pic>
        <p:sp>
          <p:nvSpPr>
            <p:cNvPr id="33" name="TextBox 32">
              <a:extLst>
                <a:ext uri="{FF2B5EF4-FFF2-40B4-BE49-F238E27FC236}">
                  <a16:creationId xmlns:a16="http://schemas.microsoft.com/office/drawing/2014/main" id="{37131339-BBA7-A295-6BF0-31D9B67B7A9C}"/>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34" name="TextBox 33">
              <a:extLst>
                <a:ext uri="{FF2B5EF4-FFF2-40B4-BE49-F238E27FC236}">
                  <a16:creationId xmlns:a16="http://schemas.microsoft.com/office/drawing/2014/main" id="{2EECC10D-53E7-FD94-FD22-C5F5DA49193F}"/>
                </a:ext>
              </a:extLst>
            </p:cNvPr>
            <p:cNvSpPr txBox="1"/>
            <p:nvPr/>
          </p:nvSpPr>
          <p:spPr>
            <a:xfrm>
              <a:off x="8009968" y="2094480"/>
              <a:ext cx="1086199" cy="362242"/>
            </a:xfrm>
            <a:prstGeom prst="rect">
              <a:avLst/>
            </a:prstGeom>
            <a:noFill/>
          </p:spPr>
          <p:txBody>
            <a:bodyPr wrap="square" rtlCol="0">
              <a:spAutoFit/>
            </a:bodyPr>
            <a:lstStyle/>
            <a:p>
              <a:pPr algn="ctr"/>
              <a:r>
                <a:rPr lang="en-US" sz="1400" noProof="0" dirty="0"/>
                <a:t>36 kg/m</a:t>
              </a:r>
              <a:r>
                <a:rPr lang="en-US" sz="1400" baseline="30000" noProof="0" dirty="0"/>
                <a:t>2</a:t>
              </a:r>
            </a:p>
          </p:txBody>
        </p:sp>
      </p:grpSp>
      <p:sp>
        <p:nvSpPr>
          <p:cNvPr id="38" name="TextBox 37">
            <a:extLst>
              <a:ext uri="{FF2B5EF4-FFF2-40B4-BE49-F238E27FC236}">
                <a16:creationId xmlns:a16="http://schemas.microsoft.com/office/drawing/2014/main" id="{1ACE56C8-4512-500A-1C21-62A7ADDF48D0}"/>
              </a:ext>
            </a:extLst>
          </p:cNvPr>
          <p:cNvSpPr txBox="1"/>
          <p:nvPr/>
        </p:nvSpPr>
        <p:spPr>
          <a:xfrm>
            <a:off x="6685433" y="3817558"/>
            <a:ext cx="1798896" cy="307777"/>
          </a:xfrm>
          <a:prstGeom prst="rect">
            <a:avLst/>
          </a:prstGeom>
          <a:noFill/>
        </p:spPr>
        <p:txBody>
          <a:bodyPr wrap="square" rtlCol="0">
            <a:spAutoFit/>
          </a:bodyPr>
          <a:lstStyle/>
          <a:p>
            <a:pPr algn="ctr"/>
            <a:r>
              <a:rPr lang="en-US" sz="1400" noProof="0" dirty="0"/>
              <a:t>Blood pressure</a:t>
            </a:r>
          </a:p>
        </p:txBody>
      </p:sp>
      <p:grpSp>
        <p:nvGrpSpPr>
          <p:cNvPr id="39" name="Group 38">
            <a:extLst>
              <a:ext uri="{FF2B5EF4-FFF2-40B4-BE49-F238E27FC236}">
                <a16:creationId xmlns:a16="http://schemas.microsoft.com/office/drawing/2014/main" id="{C9DEE6A4-6CC8-E016-2E4F-B89734A767A9}"/>
              </a:ext>
            </a:extLst>
          </p:cNvPr>
          <p:cNvGrpSpPr>
            <a:grpSpLocks noChangeAspect="1"/>
          </p:cNvGrpSpPr>
          <p:nvPr/>
        </p:nvGrpSpPr>
        <p:grpSpPr bwMode="auto">
          <a:xfrm>
            <a:off x="7309953" y="3268586"/>
            <a:ext cx="549856" cy="544645"/>
            <a:chOff x="1245" y="-1"/>
            <a:chExt cx="3271" cy="3240"/>
          </a:xfrm>
        </p:grpSpPr>
        <p:sp>
          <p:nvSpPr>
            <p:cNvPr id="40" name="Freeform 32">
              <a:extLst>
                <a:ext uri="{FF2B5EF4-FFF2-40B4-BE49-F238E27FC236}">
                  <a16:creationId xmlns:a16="http://schemas.microsoft.com/office/drawing/2014/main" id="{4B1AB5D6-8B8E-4F23-A822-DDA06C0E9486}"/>
                </a:ext>
              </a:extLst>
            </p:cNvPr>
            <p:cNvSpPr>
              <a:spLocks noEditPoints="1"/>
            </p:cNvSpPr>
            <p:nvPr/>
          </p:nvSpPr>
          <p:spPr bwMode="auto">
            <a:xfrm>
              <a:off x="1245" y="-1"/>
              <a:ext cx="3271" cy="3240"/>
            </a:xfrm>
            <a:custGeom>
              <a:avLst/>
              <a:gdLst>
                <a:gd name="T0" fmla="*/ 1099 w 3920"/>
                <a:gd name="T1" fmla="*/ 483 h 3888"/>
                <a:gd name="T2" fmla="*/ 735 w 3920"/>
                <a:gd name="T3" fmla="*/ 1115 h 3888"/>
                <a:gd name="T4" fmla="*/ 658 w 3920"/>
                <a:gd name="T5" fmla="*/ 1299 h 3888"/>
                <a:gd name="T6" fmla="*/ 736 w 3920"/>
                <a:gd name="T7" fmla="*/ 2167 h 3888"/>
                <a:gd name="T8" fmla="*/ 1447 w 3920"/>
                <a:gd name="T9" fmla="*/ 1799 h 3888"/>
                <a:gd name="T10" fmla="*/ 1353 w 3920"/>
                <a:gd name="T11" fmla="*/ 2090 h 3888"/>
                <a:gd name="T12" fmla="*/ 772 w 3920"/>
                <a:gd name="T13" fmla="*/ 2411 h 3888"/>
                <a:gd name="T14" fmla="*/ 1825 w 3920"/>
                <a:gd name="T15" fmla="*/ 3275 h 3888"/>
                <a:gd name="T16" fmla="*/ 2947 w 3920"/>
                <a:gd name="T17" fmla="*/ 2531 h 3888"/>
                <a:gd name="T18" fmla="*/ 2784 w 3920"/>
                <a:gd name="T19" fmla="*/ 2296 h 3888"/>
                <a:gd name="T20" fmla="*/ 2378 w 3920"/>
                <a:gd name="T21" fmla="*/ 2263 h 3888"/>
                <a:gd name="T22" fmla="*/ 2168 w 3920"/>
                <a:gd name="T23" fmla="*/ 1657 h 3888"/>
                <a:gd name="T24" fmla="*/ 3172 w 3920"/>
                <a:gd name="T25" fmla="*/ 1164 h 3888"/>
                <a:gd name="T26" fmla="*/ 3370 w 3920"/>
                <a:gd name="T27" fmla="*/ 1407 h 3888"/>
                <a:gd name="T28" fmla="*/ 3612 w 3920"/>
                <a:gd name="T29" fmla="*/ 1022 h 3888"/>
                <a:gd name="T30" fmla="*/ 2582 w 3920"/>
                <a:gd name="T31" fmla="*/ 1012 h 3888"/>
                <a:gd name="T32" fmla="*/ 2562 w 3920"/>
                <a:gd name="T33" fmla="*/ 827 h 3888"/>
                <a:gd name="T34" fmla="*/ 3920 w 3920"/>
                <a:gd name="T35" fmla="*/ 1164 h 3888"/>
                <a:gd name="T36" fmla="*/ 3594 w 3920"/>
                <a:gd name="T37" fmla="*/ 2492 h 3888"/>
                <a:gd name="T38" fmla="*/ 3356 w 3920"/>
                <a:gd name="T39" fmla="*/ 2673 h 3888"/>
                <a:gd name="T40" fmla="*/ 1971 w 3920"/>
                <a:gd name="T41" fmla="*/ 3876 h 3888"/>
                <a:gd name="T42" fmla="*/ 1667 w 3920"/>
                <a:gd name="T43" fmla="*/ 3884 h 3888"/>
                <a:gd name="T44" fmla="*/ 338 w 3920"/>
                <a:gd name="T45" fmla="*/ 2938 h 3888"/>
                <a:gd name="T46" fmla="*/ 545 w 3920"/>
                <a:gd name="T47" fmla="*/ 2249 h 3888"/>
                <a:gd name="T48" fmla="*/ 476 w 3920"/>
                <a:gd name="T49" fmla="*/ 1294 h 3888"/>
                <a:gd name="T50" fmla="*/ 368 w 3920"/>
                <a:gd name="T51" fmla="*/ 1209 h 3888"/>
                <a:gd name="T52" fmla="*/ 272 w 3920"/>
                <a:gd name="T53" fmla="*/ 1023 h 3888"/>
                <a:gd name="T54" fmla="*/ 0 w 3920"/>
                <a:gd name="T55" fmla="*/ 508 h 3888"/>
                <a:gd name="T56" fmla="*/ 508 w 3920"/>
                <a:gd name="T57" fmla="*/ 0 h 3888"/>
                <a:gd name="T58" fmla="*/ 600 w 3920"/>
                <a:gd name="T59" fmla="*/ 2520 h 3888"/>
                <a:gd name="T60" fmla="*/ 1077 w 3920"/>
                <a:gd name="T61" fmla="*/ 3534 h 3888"/>
                <a:gd name="T62" fmla="*/ 2822 w 3920"/>
                <a:gd name="T63" fmla="*/ 3298 h 3888"/>
                <a:gd name="T64" fmla="*/ 3182 w 3920"/>
                <a:gd name="T65" fmla="*/ 2500 h 3888"/>
                <a:gd name="T66" fmla="*/ 3122 w 3920"/>
                <a:gd name="T67" fmla="*/ 2606 h 3888"/>
                <a:gd name="T68" fmla="*/ 1668 w 3920"/>
                <a:gd name="T69" fmla="*/ 3456 h 3888"/>
                <a:gd name="T70" fmla="*/ 608 w 3920"/>
                <a:gd name="T71" fmla="*/ 2510 h 3888"/>
                <a:gd name="T72" fmla="*/ 920 w 3920"/>
                <a:gd name="T73" fmla="*/ 553 h 3888"/>
                <a:gd name="T74" fmla="*/ 3731 w 3920"/>
                <a:gd name="T75" fmla="*/ 1546 h 3888"/>
                <a:gd name="T76" fmla="*/ 3156 w 3920"/>
                <a:gd name="T77" fmla="*/ 1592 h 3888"/>
                <a:gd name="T78" fmla="*/ 2970 w 3920"/>
                <a:gd name="T79" fmla="*/ 2279 h 3888"/>
                <a:gd name="T80" fmla="*/ 3108 w 3920"/>
                <a:gd name="T81" fmla="*/ 1811 h 3888"/>
                <a:gd name="T82" fmla="*/ 3208 w 3920"/>
                <a:gd name="T83" fmla="*/ 1713 h 3888"/>
                <a:gd name="T84" fmla="*/ 3731 w 3920"/>
                <a:gd name="T85" fmla="*/ 1546 h 3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20" h="3888">
                  <a:moveTo>
                    <a:pt x="592" y="0"/>
                  </a:moveTo>
                  <a:cubicBezTo>
                    <a:pt x="625" y="6"/>
                    <a:pt x="659" y="11"/>
                    <a:pt x="692" y="19"/>
                  </a:cubicBezTo>
                  <a:cubicBezTo>
                    <a:pt x="911" y="78"/>
                    <a:pt x="1069" y="259"/>
                    <a:pt x="1099" y="483"/>
                  </a:cubicBezTo>
                  <a:cubicBezTo>
                    <a:pt x="1130" y="716"/>
                    <a:pt x="1004" y="946"/>
                    <a:pt x="791" y="1048"/>
                  </a:cubicBezTo>
                  <a:cubicBezTo>
                    <a:pt x="783" y="1051"/>
                    <a:pt x="776" y="1055"/>
                    <a:pt x="769" y="1058"/>
                  </a:cubicBezTo>
                  <a:cubicBezTo>
                    <a:pt x="744" y="1069"/>
                    <a:pt x="733" y="1087"/>
                    <a:pt x="735" y="1115"/>
                  </a:cubicBezTo>
                  <a:cubicBezTo>
                    <a:pt x="737" y="1145"/>
                    <a:pt x="736" y="1175"/>
                    <a:pt x="735" y="1205"/>
                  </a:cubicBezTo>
                  <a:cubicBezTo>
                    <a:pt x="734" y="1243"/>
                    <a:pt x="719" y="1261"/>
                    <a:pt x="682" y="1269"/>
                  </a:cubicBezTo>
                  <a:cubicBezTo>
                    <a:pt x="665" y="1273"/>
                    <a:pt x="658" y="1281"/>
                    <a:pt x="658" y="1299"/>
                  </a:cubicBezTo>
                  <a:cubicBezTo>
                    <a:pt x="657" y="1545"/>
                    <a:pt x="659" y="1791"/>
                    <a:pt x="693" y="2035"/>
                  </a:cubicBezTo>
                  <a:cubicBezTo>
                    <a:pt x="699" y="2075"/>
                    <a:pt x="706" y="2115"/>
                    <a:pt x="712" y="2155"/>
                  </a:cubicBezTo>
                  <a:cubicBezTo>
                    <a:pt x="715" y="2171"/>
                    <a:pt x="722" y="2174"/>
                    <a:pt x="736" y="2167"/>
                  </a:cubicBezTo>
                  <a:cubicBezTo>
                    <a:pt x="887" y="2081"/>
                    <a:pt x="1050" y="2023"/>
                    <a:pt x="1210" y="1956"/>
                  </a:cubicBezTo>
                  <a:cubicBezTo>
                    <a:pt x="1292" y="1922"/>
                    <a:pt x="1367" y="1878"/>
                    <a:pt x="1421" y="1804"/>
                  </a:cubicBezTo>
                  <a:cubicBezTo>
                    <a:pt x="1428" y="1794"/>
                    <a:pt x="1436" y="1793"/>
                    <a:pt x="1447" y="1799"/>
                  </a:cubicBezTo>
                  <a:cubicBezTo>
                    <a:pt x="1488" y="1823"/>
                    <a:pt x="1529" y="1846"/>
                    <a:pt x="1570" y="1870"/>
                  </a:cubicBezTo>
                  <a:cubicBezTo>
                    <a:pt x="1587" y="1880"/>
                    <a:pt x="1588" y="1886"/>
                    <a:pt x="1574" y="1905"/>
                  </a:cubicBezTo>
                  <a:cubicBezTo>
                    <a:pt x="1517" y="1987"/>
                    <a:pt x="1442" y="2049"/>
                    <a:pt x="1353" y="2090"/>
                  </a:cubicBezTo>
                  <a:cubicBezTo>
                    <a:pt x="1262" y="2133"/>
                    <a:pt x="1167" y="2167"/>
                    <a:pt x="1075" y="2209"/>
                  </a:cubicBezTo>
                  <a:cubicBezTo>
                    <a:pt x="982" y="2252"/>
                    <a:pt x="890" y="2299"/>
                    <a:pt x="798" y="2345"/>
                  </a:cubicBezTo>
                  <a:cubicBezTo>
                    <a:pt x="760" y="2365"/>
                    <a:pt x="760" y="2371"/>
                    <a:pt x="772" y="2411"/>
                  </a:cubicBezTo>
                  <a:cubicBezTo>
                    <a:pt x="823" y="2573"/>
                    <a:pt x="888" y="2730"/>
                    <a:pt x="988" y="2870"/>
                  </a:cubicBezTo>
                  <a:cubicBezTo>
                    <a:pt x="1099" y="3026"/>
                    <a:pt x="1238" y="3148"/>
                    <a:pt x="1420" y="3218"/>
                  </a:cubicBezTo>
                  <a:cubicBezTo>
                    <a:pt x="1550" y="3268"/>
                    <a:pt x="1686" y="3282"/>
                    <a:pt x="1825" y="3275"/>
                  </a:cubicBezTo>
                  <a:cubicBezTo>
                    <a:pt x="1980" y="3268"/>
                    <a:pt x="2133" y="3245"/>
                    <a:pt x="2282" y="3196"/>
                  </a:cubicBezTo>
                  <a:cubicBezTo>
                    <a:pt x="2461" y="3136"/>
                    <a:pt x="2626" y="3052"/>
                    <a:pt x="2757" y="2913"/>
                  </a:cubicBezTo>
                  <a:cubicBezTo>
                    <a:pt x="2859" y="2805"/>
                    <a:pt x="2925" y="2679"/>
                    <a:pt x="2947" y="2531"/>
                  </a:cubicBezTo>
                  <a:cubicBezTo>
                    <a:pt x="2951" y="2503"/>
                    <a:pt x="2949" y="2499"/>
                    <a:pt x="2920" y="2494"/>
                  </a:cubicBezTo>
                  <a:cubicBezTo>
                    <a:pt x="2837" y="2478"/>
                    <a:pt x="2794" y="2431"/>
                    <a:pt x="2787" y="2346"/>
                  </a:cubicBezTo>
                  <a:cubicBezTo>
                    <a:pt x="2785" y="2329"/>
                    <a:pt x="2785" y="2313"/>
                    <a:pt x="2784" y="2296"/>
                  </a:cubicBezTo>
                  <a:cubicBezTo>
                    <a:pt x="2784" y="2277"/>
                    <a:pt x="2775" y="2268"/>
                    <a:pt x="2756" y="2267"/>
                  </a:cubicBezTo>
                  <a:cubicBezTo>
                    <a:pt x="2721" y="2267"/>
                    <a:pt x="2685" y="2267"/>
                    <a:pt x="2650" y="2267"/>
                  </a:cubicBezTo>
                  <a:cubicBezTo>
                    <a:pt x="2559" y="2266"/>
                    <a:pt x="2469" y="2269"/>
                    <a:pt x="2378" y="2263"/>
                  </a:cubicBezTo>
                  <a:cubicBezTo>
                    <a:pt x="2252" y="2256"/>
                    <a:pt x="2149" y="2150"/>
                    <a:pt x="2145" y="2024"/>
                  </a:cubicBezTo>
                  <a:cubicBezTo>
                    <a:pt x="2141" y="1918"/>
                    <a:pt x="2143" y="1812"/>
                    <a:pt x="2142" y="1706"/>
                  </a:cubicBezTo>
                  <a:cubicBezTo>
                    <a:pt x="2142" y="1685"/>
                    <a:pt x="2151" y="1670"/>
                    <a:pt x="2168" y="1657"/>
                  </a:cubicBezTo>
                  <a:cubicBezTo>
                    <a:pt x="2326" y="1541"/>
                    <a:pt x="2434" y="1389"/>
                    <a:pt x="2495" y="1202"/>
                  </a:cubicBezTo>
                  <a:cubicBezTo>
                    <a:pt x="2506" y="1168"/>
                    <a:pt x="2513" y="1163"/>
                    <a:pt x="2550" y="1163"/>
                  </a:cubicBezTo>
                  <a:cubicBezTo>
                    <a:pt x="2757" y="1164"/>
                    <a:pt x="2965" y="1164"/>
                    <a:pt x="3172" y="1164"/>
                  </a:cubicBezTo>
                  <a:cubicBezTo>
                    <a:pt x="3274" y="1164"/>
                    <a:pt x="3334" y="1225"/>
                    <a:pt x="3337" y="1327"/>
                  </a:cubicBezTo>
                  <a:cubicBezTo>
                    <a:pt x="3337" y="1343"/>
                    <a:pt x="3338" y="1359"/>
                    <a:pt x="3339" y="1375"/>
                  </a:cubicBezTo>
                  <a:cubicBezTo>
                    <a:pt x="3340" y="1394"/>
                    <a:pt x="3351" y="1407"/>
                    <a:pt x="3370" y="1407"/>
                  </a:cubicBezTo>
                  <a:cubicBezTo>
                    <a:pt x="3439" y="1407"/>
                    <a:pt x="3508" y="1413"/>
                    <a:pt x="3576" y="1405"/>
                  </a:cubicBezTo>
                  <a:cubicBezTo>
                    <a:pt x="3678" y="1393"/>
                    <a:pt x="3741" y="1306"/>
                    <a:pt x="3735" y="1199"/>
                  </a:cubicBezTo>
                  <a:cubicBezTo>
                    <a:pt x="3729" y="1110"/>
                    <a:pt x="3686" y="1045"/>
                    <a:pt x="3612" y="1022"/>
                  </a:cubicBezTo>
                  <a:cubicBezTo>
                    <a:pt x="3587" y="1015"/>
                    <a:pt x="3560" y="1012"/>
                    <a:pt x="3534" y="1012"/>
                  </a:cubicBezTo>
                  <a:cubicBezTo>
                    <a:pt x="3222" y="1011"/>
                    <a:pt x="2911" y="1012"/>
                    <a:pt x="2600" y="1012"/>
                  </a:cubicBezTo>
                  <a:cubicBezTo>
                    <a:pt x="2594" y="1012"/>
                    <a:pt x="2588" y="1012"/>
                    <a:pt x="2582" y="1012"/>
                  </a:cubicBezTo>
                  <a:cubicBezTo>
                    <a:pt x="2540" y="1012"/>
                    <a:pt x="2538" y="1007"/>
                    <a:pt x="2539" y="965"/>
                  </a:cubicBezTo>
                  <a:cubicBezTo>
                    <a:pt x="2540" y="932"/>
                    <a:pt x="2537" y="898"/>
                    <a:pt x="2533" y="864"/>
                  </a:cubicBezTo>
                  <a:cubicBezTo>
                    <a:pt x="2529" y="831"/>
                    <a:pt x="2530" y="827"/>
                    <a:pt x="2562" y="827"/>
                  </a:cubicBezTo>
                  <a:cubicBezTo>
                    <a:pt x="2888" y="827"/>
                    <a:pt x="3214" y="827"/>
                    <a:pt x="3540" y="827"/>
                  </a:cubicBezTo>
                  <a:cubicBezTo>
                    <a:pt x="3727" y="827"/>
                    <a:pt x="3870" y="939"/>
                    <a:pt x="3910" y="1113"/>
                  </a:cubicBezTo>
                  <a:cubicBezTo>
                    <a:pt x="3914" y="1130"/>
                    <a:pt x="3917" y="1147"/>
                    <a:pt x="3920" y="1164"/>
                  </a:cubicBezTo>
                  <a:cubicBezTo>
                    <a:pt x="3920" y="1496"/>
                    <a:pt x="3920" y="1828"/>
                    <a:pt x="3920" y="2160"/>
                  </a:cubicBezTo>
                  <a:cubicBezTo>
                    <a:pt x="3919" y="2165"/>
                    <a:pt x="3917" y="2170"/>
                    <a:pt x="3916" y="2175"/>
                  </a:cubicBezTo>
                  <a:cubicBezTo>
                    <a:pt x="3896" y="2341"/>
                    <a:pt x="3760" y="2476"/>
                    <a:pt x="3594" y="2492"/>
                  </a:cubicBezTo>
                  <a:cubicBezTo>
                    <a:pt x="3530" y="2498"/>
                    <a:pt x="3466" y="2495"/>
                    <a:pt x="3402" y="2496"/>
                  </a:cubicBezTo>
                  <a:cubicBezTo>
                    <a:pt x="3374" y="2496"/>
                    <a:pt x="3371" y="2499"/>
                    <a:pt x="3369" y="2528"/>
                  </a:cubicBezTo>
                  <a:cubicBezTo>
                    <a:pt x="3365" y="2576"/>
                    <a:pt x="3363" y="2625"/>
                    <a:pt x="3356" y="2673"/>
                  </a:cubicBezTo>
                  <a:cubicBezTo>
                    <a:pt x="3321" y="2938"/>
                    <a:pt x="3210" y="3166"/>
                    <a:pt x="3025" y="3359"/>
                  </a:cubicBezTo>
                  <a:cubicBezTo>
                    <a:pt x="2884" y="3506"/>
                    <a:pt x="2718" y="3619"/>
                    <a:pt x="2537" y="3709"/>
                  </a:cubicBezTo>
                  <a:cubicBezTo>
                    <a:pt x="2358" y="3798"/>
                    <a:pt x="2170" y="3855"/>
                    <a:pt x="1971" y="3876"/>
                  </a:cubicBezTo>
                  <a:cubicBezTo>
                    <a:pt x="1933" y="3881"/>
                    <a:pt x="1894" y="3884"/>
                    <a:pt x="1856" y="3888"/>
                  </a:cubicBezTo>
                  <a:cubicBezTo>
                    <a:pt x="1801" y="3888"/>
                    <a:pt x="1747" y="3888"/>
                    <a:pt x="1692" y="3888"/>
                  </a:cubicBezTo>
                  <a:cubicBezTo>
                    <a:pt x="1684" y="3887"/>
                    <a:pt x="1675" y="3885"/>
                    <a:pt x="1667" y="3884"/>
                  </a:cubicBezTo>
                  <a:cubicBezTo>
                    <a:pt x="1506" y="3875"/>
                    <a:pt x="1348" y="3845"/>
                    <a:pt x="1196" y="3791"/>
                  </a:cubicBezTo>
                  <a:cubicBezTo>
                    <a:pt x="947" y="3703"/>
                    <a:pt x="737" y="3557"/>
                    <a:pt x="560" y="3362"/>
                  </a:cubicBezTo>
                  <a:cubicBezTo>
                    <a:pt x="449" y="3240"/>
                    <a:pt x="368" y="3102"/>
                    <a:pt x="338" y="2938"/>
                  </a:cubicBezTo>
                  <a:cubicBezTo>
                    <a:pt x="314" y="2806"/>
                    <a:pt x="318" y="2676"/>
                    <a:pt x="367" y="2550"/>
                  </a:cubicBezTo>
                  <a:cubicBezTo>
                    <a:pt x="401" y="2463"/>
                    <a:pt x="454" y="2389"/>
                    <a:pt x="521" y="2324"/>
                  </a:cubicBezTo>
                  <a:cubicBezTo>
                    <a:pt x="543" y="2303"/>
                    <a:pt x="552" y="2280"/>
                    <a:pt x="545" y="2249"/>
                  </a:cubicBezTo>
                  <a:cubicBezTo>
                    <a:pt x="514" y="2101"/>
                    <a:pt x="492" y="1951"/>
                    <a:pt x="485" y="1800"/>
                  </a:cubicBezTo>
                  <a:cubicBezTo>
                    <a:pt x="478" y="1649"/>
                    <a:pt x="478" y="1497"/>
                    <a:pt x="475" y="1346"/>
                  </a:cubicBezTo>
                  <a:cubicBezTo>
                    <a:pt x="475" y="1329"/>
                    <a:pt x="475" y="1311"/>
                    <a:pt x="476" y="1294"/>
                  </a:cubicBezTo>
                  <a:cubicBezTo>
                    <a:pt x="476" y="1280"/>
                    <a:pt x="470" y="1271"/>
                    <a:pt x="454" y="1271"/>
                  </a:cubicBezTo>
                  <a:cubicBezTo>
                    <a:pt x="442" y="1270"/>
                    <a:pt x="430" y="1269"/>
                    <a:pt x="419" y="1267"/>
                  </a:cubicBezTo>
                  <a:cubicBezTo>
                    <a:pt x="384" y="1262"/>
                    <a:pt x="369" y="1245"/>
                    <a:pt x="368" y="1209"/>
                  </a:cubicBezTo>
                  <a:cubicBezTo>
                    <a:pt x="368" y="1197"/>
                    <a:pt x="369" y="1184"/>
                    <a:pt x="370" y="1171"/>
                  </a:cubicBezTo>
                  <a:cubicBezTo>
                    <a:pt x="375" y="1119"/>
                    <a:pt x="357" y="1077"/>
                    <a:pt x="313" y="1048"/>
                  </a:cubicBezTo>
                  <a:cubicBezTo>
                    <a:pt x="299" y="1039"/>
                    <a:pt x="285" y="1031"/>
                    <a:pt x="272" y="1023"/>
                  </a:cubicBezTo>
                  <a:cubicBezTo>
                    <a:pt x="152" y="956"/>
                    <a:pt x="70" y="857"/>
                    <a:pt x="28" y="726"/>
                  </a:cubicBezTo>
                  <a:cubicBezTo>
                    <a:pt x="15" y="685"/>
                    <a:pt x="9" y="642"/>
                    <a:pt x="0" y="600"/>
                  </a:cubicBezTo>
                  <a:cubicBezTo>
                    <a:pt x="0" y="569"/>
                    <a:pt x="0" y="539"/>
                    <a:pt x="0" y="508"/>
                  </a:cubicBezTo>
                  <a:cubicBezTo>
                    <a:pt x="1" y="502"/>
                    <a:pt x="3" y="497"/>
                    <a:pt x="4" y="491"/>
                  </a:cubicBezTo>
                  <a:cubicBezTo>
                    <a:pt x="27" y="267"/>
                    <a:pt x="193" y="75"/>
                    <a:pt x="411" y="19"/>
                  </a:cubicBezTo>
                  <a:cubicBezTo>
                    <a:pt x="443" y="11"/>
                    <a:pt x="476" y="6"/>
                    <a:pt x="508" y="0"/>
                  </a:cubicBezTo>
                  <a:cubicBezTo>
                    <a:pt x="536" y="0"/>
                    <a:pt x="564" y="0"/>
                    <a:pt x="592" y="0"/>
                  </a:cubicBezTo>
                  <a:close/>
                  <a:moveTo>
                    <a:pt x="608" y="2510"/>
                  </a:moveTo>
                  <a:cubicBezTo>
                    <a:pt x="605" y="2514"/>
                    <a:pt x="602" y="2517"/>
                    <a:pt x="600" y="2520"/>
                  </a:cubicBezTo>
                  <a:cubicBezTo>
                    <a:pt x="520" y="2628"/>
                    <a:pt x="492" y="2749"/>
                    <a:pt x="514" y="2881"/>
                  </a:cubicBezTo>
                  <a:cubicBezTo>
                    <a:pt x="539" y="3028"/>
                    <a:pt x="609" y="3152"/>
                    <a:pt x="711" y="3260"/>
                  </a:cubicBezTo>
                  <a:cubicBezTo>
                    <a:pt x="817" y="3372"/>
                    <a:pt x="942" y="3460"/>
                    <a:pt x="1077" y="3534"/>
                  </a:cubicBezTo>
                  <a:cubicBezTo>
                    <a:pt x="1247" y="3627"/>
                    <a:pt x="1429" y="3682"/>
                    <a:pt x="1622" y="3699"/>
                  </a:cubicBezTo>
                  <a:cubicBezTo>
                    <a:pt x="1763" y="3712"/>
                    <a:pt x="1903" y="3702"/>
                    <a:pt x="2042" y="3676"/>
                  </a:cubicBezTo>
                  <a:cubicBezTo>
                    <a:pt x="2337" y="3622"/>
                    <a:pt x="2600" y="3502"/>
                    <a:pt x="2822" y="3298"/>
                  </a:cubicBezTo>
                  <a:cubicBezTo>
                    <a:pt x="2967" y="3166"/>
                    <a:pt x="3077" y="3010"/>
                    <a:pt x="3138" y="2821"/>
                  </a:cubicBezTo>
                  <a:cubicBezTo>
                    <a:pt x="3169" y="2724"/>
                    <a:pt x="3183" y="2625"/>
                    <a:pt x="3187" y="2524"/>
                  </a:cubicBezTo>
                  <a:cubicBezTo>
                    <a:pt x="3188" y="2516"/>
                    <a:pt x="3186" y="2501"/>
                    <a:pt x="3182" y="2500"/>
                  </a:cubicBezTo>
                  <a:cubicBezTo>
                    <a:pt x="3171" y="2496"/>
                    <a:pt x="3156" y="2494"/>
                    <a:pt x="3148" y="2499"/>
                  </a:cubicBezTo>
                  <a:cubicBezTo>
                    <a:pt x="3140" y="2504"/>
                    <a:pt x="3135" y="2519"/>
                    <a:pt x="3133" y="2530"/>
                  </a:cubicBezTo>
                  <a:cubicBezTo>
                    <a:pt x="3128" y="2555"/>
                    <a:pt x="3127" y="2581"/>
                    <a:pt x="3122" y="2606"/>
                  </a:cubicBezTo>
                  <a:cubicBezTo>
                    <a:pt x="3076" y="2821"/>
                    <a:pt x="2963" y="2994"/>
                    <a:pt x="2793" y="3131"/>
                  </a:cubicBezTo>
                  <a:cubicBezTo>
                    <a:pt x="2656" y="3241"/>
                    <a:pt x="2500" y="3317"/>
                    <a:pt x="2334" y="3372"/>
                  </a:cubicBezTo>
                  <a:cubicBezTo>
                    <a:pt x="2118" y="3444"/>
                    <a:pt x="1895" y="3468"/>
                    <a:pt x="1668" y="3456"/>
                  </a:cubicBezTo>
                  <a:cubicBezTo>
                    <a:pt x="1469" y="3446"/>
                    <a:pt x="1288" y="3383"/>
                    <a:pt x="1127" y="3267"/>
                  </a:cubicBezTo>
                  <a:cubicBezTo>
                    <a:pt x="945" y="3137"/>
                    <a:pt x="812" y="2966"/>
                    <a:pt x="717" y="2765"/>
                  </a:cubicBezTo>
                  <a:cubicBezTo>
                    <a:pt x="677" y="2682"/>
                    <a:pt x="644" y="2596"/>
                    <a:pt x="608" y="2510"/>
                  </a:cubicBezTo>
                  <a:close/>
                  <a:moveTo>
                    <a:pt x="184" y="550"/>
                  </a:moveTo>
                  <a:cubicBezTo>
                    <a:pt x="185" y="754"/>
                    <a:pt x="348" y="919"/>
                    <a:pt x="550" y="919"/>
                  </a:cubicBezTo>
                  <a:cubicBezTo>
                    <a:pt x="754" y="918"/>
                    <a:pt x="920" y="754"/>
                    <a:pt x="920" y="553"/>
                  </a:cubicBezTo>
                  <a:cubicBezTo>
                    <a:pt x="919" y="349"/>
                    <a:pt x="754" y="184"/>
                    <a:pt x="550" y="184"/>
                  </a:cubicBezTo>
                  <a:cubicBezTo>
                    <a:pt x="351" y="185"/>
                    <a:pt x="184" y="351"/>
                    <a:pt x="184" y="550"/>
                  </a:cubicBezTo>
                  <a:close/>
                  <a:moveTo>
                    <a:pt x="3731" y="1546"/>
                  </a:moveTo>
                  <a:cubicBezTo>
                    <a:pt x="3710" y="1555"/>
                    <a:pt x="3690" y="1565"/>
                    <a:pt x="3669" y="1572"/>
                  </a:cubicBezTo>
                  <a:cubicBezTo>
                    <a:pt x="3611" y="1592"/>
                    <a:pt x="3551" y="1593"/>
                    <a:pt x="3490" y="1592"/>
                  </a:cubicBezTo>
                  <a:cubicBezTo>
                    <a:pt x="3378" y="1592"/>
                    <a:pt x="3267" y="1591"/>
                    <a:pt x="3156" y="1592"/>
                  </a:cubicBezTo>
                  <a:cubicBezTo>
                    <a:pt x="3049" y="1593"/>
                    <a:pt x="2973" y="1669"/>
                    <a:pt x="2972" y="1775"/>
                  </a:cubicBezTo>
                  <a:cubicBezTo>
                    <a:pt x="2971" y="1812"/>
                    <a:pt x="2971" y="1850"/>
                    <a:pt x="2971" y="1887"/>
                  </a:cubicBezTo>
                  <a:cubicBezTo>
                    <a:pt x="2971" y="2017"/>
                    <a:pt x="2970" y="2148"/>
                    <a:pt x="2970" y="2279"/>
                  </a:cubicBezTo>
                  <a:cubicBezTo>
                    <a:pt x="2970" y="2310"/>
                    <a:pt x="2977" y="2315"/>
                    <a:pt x="3008" y="2309"/>
                  </a:cubicBezTo>
                  <a:cubicBezTo>
                    <a:pt x="3068" y="2297"/>
                    <a:pt x="3108" y="2248"/>
                    <a:pt x="3108" y="2185"/>
                  </a:cubicBezTo>
                  <a:cubicBezTo>
                    <a:pt x="3109" y="2060"/>
                    <a:pt x="3108" y="1936"/>
                    <a:pt x="3108" y="1811"/>
                  </a:cubicBezTo>
                  <a:cubicBezTo>
                    <a:pt x="3108" y="1799"/>
                    <a:pt x="3108" y="1787"/>
                    <a:pt x="3110" y="1775"/>
                  </a:cubicBezTo>
                  <a:cubicBezTo>
                    <a:pt x="3114" y="1733"/>
                    <a:pt x="3130" y="1718"/>
                    <a:pt x="3172" y="1715"/>
                  </a:cubicBezTo>
                  <a:cubicBezTo>
                    <a:pt x="3184" y="1714"/>
                    <a:pt x="3196" y="1713"/>
                    <a:pt x="3208" y="1713"/>
                  </a:cubicBezTo>
                  <a:cubicBezTo>
                    <a:pt x="3306" y="1713"/>
                    <a:pt x="3404" y="1714"/>
                    <a:pt x="3502" y="1713"/>
                  </a:cubicBezTo>
                  <a:cubicBezTo>
                    <a:pt x="3536" y="1712"/>
                    <a:pt x="3571" y="1710"/>
                    <a:pt x="3605" y="1703"/>
                  </a:cubicBezTo>
                  <a:cubicBezTo>
                    <a:pt x="3682" y="1687"/>
                    <a:pt x="3734" y="1621"/>
                    <a:pt x="3731" y="15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33">
              <a:extLst>
                <a:ext uri="{FF2B5EF4-FFF2-40B4-BE49-F238E27FC236}">
                  <a16:creationId xmlns:a16="http://schemas.microsoft.com/office/drawing/2014/main" id="{BCFC2572-25A9-3B9E-7E93-C6A76A08488B}"/>
                </a:ext>
              </a:extLst>
            </p:cNvPr>
            <p:cNvSpPr>
              <a:spLocks/>
            </p:cNvSpPr>
            <p:nvPr/>
          </p:nvSpPr>
          <p:spPr bwMode="auto">
            <a:xfrm>
              <a:off x="2450" y="367"/>
              <a:ext cx="813" cy="1128"/>
            </a:xfrm>
            <a:custGeom>
              <a:avLst/>
              <a:gdLst>
                <a:gd name="T0" fmla="*/ 257 w 974"/>
                <a:gd name="T1" fmla="*/ 1354 h 1354"/>
                <a:gd name="T2" fmla="*/ 220 w 974"/>
                <a:gd name="T3" fmla="*/ 1340 h 1354"/>
                <a:gd name="T4" fmla="*/ 52 w 974"/>
                <a:gd name="T5" fmla="*/ 1244 h 1354"/>
                <a:gd name="T6" fmla="*/ 25 w 974"/>
                <a:gd name="T7" fmla="*/ 1144 h 1354"/>
                <a:gd name="T8" fmla="*/ 43 w 974"/>
                <a:gd name="T9" fmla="*/ 1115 h 1354"/>
                <a:gd name="T10" fmla="*/ 77 w 974"/>
                <a:gd name="T11" fmla="*/ 945 h 1354"/>
                <a:gd name="T12" fmla="*/ 92 w 974"/>
                <a:gd name="T13" fmla="*/ 643 h 1354"/>
                <a:gd name="T14" fmla="*/ 298 w 974"/>
                <a:gd name="T15" fmla="*/ 298 h 1354"/>
                <a:gd name="T16" fmla="*/ 525 w 974"/>
                <a:gd name="T17" fmla="*/ 155 h 1354"/>
                <a:gd name="T18" fmla="*/ 554 w 974"/>
                <a:gd name="T19" fmla="*/ 148 h 1354"/>
                <a:gd name="T20" fmla="*/ 632 w 974"/>
                <a:gd name="T21" fmla="*/ 95 h 1354"/>
                <a:gd name="T22" fmla="*/ 661 w 974"/>
                <a:gd name="T23" fmla="*/ 42 h 1354"/>
                <a:gd name="T24" fmla="*/ 748 w 974"/>
                <a:gd name="T25" fmla="*/ 21 h 1354"/>
                <a:gd name="T26" fmla="*/ 925 w 974"/>
                <a:gd name="T27" fmla="*/ 123 h 1354"/>
                <a:gd name="T28" fmla="*/ 946 w 974"/>
                <a:gd name="T29" fmla="*/ 216 h 1354"/>
                <a:gd name="T30" fmla="*/ 918 w 974"/>
                <a:gd name="T31" fmla="*/ 363 h 1354"/>
                <a:gd name="T32" fmla="*/ 932 w 974"/>
                <a:gd name="T33" fmla="*/ 514 h 1354"/>
                <a:gd name="T34" fmla="*/ 872 w 974"/>
                <a:gd name="T35" fmla="*/ 771 h 1354"/>
                <a:gd name="T36" fmla="*/ 652 w 974"/>
                <a:gd name="T37" fmla="*/ 1069 h 1354"/>
                <a:gd name="T38" fmla="*/ 479 w 974"/>
                <a:gd name="T39" fmla="*/ 1162 h 1354"/>
                <a:gd name="T40" fmla="*/ 329 w 974"/>
                <a:gd name="T41" fmla="*/ 1291 h 1354"/>
                <a:gd name="T42" fmla="*/ 308 w 974"/>
                <a:gd name="T43" fmla="*/ 1327 h 1354"/>
                <a:gd name="T44" fmla="*/ 257 w 974"/>
                <a:gd name="T45" fmla="*/ 135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4" h="1354">
                  <a:moveTo>
                    <a:pt x="257" y="1354"/>
                  </a:moveTo>
                  <a:cubicBezTo>
                    <a:pt x="244" y="1350"/>
                    <a:pt x="231" y="1347"/>
                    <a:pt x="220" y="1340"/>
                  </a:cubicBezTo>
                  <a:cubicBezTo>
                    <a:pt x="164" y="1309"/>
                    <a:pt x="108" y="1276"/>
                    <a:pt x="52" y="1244"/>
                  </a:cubicBezTo>
                  <a:cubicBezTo>
                    <a:pt x="7" y="1217"/>
                    <a:pt x="0" y="1190"/>
                    <a:pt x="25" y="1144"/>
                  </a:cubicBezTo>
                  <a:cubicBezTo>
                    <a:pt x="30" y="1134"/>
                    <a:pt x="37" y="1125"/>
                    <a:pt x="43" y="1115"/>
                  </a:cubicBezTo>
                  <a:cubicBezTo>
                    <a:pt x="79" y="1063"/>
                    <a:pt x="95" y="1006"/>
                    <a:pt x="77" y="945"/>
                  </a:cubicBezTo>
                  <a:cubicBezTo>
                    <a:pt x="47" y="842"/>
                    <a:pt x="58" y="742"/>
                    <a:pt x="92" y="643"/>
                  </a:cubicBezTo>
                  <a:cubicBezTo>
                    <a:pt x="136" y="513"/>
                    <a:pt x="199" y="395"/>
                    <a:pt x="298" y="298"/>
                  </a:cubicBezTo>
                  <a:cubicBezTo>
                    <a:pt x="364" y="235"/>
                    <a:pt x="440" y="188"/>
                    <a:pt x="525" y="155"/>
                  </a:cubicBezTo>
                  <a:cubicBezTo>
                    <a:pt x="534" y="151"/>
                    <a:pt x="544" y="148"/>
                    <a:pt x="554" y="148"/>
                  </a:cubicBezTo>
                  <a:cubicBezTo>
                    <a:pt x="591" y="147"/>
                    <a:pt x="615" y="126"/>
                    <a:pt x="632" y="95"/>
                  </a:cubicBezTo>
                  <a:cubicBezTo>
                    <a:pt x="642" y="77"/>
                    <a:pt x="650" y="59"/>
                    <a:pt x="661" y="42"/>
                  </a:cubicBezTo>
                  <a:cubicBezTo>
                    <a:pt x="684" y="7"/>
                    <a:pt x="712" y="0"/>
                    <a:pt x="748" y="21"/>
                  </a:cubicBezTo>
                  <a:cubicBezTo>
                    <a:pt x="808" y="54"/>
                    <a:pt x="866" y="88"/>
                    <a:pt x="925" y="123"/>
                  </a:cubicBezTo>
                  <a:cubicBezTo>
                    <a:pt x="968" y="148"/>
                    <a:pt x="974" y="175"/>
                    <a:pt x="946" y="216"/>
                  </a:cubicBezTo>
                  <a:cubicBezTo>
                    <a:pt x="914" y="261"/>
                    <a:pt x="912" y="311"/>
                    <a:pt x="918" y="363"/>
                  </a:cubicBezTo>
                  <a:cubicBezTo>
                    <a:pt x="924" y="414"/>
                    <a:pt x="931" y="464"/>
                    <a:pt x="932" y="514"/>
                  </a:cubicBezTo>
                  <a:cubicBezTo>
                    <a:pt x="934" y="604"/>
                    <a:pt x="910" y="690"/>
                    <a:pt x="872" y="771"/>
                  </a:cubicBezTo>
                  <a:cubicBezTo>
                    <a:pt x="818" y="884"/>
                    <a:pt x="749" y="987"/>
                    <a:pt x="652" y="1069"/>
                  </a:cubicBezTo>
                  <a:cubicBezTo>
                    <a:pt x="601" y="1112"/>
                    <a:pt x="544" y="1145"/>
                    <a:pt x="479" y="1162"/>
                  </a:cubicBezTo>
                  <a:cubicBezTo>
                    <a:pt x="408" y="1181"/>
                    <a:pt x="359" y="1225"/>
                    <a:pt x="329" y="1291"/>
                  </a:cubicBezTo>
                  <a:cubicBezTo>
                    <a:pt x="323" y="1304"/>
                    <a:pt x="316" y="1316"/>
                    <a:pt x="308" y="1327"/>
                  </a:cubicBezTo>
                  <a:cubicBezTo>
                    <a:pt x="296" y="1344"/>
                    <a:pt x="279" y="1353"/>
                    <a:pt x="257" y="135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34">
              <a:extLst>
                <a:ext uri="{FF2B5EF4-FFF2-40B4-BE49-F238E27FC236}">
                  <a16:creationId xmlns:a16="http://schemas.microsoft.com/office/drawing/2014/main" id="{D56017DB-F4D4-4A62-C127-B9AFF44A062D}"/>
                </a:ext>
              </a:extLst>
            </p:cNvPr>
            <p:cNvSpPr>
              <a:spLocks noEditPoints="1"/>
            </p:cNvSpPr>
            <p:nvPr/>
          </p:nvSpPr>
          <p:spPr bwMode="auto">
            <a:xfrm>
              <a:off x="1398" y="153"/>
              <a:ext cx="615" cy="612"/>
            </a:xfrm>
            <a:custGeom>
              <a:avLst/>
              <a:gdLst>
                <a:gd name="T0" fmla="*/ 0 w 736"/>
                <a:gd name="T1" fmla="*/ 366 h 735"/>
                <a:gd name="T2" fmla="*/ 366 w 736"/>
                <a:gd name="T3" fmla="*/ 0 h 735"/>
                <a:gd name="T4" fmla="*/ 736 w 736"/>
                <a:gd name="T5" fmla="*/ 369 h 735"/>
                <a:gd name="T6" fmla="*/ 366 w 736"/>
                <a:gd name="T7" fmla="*/ 735 h 735"/>
                <a:gd name="T8" fmla="*/ 0 w 736"/>
                <a:gd name="T9" fmla="*/ 366 h 735"/>
                <a:gd name="T10" fmla="*/ 365 w 736"/>
                <a:gd name="T11" fmla="*/ 489 h 735"/>
                <a:gd name="T12" fmla="*/ 476 w 736"/>
                <a:gd name="T13" fmla="*/ 423 h 735"/>
                <a:gd name="T14" fmla="*/ 370 w 736"/>
                <a:gd name="T15" fmla="*/ 245 h 735"/>
                <a:gd name="T16" fmla="*/ 236 w 736"/>
                <a:gd name="T17" fmla="*/ 184 h 735"/>
                <a:gd name="T18" fmla="*/ 199 w 736"/>
                <a:gd name="T19" fmla="*/ 147 h 735"/>
                <a:gd name="T20" fmla="*/ 152 w 736"/>
                <a:gd name="T21" fmla="*/ 151 h 735"/>
                <a:gd name="T22" fmla="*/ 150 w 736"/>
                <a:gd name="T23" fmla="*/ 197 h 735"/>
                <a:gd name="T24" fmla="*/ 194 w 736"/>
                <a:gd name="T25" fmla="*/ 240 h 735"/>
                <a:gd name="T26" fmla="*/ 247 w 736"/>
                <a:gd name="T27" fmla="*/ 372 h 735"/>
                <a:gd name="T28" fmla="*/ 365 w 736"/>
                <a:gd name="T29" fmla="*/ 48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6" h="735">
                  <a:moveTo>
                    <a:pt x="0" y="366"/>
                  </a:moveTo>
                  <a:cubicBezTo>
                    <a:pt x="0" y="167"/>
                    <a:pt x="167" y="1"/>
                    <a:pt x="366" y="0"/>
                  </a:cubicBezTo>
                  <a:cubicBezTo>
                    <a:pt x="570" y="0"/>
                    <a:pt x="735" y="165"/>
                    <a:pt x="736" y="369"/>
                  </a:cubicBezTo>
                  <a:cubicBezTo>
                    <a:pt x="736" y="570"/>
                    <a:pt x="570" y="734"/>
                    <a:pt x="366" y="735"/>
                  </a:cubicBezTo>
                  <a:cubicBezTo>
                    <a:pt x="164" y="735"/>
                    <a:pt x="1" y="570"/>
                    <a:pt x="0" y="366"/>
                  </a:cubicBezTo>
                  <a:close/>
                  <a:moveTo>
                    <a:pt x="365" y="489"/>
                  </a:moveTo>
                  <a:cubicBezTo>
                    <a:pt x="415" y="488"/>
                    <a:pt x="452" y="467"/>
                    <a:pt x="476" y="423"/>
                  </a:cubicBezTo>
                  <a:cubicBezTo>
                    <a:pt x="518" y="346"/>
                    <a:pt x="466" y="246"/>
                    <a:pt x="370" y="245"/>
                  </a:cubicBezTo>
                  <a:cubicBezTo>
                    <a:pt x="316" y="244"/>
                    <a:pt x="272" y="222"/>
                    <a:pt x="236" y="184"/>
                  </a:cubicBezTo>
                  <a:cubicBezTo>
                    <a:pt x="224" y="171"/>
                    <a:pt x="212" y="159"/>
                    <a:pt x="199" y="147"/>
                  </a:cubicBezTo>
                  <a:cubicBezTo>
                    <a:pt x="184" y="133"/>
                    <a:pt x="167" y="135"/>
                    <a:pt x="152" y="151"/>
                  </a:cubicBezTo>
                  <a:cubicBezTo>
                    <a:pt x="137" y="166"/>
                    <a:pt x="137" y="182"/>
                    <a:pt x="150" y="197"/>
                  </a:cubicBezTo>
                  <a:cubicBezTo>
                    <a:pt x="164" y="212"/>
                    <a:pt x="180" y="225"/>
                    <a:pt x="194" y="240"/>
                  </a:cubicBezTo>
                  <a:cubicBezTo>
                    <a:pt x="228" y="277"/>
                    <a:pt x="250" y="321"/>
                    <a:pt x="247" y="372"/>
                  </a:cubicBezTo>
                  <a:cubicBezTo>
                    <a:pt x="243" y="445"/>
                    <a:pt x="311" y="490"/>
                    <a:pt x="365" y="4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35">
              <a:extLst>
                <a:ext uri="{FF2B5EF4-FFF2-40B4-BE49-F238E27FC236}">
                  <a16:creationId xmlns:a16="http://schemas.microsoft.com/office/drawing/2014/main" id="{0F77092C-66F0-6DA4-D8D4-42708C1DE43C}"/>
                </a:ext>
              </a:extLst>
            </p:cNvPr>
            <p:cNvSpPr>
              <a:spLocks/>
            </p:cNvSpPr>
            <p:nvPr/>
          </p:nvSpPr>
          <p:spPr bwMode="auto">
            <a:xfrm>
              <a:off x="3723" y="1288"/>
              <a:ext cx="638" cy="640"/>
            </a:xfrm>
            <a:custGeom>
              <a:avLst/>
              <a:gdLst>
                <a:gd name="T0" fmla="*/ 761 w 764"/>
                <a:gd name="T1" fmla="*/ 0 h 769"/>
                <a:gd name="T2" fmla="*/ 635 w 764"/>
                <a:gd name="T3" fmla="*/ 157 h 769"/>
                <a:gd name="T4" fmla="*/ 532 w 764"/>
                <a:gd name="T5" fmla="*/ 167 h 769"/>
                <a:gd name="T6" fmla="*/ 238 w 764"/>
                <a:gd name="T7" fmla="*/ 167 h 769"/>
                <a:gd name="T8" fmla="*/ 202 w 764"/>
                <a:gd name="T9" fmla="*/ 169 h 769"/>
                <a:gd name="T10" fmla="*/ 140 w 764"/>
                <a:gd name="T11" fmla="*/ 229 h 769"/>
                <a:gd name="T12" fmla="*/ 138 w 764"/>
                <a:gd name="T13" fmla="*/ 265 h 769"/>
                <a:gd name="T14" fmla="*/ 138 w 764"/>
                <a:gd name="T15" fmla="*/ 639 h 769"/>
                <a:gd name="T16" fmla="*/ 38 w 764"/>
                <a:gd name="T17" fmla="*/ 763 h 769"/>
                <a:gd name="T18" fmla="*/ 0 w 764"/>
                <a:gd name="T19" fmla="*/ 733 h 769"/>
                <a:gd name="T20" fmla="*/ 1 w 764"/>
                <a:gd name="T21" fmla="*/ 341 h 769"/>
                <a:gd name="T22" fmla="*/ 2 w 764"/>
                <a:gd name="T23" fmla="*/ 229 h 769"/>
                <a:gd name="T24" fmla="*/ 186 w 764"/>
                <a:gd name="T25" fmla="*/ 46 h 769"/>
                <a:gd name="T26" fmla="*/ 520 w 764"/>
                <a:gd name="T27" fmla="*/ 46 h 769"/>
                <a:gd name="T28" fmla="*/ 699 w 764"/>
                <a:gd name="T29" fmla="*/ 26 h 769"/>
                <a:gd name="T30" fmla="*/ 761 w 764"/>
                <a:gd name="T31"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4" h="769">
                  <a:moveTo>
                    <a:pt x="761" y="0"/>
                  </a:moveTo>
                  <a:cubicBezTo>
                    <a:pt x="764" y="75"/>
                    <a:pt x="712" y="141"/>
                    <a:pt x="635" y="157"/>
                  </a:cubicBezTo>
                  <a:cubicBezTo>
                    <a:pt x="601" y="164"/>
                    <a:pt x="566" y="166"/>
                    <a:pt x="532" y="167"/>
                  </a:cubicBezTo>
                  <a:cubicBezTo>
                    <a:pt x="434" y="168"/>
                    <a:pt x="336" y="167"/>
                    <a:pt x="238" y="167"/>
                  </a:cubicBezTo>
                  <a:cubicBezTo>
                    <a:pt x="226" y="167"/>
                    <a:pt x="214" y="168"/>
                    <a:pt x="202" y="169"/>
                  </a:cubicBezTo>
                  <a:cubicBezTo>
                    <a:pt x="160" y="172"/>
                    <a:pt x="144" y="187"/>
                    <a:pt x="140" y="229"/>
                  </a:cubicBezTo>
                  <a:cubicBezTo>
                    <a:pt x="138" y="241"/>
                    <a:pt x="138" y="253"/>
                    <a:pt x="138" y="265"/>
                  </a:cubicBezTo>
                  <a:cubicBezTo>
                    <a:pt x="138" y="390"/>
                    <a:pt x="139" y="514"/>
                    <a:pt x="138" y="639"/>
                  </a:cubicBezTo>
                  <a:cubicBezTo>
                    <a:pt x="138" y="702"/>
                    <a:pt x="98" y="751"/>
                    <a:pt x="38" y="763"/>
                  </a:cubicBezTo>
                  <a:cubicBezTo>
                    <a:pt x="7" y="769"/>
                    <a:pt x="0" y="764"/>
                    <a:pt x="0" y="733"/>
                  </a:cubicBezTo>
                  <a:cubicBezTo>
                    <a:pt x="0" y="602"/>
                    <a:pt x="1" y="471"/>
                    <a:pt x="1" y="341"/>
                  </a:cubicBezTo>
                  <a:cubicBezTo>
                    <a:pt x="1" y="304"/>
                    <a:pt x="1" y="266"/>
                    <a:pt x="2" y="229"/>
                  </a:cubicBezTo>
                  <a:cubicBezTo>
                    <a:pt x="3" y="123"/>
                    <a:pt x="79" y="47"/>
                    <a:pt x="186" y="46"/>
                  </a:cubicBezTo>
                  <a:cubicBezTo>
                    <a:pt x="297" y="45"/>
                    <a:pt x="408" y="46"/>
                    <a:pt x="520" y="46"/>
                  </a:cubicBezTo>
                  <a:cubicBezTo>
                    <a:pt x="581" y="47"/>
                    <a:pt x="641" y="46"/>
                    <a:pt x="699" y="26"/>
                  </a:cubicBezTo>
                  <a:cubicBezTo>
                    <a:pt x="720" y="19"/>
                    <a:pt x="740" y="9"/>
                    <a:pt x="7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36">
              <a:extLst>
                <a:ext uri="{FF2B5EF4-FFF2-40B4-BE49-F238E27FC236}">
                  <a16:creationId xmlns:a16="http://schemas.microsoft.com/office/drawing/2014/main" id="{B2426989-2DD6-D32C-F516-148190998F70}"/>
                </a:ext>
              </a:extLst>
            </p:cNvPr>
            <p:cNvSpPr>
              <a:spLocks/>
            </p:cNvSpPr>
            <p:nvPr/>
          </p:nvSpPr>
          <p:spPr bwMode="auto">
            <a:xfrm>
              <a:off x="1513" y="263"/>
              <a:ext cx="318" cy="298"/>
            </a:xfrm>
            <a:custGeom>
              <a:avLst/>
              <a:gdLst>
                <a:gd name="T0" fmla="*/ 228 w 381"/>
                <a:gd name="T1" fmla="*/ 356 h 357"/>
                <a:gd name="T2" fmla="*/ 110 w 381"/>
                <a:gd name="T3" fmla="*/ 239 h 357"/>
                <a:gd name="T4" fmla="*/ 57 w 381"/>
                <a:gd name="T5" fmla="*/ 107 h 357"/>
                <a:gd name="T6" fmla="*/ 13 w 381"/>
                <a:gd name="T7" fmla="*/ 64 h 357"/>
                <a:gd name="T8" fmla="*/ 15 w 381"/>
                <a:gd name="T9" fmla="*/ 18 h 357"/>
                <a:gd name="T10" fmla="*/ 62 w 381"/>
                <a:gd name="T11" fmla="*/ 14 h 357"/>
                <a:gd name="T12" fmla="*/ 99 w 381"/>
                <a:gd name="T13" fmla="*/ 51 h 357"/>
                <a:gd name="T14" fmla="*/ 233 w 381"/>
                <a:gd name="T15" fmla="*/ 112 h 357"/>
                <a:gd name="T16" fmla="*/ 339 w 381"/>
                <a:gd name="T17" fmla="*/ 290 h 357"/>
                <a:gd name="T18" fmla="*/ 228 w 381"/>
                <a:gd name="T19" fmla="*/ 35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57">
                  <a:moveTo>
                    <a:pt x="228" y="356"/>
                  </a:moveTo>
                  <a:cubicBezTo>
                    <a:pt x="174" y="357"/>
                    <a:pt x="106" y="312"/>
                    <a:pt x="110" y="239"/>
                  </a:cubicBezTo>
                  <a:cubicBezTo>
                    <a:pt x="113" y="188"/>
                    <a:pt x="91" y="144"/>
                    <a:pt x="57" y="107"/>
                  </a:cubicBezTo>
                  <a:cubicBezTo>
                    <a:pt x="43" y="92"/>
                    <a:pt x="27" y="79"/>
                    <a:pt x="13" y="64"/>
                  </a:cubicBezTo>
                  <a:cubicBezTo>
                    <a:pt x="0" y="49"/>
                    <a:pt x="0" y="33"/>
                    <a:pt x="15" y="18"/>
                  </a:cubicBezTo>
                  <a:cubicBezTo>
                    <a:pt x="30" y="2"/>
                    <a:pt x="47" y="0"/>
                    <a:pt x="62" y="14"/>
                  </a:cubicBezTo>
                  <a:cubicBezTo>
                    <a:pt x="75" y="26"/>
                    <a:pt x="87" y="38"/>
                    <a:pt x="99" y="51"/>
                  </a:cubicBezTo>
                  <a:cubicBezTo>
                    <a:pt x="135" y="89"/>
                    <a:pt x="179" y="111"/>
                    <a:pt x="233" y="112"/>
                  </a:cubicBezTo>
                  <a:cubicBezTo>
                    <a:pt x="329" y="113"/>
                    <a:pt x="381" y="213"/>
                    <a:pt x="339" y="290"/>
                  </a:cubicBezTo>
                  <a:cubicBezTo>
                    <a:pt x="315" y="334"/>
                    <a:pt x="278" y="355"/>
                    <a:pt x="228" y="3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1" name="TextBox 60">
            <a:extLst>
              <a:ext uri="{FF2B5EF4-FFF2-40B4-BE49-F238E27FC236}">
                <a16:creationId xmlns:a16="http://schemas.microsoft.com/office/drawing/2014/main" id="{163EAD43-D0C3-F6A6-9FE3-4F7090128906}"/>
              </a:ext>
            </a:extLst>
          </p:cNvPr>
          <p:cNvSpPr txBox="1"/>
          <p:nvPr/>
        </p:nvSpPr>
        <p:spPr>
          <a:xfrm>
            <a:off x="6409791" y="4708112"/>
            <a:ext cx="1798896" cy="523220"/>
          </a:xfrm>
          <a:prstGeom prst="rect">
            <a:avLst/>
          </a:prstGeom>
          <a:noFill/>
        </p:spPr>
        <p:txBody>
          <a:bodyPr wrap="square" rtlCol="0">
            <a:spAutoFit/>
          </a:bodyPr>
          <a:lstStyle/>
          <a:p>
            <a:pPr algn="ctr"/>
            <a:r>
              <a:rPr lang="en-US" sz="1400" noProof="0" dirty="0"/>
              <a:t>Fasting glucose </a:t>
            </a:r>
            <a:br>
              <a:rPr lang="en-US" sz="1400" noProof="0" dirty="0"/>
            </a:br>
            <a:r>
              <a:rPr lang="en-US" sz="1400" noProof="0" dirty="0"/>
              <a:t>and HbA</a:t>
            </a:r>
            <a:r>
              <a:rPr lang="en-US" sz="1400" baseline="-25000" noProof="0" dirty="0"/>
              <a:t>1c</a:t>
            </a:r>
          </a:p>
        </p:txBody>
      </p:sp>
      <p:grpSp>
        <p:nvGrpSpPr>
          <p:cNvPr id="80" name="Group 39">
            <a:extLst>
              <a:ext uri="{FF2B5EF4-FFF2-40B4-BE49-F238E27FC236}">
                <a16:creationId xmlns:a16="http://schemas.microsoft.com/office/drawing/2014/main" id="{746295E5-380D-2815-79EE-7039CD6DE81A}"/>
              </a:ext>
            </a:extLst>
          </p:cNvPr>
          <p:cNvGrpSpPr>
            <a:grpSpLocks noChangeAspect="1"/>
          </p:cNvGrpSpPr>
          <p:nvPr/>
        </p:nvGrpSpPr>
        <p:grpSpPr bwMode="auto">
          <a:xfrm>
            <a:off x="7102755" y="4157706"/>
            <a:ext cx="301067" cy="571500"/>
            <a:chOff x="2024" y="-6"/>
            <a:chExt cx="1710" cy="3246"/>
          </a:xfrm>
        </p:grpSpPr>
        <p:sp>
          <p:nvSpPr>
            <p:cNvPr id="81" name="Freeform 40">
              <a:extLst>
                <a:ext uri="{FF2B5EF4-FFF2-40B4-BE49-F238E27FC236}">
                  <a16:creationId xmlns:a16="http://schemas.microsoft.com/office/drawing/2014/main" id="{46863392-8A52-F616-F397-03CC564AC94E}"/>
                </a:ext>
              </a:extLst>
            </p:cNvPr>
            <p:cNvSpPr>
              <a:spLocks noEditPoints="1"/>
            </p:cNvSpPr>
            <p:nvPr/>
          </p:nvSpPr>
          <p:spPr bwMode="auto">
            <a:xfrm>
              <a:off x="2024" y="-6"/>
              <a:ext cx="1710" cy="2514"/>
            </a:xfrm>
            <a:custGeom>
              <a:avLst/>
              <a:gdLst>
                <a:gd name="T0" fmla="*/ 2462 w 2463"/>
                <a:gd name="T1" fmla="*/ 1713 h 3626"/>
                <a:gd name="T2" fmla="*/ 2462 w 2463"/>
                <a:gd name="T3" fmla="*/ 2663 h 3626"/>
                <a:gd name="T4" fmla="*/ 2416 w 2463"/>
                <a:gd name="T5" fmla="*/ 3053 h 3626"/>
                <a:gd name="T6" fmla="*/ 2013 w 2463"/>
                <a:gd name="T7" fmla="*/ 3501 h 3626"/>
                <a:gd name="T8" fmla="*/ 1557 w 2463"/>
                <a:gd name="T9" fmla="*/ 3605 h 3626"/>
                <a:gd name="T10" fmla="*/ 962 w 2463"/>
                <a:gd name="T11" fmla="*/ 3609 h 3626"/>
                <a:gd name="T12" fmla="*/ 479 w 2463"/>
                <a:gd name="T13" fmla="*/ 3498 h 3626"/>
                <a:gd name="T14" fmla="*/ 27 w 2463"/>
                <a:gd name="T15" fmla="*/ 2931 h 3626"/>
                <a:gd name="T16" fmla="*/ 0 w 2463"/>
                <a:gd name="T17" fmla="*/ 2613 h 3626"/>
                <a:gd name="T18" fmla="*/ 0 w 2463"/>
                <a:gd name="T19" fmla="*/ 803 h 3626"/>
                <a:gd name="T20" fmla="*/ 64 w 2463"/>
                <a:gd name="T21" fmla="*/ 482 h 3626"/>
                <a:gd name="T22" fmla="*/ 338 w 2463"/>
                <a:gd name="T23" fmla="*/ 204 h 3626"/>
                <a:gd name="T24" fmla="*/ 922 w 2463"/>
                <a:gd name="T25" fmla="*/ 21 h 3626"/>
                <a:gd name="T26" fmla="*/ 1613 w 2463"/>
                <a:gd name="T27" fmla="*/ 30 h 3626"/>
                <a:gd name="T28" fmla="*/ 2233 w 2463"/>
                <a:gd name="T29" fmla="*/ 253 h 3626"/>
                <a:gd name="T30" fmla="*/ 2459 w 2463"/>
                <a:gd name="T31" fmla="*/ 645 h 3626"/>
                <a:gd name="T32" fmla="*/ 2462 w 2463"/>
                <a:gd name="T33" fmla="*/ 757 h 3626"/>
                <a:gd name="T34" fmla="*/ 2463 w 2463"/>
                <a:gd name="T35" fmla="*/ 1713 h 3626"/>
                <a:gd name="T36" fmla="*/ 2462 w 2463"/>
                <a:gd name="T37" fmla="*/ 1713 h 3626"/>
                <a:gd name="T38" fmla="*/ 212 w 2463"/>
                <a:gd name="T39" fmla="*/ 1308 h 3626"/>
                <a:gd name="T40" fmla="*/ 212 w 2463"/>
                <a:gd name="T41" fmla="*/ 1704 h 3626"/>
                <a:gd name="T42" fmla="*/ 352 w 2463"/>
                <a:gd name="T43" fmla="*/ 2072 h 3626"/>
                <a:gd name="T44" fmla="*/ 759 w 2463"/>
                <a:gd name="T45" fmla="*/ 2332 h 3626"/>
                <a:gd name="T46" fmla="*/ 1744 w 2463"/>
                <a:gd name="T47" fmla="*/ 2317 h 3626"/>
                <a:gd name="T48" fmla="*/ 2114 w 2463"/>
                <a:gd name="T49" fmla="*/ 2069 h 3626"/>
                <a:gd name="T50" fmla="*/ 2250 w 2463"/>
                <a:gd name="T51" fmla="*/ 1730 h 3626"/>
                <a:gd name="T52" fmla="*/ 2251 w 2463"/>
                <a:gd name="T53" fmla="*/ 938 h 3626"/>
                <a:gd name="T54" fmla="*/ 2130 w 2463"/>
                <a:gd name="T55" fmla="*/ 603 h 3626"/>
                <a:gd name="T56" fmla="*/ 1791 w 2463"/>
                <a:gd name="T57" fmla="*/ 359 h 3626"/>
                <a:gd name="T58" fmla="*/ 712 w 2463"/>
                <a:gd name="T59" fmla="*/ 343 h 3626"/>
                <a:gd name="T60" fmla="*/ 354 w 2463"/>
                <a:gd name="T61" fmla="*/ 577 h 3626"/>
                <a:gd name="T62" fmla="*/ 211 w 2463"/>
                <a:gd name="T63" fmla="*/ 944 h 3626"/>
                <a:gd name="T64" fmla="*/ 212 w 2463"/>
                <a:gd name="T65" fmla="*/ 1308 h 3626"/>
                <a:gd name="T66" fmla="*/ 1552 w 2463"/>
                <a:gd name="T67" fmla="*/ 2987 h 3626"/>
                <a:gd name="T68" fmla="*/ 1232 w 2463"/>
                <a:gd name="T69" fmla="*/ 2666 h 3626"/>
                <a:gd name="T70" fmla="*/ 910 w 2463"/>
                <a:gd name="T71" fmla="*/ 2987 h 3626"/>
                <a:gd name="T72" fmla="*/ 1230 w 2463"/>
                <a:gd name="T73" fmla="*/ 3308 h 3626"/>
                <a:gd name="T74" fmla="*/ 1552 w 2463"/>
                <a:gd name="T75" fmla="*/ 2987 h 3626"/>
                <a:gd name="T76" fmla="*/ 484 w 2463"/>
                <a:gd name="T77" fmla="*/ 3118 h 3626"/>
                <a:gd name="T78" fmla="*/ 711 w 2463"/>
                <a:gd name="T79" fmla="*/ 2893 h 3626"/>
                <a:gd name="T80" fmla="*/ 485 w 2463"/>
                <a:gd name="T81" fmla="*/ 2666 h 3626"/>
                <a:gd name="T82" fmla="*/ 258 w 2463"/>
                <a:gd name="T83" fmla="*/ 2892 h 3626"/>
                <a:gd name="T84" fmla="*/ 484 w 2463"/>
                <a:gd name="T85" fmla="*/ 3118 h 3626"/>
                <a:gd name="T86" fmla="*/ 1978 w 2463"/>
                <a:gd name="T87" fmla="*/ 3118 h 3626"/>
                <a:gd name="T88" fmla="*/ 2204 w 2463"/>
                <a:gd name="T89" fmla="*/ 2892 h 3626"/>
                <a:gd name="T90" fmla="*/ 1978 w 2463"/>
                <a:gd name="T91" fmla="*/ 2666 h 3626"/>
                <a:gd name="T92" fmla="*/ 1752 w 2463"/>
                <a:gd name="T93" fmla="*/ 2892 h 3626"/>
                <a:gd name="T94" fmla="*/ 1978 w 2463"/>
                <a:gd name="T95" fmla="*/ 3118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3" h="3626">
                  <a:moveTo>
                    <a:pt x="2462" y="1713"/>
                  </a:moveTo>
                  <a:cubicBezTo>
                    <a:pt x="2462" y="2030"/>
                    <a:pt x="2463" y="2346"/>
                    <a:pt x="2462" y="2663"/>
                  </a:cubicBezTo>
                  <a:cubicBezTo>
                    <a:pt x="2461" y="2794"/>
                    <a:pt x="2451" y="2925"/>
                    <a:pt x="2416" y="3053"/>
                  </a:cubicBezTo>
                  <a:cubicBezTo>
                    <a:pt x="2356" y="3269"/>
                    <a:pt x="2219" y="3416"/>
                    <a:pt x="2013" y="3501"/>
                  </a:cubicBezTo>
                  <a:cubicBezTo>
                    <a:pt x="1867" y="3562"/>
                    <a:pt x="1714" y="3590"/>
                    <a:pt x="1557" y="3605"/>
                  </a:cubicBezTo>
                  <a:cubicBezTo>
                    <a:pt x="1359" y="3624"/>
                    <a:pt x="1161" y="3626"/>
                    <a:pt x="962" y="3609"/>
                  </a:cubicBezTo>
                  <a:cubicBezTo>
                    <a:pt x="796" y="3594"/>
                    <a:pt x="633" y="3564"/>
                    <a:pt x="479" y="3498"/>
                  </a:cubicBezTo>
                  <a:cubicBezTo>
                    <a:pt x="227" y="3390"/>
                    <a:pt x="79" y="3199"/>
                    <a:pt x="27" y="2931"/>
                  </a:cubicBezTo>
                  <a:cubicBezTo>
                    <a:pt x="7" y="2826"/>
                    <a:pt x="0" y="2720"/>
                    <a:pt x="0" y="2613"/>
                  </a:cubicBezTo>
                  <a:cubicBezTo>
                    <a:pt x="0" y="2010"/>
                    <a:pt x="0" y="1406"/>
                    <a:pt x="0" y="803"/>
                  </a:cubicBezTo>
                  <a:cubicBezTo>
                    <a:pt x="0" y="692"/>
                    <a:pt x="16" y="584"/>
                    <a:pt x="64" y="482"/>
                  </a:cubicBezTo>
                  <a:cubicBezTo>
                    <a:pt x="124" y="359"/>
                    <a:pt x="222" y="273"/>
                    <a:pt x="338" y="204"/>
                  </a:cubicBezTo>
                  <a:cubicBezTo>
                    <a:pt x="518" y="98"/>
                    <a:pt x="715" y="41"/>
                    <a:pt x="922" y="21"/>
                  </a:cubicBezTo>
                  <a:cubicBezTo>
                    <a:pt x="1153" y="0"/>
                    <a:pt x="1383" y="2"/>
                    <a:pt x="1613" y="30"/>
                  </a:cubicBezTo>
                  <a:cubicBezTo>
                    <a:pt x="1837" y="56"/>
                    <a:pt x="2044" y="125"/>
                    <a:pt x="2233" y="253"/>
                  </a:cubicBezTo>
                  <a:cubicBezTo>
                    <a:pt x="2374" y="348"/>
                    <a:pt x="2449" y="477"/>
                    <a:pt x="2459" y="645"/>
                  </a:cubicBezTo>
                  <a:cubicBezTo>
                    <a:pt x="2461" y="682"/>
                    <a:pt x="2462" y="720"/>
                    <a:pt x="2462" y="757"/>
                  </a:cubicBezTo>
                  <a:cubicBezTo>
                    <a:pt x="2463" y="1076"/>
                    <a:pt x="2463" y="1394"/>
                    <a:pt x="2463" y="1713"/>
                  </a:cubicBezTo>
                  <a:cubicBezTo>
                    <a:pt x="2462" y="1713"/>
                    <a:pt x="2462" y="1713"/>
                    <a:pt x="2462" y="1713"/>
                  </a:cubicBezTo>
                  <a:close/>
                  <a:moveTo>
                    <a:pt x="212" y="1308"/>
                  </a:moveTo>
                  <a:cubicBezTo>
                    <a:pt x="212" y="1440"/>
                    <a:pt x="213" y="1572"/>
                    <a:pt x="212" y="1704"/>
                  </a:cubicBezTo>
                  <a:cubicBezTo>
                    <a:pt x="209" y="1846"/>
                    <a:pt x="259" y="1967"/>
                    <a:pt x="352" y="2072"/>
                  </a:cubicBezTo>
                  <a:cubicBezTo>
                    <a:pt x="462" y="2198"/>
                    <a:pt x="602" y="2279"/>
                    <a:pt x="759" y="2332"/>
                  </a:cubicBezTo>
                  <a:cubicBezTo>
                    <a:pt x="1088" y="2442"/>
                    <a:pt x="1418" y="2439"/>
                    <a:pt x="1744" y="2317"/>
                  </a:cubicBezTo>
                  <a:cubicBezTo>
                    <a:pt x="1886" y="2264"/>
                    <a:pt x="2013" y="2185"/>
                    <a:pt x="2114" y="2069"/>
                  </a:cubicBezTo>
                  <a:cubicBezTo>
                    <a:pt x="2198" y="1972"/>
                    <a:pt x="2250" y="1860"/>
                    <a:pt x="2250" y="1730"/>
                  </a:cubicBezTo>
                  <a:cubicBezTo>
                    <a:pt x="2251" y="1466"/>
                    <a:pt x="2249" y="1202"/>
                    <a:pt x="2251" y="938"/>
                  </a:cubicBezTo>
                  <a:cubicBezTo>
                    <a:pt x="2252" y="810"/>
                    <a:pt x="2210" y="700"/>
                    <a:pt x="2130" y="603"/>
                  </a:cubicBezTo>
                  <a:cubicBezTo>
                    <a:pt x="2039" y="491"/>
                    <a:pt x="1923" y="413"/>
                    <a:pt x="1791" y="359"/>
                  </a:cubicBezTo>
                  <a:cubicBezTo>
                    <a:pt x="1434" y="214"/>
                    <a:pt x="1073" y="211"/>
                    <a:pt x="712" y="343"/>
                  </a:cubicBezTo>
                  <a:cubicBezTo>
                    <a:pt x="575" y="393"/>
                    <a:pt x="453" y="468"/>
                    <a:pt x="354" y="577"/>
                  </a:cubicBezTo>
                  <a:cubicBezTo>
                    <a:pt x="260" y="681"/>
                    <a:pt x="209" y="802"/>
                    <a:pt x="211" y="944"/>
                  </a:cubicBezTo>
                  <a:cubicBezTo>
                    <a:pt x="214" y="1066"/>
                    <a:pt x="212" y="1187"/>
                    <a:pt x="212" y="1308"/>
                  </a:cubicBezTo>
                  <a:close/>
                  <a:moveTo>
                    <a:pt x="1552" y="2987"/>
                  </a:moveTo>
                  <a:cubicBezTo>
                    <a:pt x="1552" y="2810"/>
                    <a:pt x="1409" y="2666"/>
                    <a:pt x="1232" y="2666"/>
                  </a:cubicBezTo>
                  <a:cubicBezTo>
                    <a:pt x="1054" y="2666"/>
                    <a:pt x="910" y="2809"/>
                    <a:pt x="910" y="2987"/>
                  </a:cubicBezTo>
                  <a:cubicBezTo>
                    <a:pt x="910" y="3164"/>
                    <a:pt x="1054" y="3308"/>
                    <a:pt x="1230" y="3308"/>
                  </a:cubicBezTo>
                  <a:cubicBezTo>
                    <a:pt x="1408" y="3309"/>
                    <a:pt x="1552" y="3165"/>
                    <a:pt x="1552" y="2987"/>
                  </a:cubicBezTo>
                  <a:close/>
                  <a:moveTo>
                    <a:pt x="484" y="3118"/>
                  </a:moveTo>
                  <a:cubicBezTo>
                    <a:pt x="609" y="3119"/>
                    <a:pt x="711" y="3017"/>
                    <a:pt x="711" y="2893"/>
                  </a:cubicBezTo>
                  <a:cubicBezTo>
                    <a:pt x="711" y="2768"/>
                    <a:pt x="610" y="2666"/>
                    <a:pt x="485" y="2666"/>
                  </a:cubicBezTo>
                  <a:cubicBezTo>
                    <a:pt x="360" y="2666"/>
                    <a:pt x="258" y="2767"/>
                    <a:pt x="258" y="2892"/>
                  </a:cubicBezTo>
                  <a:cubicBezTo>
                    <a:pt x="258" y="3017"/>
                    <a:pt x="359" y="3118"/>
                    <a:pt x="484" y="3118"/>
                  </a:cubicBezTo>
                  <a:close/>
                  <a:moveTo>
                    <a:pt x="1978" y="3118"/>
                  </a:moveTo>
                  <a:cubicBezTo>
                    <a:pt x="2104" y="3118"/>
                    <a:pt x="2204" y="3017"/>
                    <a:pt x="2204" y="2892"/>
                  </a:cubicBezTo>
                  <a:cubicBezTo>
                    <a:pt x="2204" y="2767"/>
                    <a:pt x="2103" y="2666"/>
                    <a:pt x="1978" y="2666"/>
                  </a:cubicBezTo>
                  <a:cubicBezTo>
                    <a:pt x="1853" y="2666"/>
                    <a:pt x="1752" y="2767"/>
                    <a:pt x="1752" y="2892"/>
                  </a:cubicBezTo>
                  <a:cubicBezTo>
                    <a:pt x="1752" y="3017"/>
                    <a:pt x="1853" y="3119"/>
                    <a:pt x="1978" y="31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2" name="Freeform 41">
              <a:extLst>
                <a:ext uri="{FF2B5EF4-FFF2-40B4-BE49-F238E27FC236}">
                  <a16:creationId xmlns:a16="http://schemas.microsoft.com/office/drawing/2014/main" id="{341361CC-9F56-C13A-69A4-6B0FC79E0336}"/>
                </a:ext>
              </a:extLst>
            </p:cNvPr>
            <p:cNvSpPr>
              <a:spLocks/>
            </p:cNvSpPr>
            <p:nvPr/>
          </p:nvSpPr>
          <p:spPr bwMode="auto">
            <a:xfrm>
              <a:off x="2769" y="2559"/>
              <a:ext cx="220" cy="681"/>
            </a:xfrm>
            <a:custGeom>
              <a:avLst/>
              <a:gdLst>
                <a:gd name="T0" fmla="*/ 0 w 317"/>
                <a:gd name="T1" fmla="*/ 0 h 983"/>
                <a:gd name="T2" fmla="*/ 317 w 317"/>
                <a:gd name="T3" fmla="*/ 0 h 983"/>
                <a:gd name="T4" fmla="*/ 317 w 317"/>
                <a:gd name="T5" fmla="*/ 983 h 983"/>
                <a:gd name="T6" fmla="*/ 0 w 317"/>
                <a:gd name="T7" fmla="*/ 983 h 983"/>
                <a:gd name="T8" fmla="*/ 0 w 317"/>
                <a:gd name="T9" fmla="*/ 0 h 983"/>
              </a:gdLst>
              <a:ahLst/>
              <a:cxnLst>
                <a:cxn ang="0">
                  <a:pos x="T0" y="T1"/>
                </a:cxn>
                <a:cxn ang="0">
                  <a:pos x="T2" y="T3"/>
                </a:cxn>
                <a:cxn ang="0">
                  <a:pos x="T4" y="T5"/>
                </a:cxn>
                <a:cxn ang="0">
                  <a:pos x="T6" y="T7"/>
                </a:cxn>
                <a:cxn ang="0">
                  <a:pos x="T8" y="T9"/>
                </a:cxn>
              </a:cxnLst>
              <a:rect l="0" t="0" r="r" b="b"/>
              <a:pathLst>
                <a:path w="317" h="983">
                  <a:moveTo>
                    <a:pt x="0" y="0"/>
                  </a:moveTo>
                  <a:cubicBezTo>
                    <a:pt x="107" y="0"/>
                    <a:pt x="211" y="0"/>
                    <a:pt x="317" y="0"/>
                  </a:cubicBezTo>
                  <a:cubicBezTo>
                    <a:pt x="317" y="328"/>
                    <a:pt x="317" y="654"/>
                    <a:pt x="317" y="983"/>
                  </a:cubicBezTo>
                  <a:cubicBezTo>
                    <a:pt x="212" y="983"/>
                    <a:pt x="107" y="983"/>
                    <a:pt x="0" y="983"/>
                  </a:cubicBezTo>
                  <a:cubicBezTo>
                    <a:pt x="0" y="655"/>
                    <a:pt x="0" y="32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3" name="Freeform 42">
              <a:extLst>
                <a:ext uri="{FF2B5EF4-FFF2-40B4-BE49-F238E27FC236}">
                  <a16:creationId xmlns:a16="http://schemas.microsoft.com/office/drawing/2014/main" id="{14366E67-5E26-D95C-421B-019ABCFC2ACB}"/>
                </a:ext>
              </a:extLst>
            </p:cNvPr>
            <p:cNvSpPr>
              <a:spLocks noEditPoints="1"/>
            </p:cNvSpPr>
            <p:nvPr/>
          </p:nvSpPr>
          <p:spPr bwMode="auto">
            <a:xfrm>
              <a:off x="2169" y="141"/>
              <a:ext cx="1419" cy="1546"/>
            </a:xfrm>
            <a:custGeom>
              <a:avLst/>
              <a:gdLst>
                <a:gd name="T0" fmla="*/ 3 w 2043"/>
                <a:gd name="T1" fmla="*/ 1097 h 2231"/>
                <a:gd name="T2" fmla="*/ 2 w 2043"/>
                <a:gd name="T3" fmla="*/ 733 h 2231"/>
                <a:gd name="T4" fmla="*/ 145 w 2043"/>
                <a:gd name="T5" fmla="*/ 366 h 2231"/>
                <a:gd name="T6" fmla="*/ 503 w 2043"/>
                <a:gd name="T7" fmla="*/ 132 h 2231"/>
                <a:gd name="T8" fmla="*/ 1582 w 2043"/>
                <a:gd name="T9" fmla="*/ 148 h 2231"/>
                <a:gd name="T10" fmla="*/ 1921 w 2043"/>
                <a:gd name="T11" fmla="*/ 392 h 2231"/>
                <a:gd name="T12" fmla="*/ 2042 w 2043"/>
                <a:gd name="T13" fmla="*/ 727 h 2231"/>
                <a:gd name="T14" fmla="*/ 2041 w 2043"/>
                <a:gd name="T15" fmla="*/ 1519 h 2231"/>
                <a:gd name="T16" fmla="*/ 1905 w 2043"/>
                <a:gd name="T17" fmla="*/ 1858 h 2231"/>
                <a:gd name="T18" fmla="*/ 1535 w 2043"/>
                <a:gd name="T19" fmla="*/ 2106 h 2231"/>
                <a:gd name="T20" fmla="*/ 550 w 2043"/>
                <a:gd name="T21" fmla="*/ 2121 h 2231"/>
                <a:gd name="T22" fmla="*/ 143 w 2043"/>
                <a:gd name="T23" fmla="*/ 1861 h 2231"/>
                <a:gd name="T24" fmla="*/ 3 w 2043"/>
                <a:gd name="T25" fmla="*/ 1493 h 2231"/>
                <a:gd name="T26" fmla="*/ 3 w 2043"/>
                <a:gd name="T27" fmla="*/ 1097 h 2231"/>
                <a:gd name="T28" fmla="*/ 1742 w 2043"/>
                <a:gd name="T29" fmla="*/ 461 h 2231"/>
                <a:gd name="T30" fmla="*/ 303 w 2043"/>
                <a:gd name="T31" fmla="*/ 461 h 2231"/>
                <a:gd name="T32" fmla="*/ 303 w 2043"/>
                <a:gd name="T33" fmla="*/ 1601 h 2231"/>
                <a:gd name="T34" fmla="*/ 1742 w 2043"/>
                <a:gd name="T35" fmla="*/ 1601 h 2231"/>
                <a:gd name="T36" fmla="*/ 1742 w 2043"/>
                <a:gd name="T37" fmla="*/ 461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3" h="2231">
                  <a:moveTo>
                    <a:pt x="3" y="1097"/>
                  </a:moveTo>
                  <a:cubicBezTo>
                    <a:pt x="3" y="976"/>
                    <a:pt x="5" y="855"/>
                    <a:pt x="2" y="733"/>
                  </a:cubicBezTo>
                  <a:cubicBezTo>
                    <a:pt x="0" y="591"/>
                    <a:pt x="51" y="470"/>
                    <a:pt x="145" y="366"/>
                  </a:cubicBezTo>
                  <a:cubicBezTo>
                    <a:pt x="244" y="257"/>
                    <a:pt x="366" y="182"/>
                    <a:pt x="503" y="132"/>
                  </a:cubicBezTo>
                  <a:cubicBezTo>
                    <a:pt x="864" y="0"/>
                    <a:pt x="1225" y="3"/>
                    <a:pt x="1582" y="148"/>
                  </a:cubicBezTo>
                  <a:cubicBezTo>
                    <a:pt x="1714" y="202"/>
                    <a:pt x="1830" y="280"/>
                    <a:pt x="1921" y="392"/>
                  </a:cubicBezTo>
                  <a:cubicBezTo>
                    <a:pt x="2001" y="489"/>
                    <a:pt x="2043" y="599"/>
                    <a:pt x="2042" y="727"/>
                  </a:cubicBezTo>
                  <a:cubicBezTo>
                    <a:pt x="2040" y="991"/>
                    <a:pt x="2042" y="1255"/>
                    <a:pt x="2041" y="1519"/>
                  </a:cubicBezTo>
                  <a:cubicBezTo>
                    <a:pt x="2041" y="1649"/>
                    <a:pt x="1989" y="1761"/>
                    <a:pt x="1905" y="1858"/>
                  </a:cubicBezTo>
                  <a:cubicBezTo>
                    <a:pt x="1804" y="1974"/>
                    <a:pt x="1677" y="2053"/>
                    <a:pt x="1535" y="2106"/>
                  </a:cubicBezTo>
                  <a:cubicBezTo>
                    <a:pt x="1209" y="2228"/>
                    <a:pt x="879" y="2231"/>
                    <a:pt x="550" y="2121"/>
                  </a:cubicBezTo>
                  <a:cubicBezTo>
                    <a:pt x="393" y="2068"/>
                    <a:pt x="253" y="1987"/>
                    <a:pt x="143" y="1861"/>
                  </a:cubicBezTo>
                  <a:cubicBezTo>
                    <a:pt x="50" y="1756"/>
                    <a:pt x="0" y="1635"/>
                    <a:pt x="3" y="1493"/>
                  </a:cubicBezTo>
                  <a:cubicBezTo>
                    <a:pt x="4" y="1361"/>
                    <a:pt x="3" y="1229"/>
                    <a:pt x="3" y="1097"/>
                  </a:cubicBezTo>
                  <a:close/>
                  <a:moveTo>
                    <a:pt x="1742" y="461"/>
                  </a:moveTo>
                  <a:cubicBezTo>
                    <a:pt x="1261" y="461"/>
                    <a:pt x="782" y="461"/>
                    <a:pt x="303" y="461"/>
                  </a:cubicBezTo>
                  <a:cubicBezTo>
                    <a:pt x="303" y="842"/>
                    <a:pt x="303" y="1222"/>
                    <a:pt x="303" y="1601"/>
                  </a:cubicBezTo>
                  <a:cubicBezTo>
                    <a:pt x="784" y="1601"/>
                    <a:pt x="1262" y="1601"/>
                    <a:pt x="1742" y="1601"/>
                  </a:cubicBezTo>
                  <a:cubicBezTo>
                    <a:pt x="1742" y="1221"/>
                    <a:pt x="1742" y="841"/>
                    <a:pt x="1742" y="4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4" name="Freeform 43">
              <a:extLst>
                <a:ext uri="{FF2B5EF4-FFF2-40B4-BE49-F238E27FC236}">
                  <a16:creationId xmlns:a16="http://schemas.microsoft.com/office/drawing/2014/main" id="{FEEB8AD4-999E-6DD0-5D24-705AA0630267}"/>
                </a:ext>
              </a:extLst>
            </p:cNvPr>
            <p:cNvSpPr>
              <a:spLocks/>
            </p:cNvSpPr>
            <p:nvPr/>
          </p:nvSpPr>
          <p:spPr bwMode="auto">
            <a:xfrm>
              <a:off x="2656" y="1843"/>
              <a:ext cx="446" cy="445"/>
            </a:xfrm>
            <a:custGeom>
              <a:avLst/>
              <a:gdLst>
                <a:gd name="T0" fmla="*/ 642 w 642"/>
                <a:gd name="T1" fmla="*/ 321 h 643"/>
                <a:gd name="T2" fmla="*/ 320 w 642"/>
                <a:gd name="T3" fmla="*/ 642 h 643"/>
                <a:gd name="T4" fmla="*/ 0 w 642"/>
                <a:gd name="T5" fmla="*/ 321 h 643"/>
                <a:gd name="T6" fmla="*/ 322 w 642"/>
                <a:gd name="T7" fmla="*/ 0 h 643"/>
                <a:gd name="T8" fmla="*/ 642 w 642"/>
                <a:gd name="T9" fmla="*/ 321 h 643"/>
              </a:gdLst>
              <a:ahLst/>
              <a:cxnLst>
                <a:cxn ang="0">
                  <a:pos x="T0" y="T1"/>
                </a:cxn>
                <a:cxn ang="0">
                  <a:pos x="T2" y="T3"/>
                </a:cxn>
                <a:cxn ang="0">
                  <a:pos x="T4" y="T5"/>
                </a:cxn>
                <a:cxn ang="0">
                  <a:pos x="T6" y="T7"/>
                </a:cxn>
                <a:cxn ang="0">
                  <a:pos x="T8" y="T9"/>
                </a:cxn>
              </a:cxnLst>
              <a:rect l="0" t="0" r="r" b="b"/>
              <a:pathLst>
                <a:path w="642" h="643">
                  <a:moveTo>
                    <a:pt x="642" y="321"/>
                  </a:moveTo>
                  <a:cubicBezTo>
                    <a:pt x="642" y="499"/>
                    <a:pt x="498" y="643"/>
                    <a:pt x="320" y="642"/>
                  </a:cubicBezTo>
                  <a:cubicBezTo>
                    <a:pt x="144" y="642"/>
                    <a:pt x="0" y="498"/>
                    <a:pt x="0" y="321"/>
                  </a:cubicBezTo>
                  <a:cubicBezTo>
                    <a:pt x="0" y="143"/>
                    <a:pt x="144" y="0"/>
                    <a:pt x="322" y="0"/>
                  </a:cubicBezTo>
                  <a:cubicBezTo>
                    <a:pt x="499" y="0"/>
                    <a:pt x="642" y="144"/>
                    <a:pt x="642" y="3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5" name="Freeform 44">
              <a:extLst>
                <a:ext uri="{FF2B5EF4-FFF2-40B4-BE49-F238E27FC236}">
                  <a16:creationId xmlns:a16="http://schemas.microsoft.com/office/drawing/2014/main" id="{37EB815D-E064-37CA-B635-2E599FA7ECAE}"/>
                </a:ext>
              </a:extLst>
            </p:cNvPr>
            <p:cNvSpPr>
              <a:spLocks/>
            </p:cNvSpPr>
            <p:nvPr/>
          </p:nvSpPr>
          <p:spPr bwMode="auto">
            <a:xfrm>
              <a:off x="2203" y="1843"/>
              <a:ext cx="315" cy="314"/>
            </a:xfrm>
            <a:custGeom>
              <a:avLst/>
              <a:gdLst>
                <a:gd name="T0" fmla="*/ 226 w 453"/>
                <a:gd name="T1" fmla="*/ 452 h 453"/>
                <a:gd name="T2" fmla="*/ 0 w 453"/>
                <a:gd name="T3" fmla="*/ 226 h 453"/>
                <a:gd name="T4" fmla="*/ 227 w 453"/>
                <a:gd name="T5" fmla="*/ 0 h 453"/>
                <a:gd name="T6" fmla="*/ 453 w 453"/>
                <a:gd name="T7" fmla="*/ 227 h 453"/>
                <a:gd name="T8" fmla="*/ 226 w 453"/>
                <a:gd name="T9" fmla="*/ 452 h 453"/>
              </a:gdLst>
              <a:ahLst/>
              <a:cxnLst>
                <a:cxn ang="0">
                  <a:pos x="T0" y="T1"/>
                </a:cxn>
                <a:cxn ang="0">
                  <a:pos x="T2" y="T3"/>
                </a:cxn>
                <a:cxn ang="0">
                  <a:pos x="T4" y="T5"/>
                </a:cxn>
                <a:cxn ang="0">
                  <a:pos x="T6" y="T7"/>
                </a:cxn>
                <a:cxn ang="0">
                  <a:pos x="T8" y="T9"/>
                </a:cxn>
              </a:cxnLst>
              <a:rect l="0" t="0" r="r" b="b"/>
              <a:pathLst>
                <a:path w="453" h="453">
                  <a:moveTo>
                    <a:pt x="226" y="452"/>
                  </a:moveTo>
                  <a:cubicBezTo>
                    <a:pt x="101" y="452"/>
                    <a:pt x="0" y="351"/>
                    <a:pt x="0" y="226"/>
                  </a:cubicBezTo>
                  <a:cubicBezTo>
                    <a:pt x="0" y="101"/>
                    <a:pt x="102" y="0"/>
                    <a:pt x="227" y="0"/>
                  </a:cubicBezTo>
                  <a:cubicBezTo>
                    <a:pt x="352" y="0"/>
                    <a:pt x="453" y="102"/>
                    <a:pt x="453" y="227"/>
                  </a:cubicBezTo>
                  <a:cubicBezTo>
                    <a:pt x="453" y="351"/>
                    <a:pt x="351" y="453"/>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6" name="Freeform 45">
              <a:extLst>
                <a:ext uri="{FF2B5EF4-FFF2-40B4-BE49-F238E27FC236}">
                  <a16:creationId xmlns:a16="http://schemas.microsoft.com/office/drawing/2014/main" id="{BCD5E323-B03C-ECC6-A66A-0313556A1634}"/>
                </a:ext>
              </a:extLst>
            </p:cNvPr>
            <p:cNvSpPr>
              <a:spLocks/>
            </p:cNvSpPr>
            <p:nvPr/>
          </p:nvSpPr>
          <p:spPr bwMode="auto">
            <a:xfrm>
              <a:off x="3241" y="1843"/>
              <a:ext cx="313" cy="314"/>
            </a:xfrm>
            <a:custGeom>
              <a:avLst/>
              <a:gdLst>
                <a:gd name="T0" fmla="*/ 226 w 452"/>
                <a:gd name="T1" fmla="*/ 452 h 453"/>
                <a:gd name="T2" fmla="*/ 0 w 452"/>
                <a:gd name="T3" fmla="*/ 226 h 453"/>
                <a:gd name="T4" fmla="*/ 226 w 452"/>
                <a:gd name="T5" fmla="*/ 0 h 453"/>
                <a:gd name="T6" fmla="*/ 452 w 452"/>
                <a:gd name="T7" fmla="*/ 226 h 453"/>
                <a:gd name="T8" fmla="*/ 226 w 452"/>
                <a:gd name="T9" fmla="*/ 452 h 453"/>
              </a:gdLst>
              <a:ahLst/>
              <a:cxnLst>
                <a:cxn ang="0">
                  <a:pos x="T0" y="T1"/>
                </a:cxn>
                <a:cxn ang="0">
                  <a:pos x="T2" y="T3"/>
                </a:cxn>
                <a:cxn ang="0">
                  <a:pos x="T4" y="T5"/>
                </a:cxn>
                <a:cxn ang="0">
                  <a:pos x="T6" y="T7"/>
                </a:cxn>
                <a:cxn ang="0">
                  <a:pos x="T8" y="T9"/>
                </a:cxn>
              </a:cxnLst>
              <a:rect l="0" t="0" r="r" b="b"/>
              <a:pathLst>
                <a:path w="452" h="453">
                  <a:moveTo>
                    <a:pt x="226" y="452"/>
                  </a:moveTo>
                  <a:cubicBezTo>
                    <a:pt x="101" y="453"/>
                    <a:pt x="0" y="351"/>
                    <a:pt x="0" y="226"/>
                  </a:cubicBezTo>
                  <a:cubicBezTo>
                    <a:pt x="0" y="101"/>
                    <a:pt x="101" y="0"/>
                    <a:pt x="226" y="0"/>
                  </a:cubicBezTo>
                  <a:cubicBezTo>
                    <a:pt x="351" y="0"/>
                    <a:pt x="452" y="101"/>
                    <a:pt x="452" y="226"/>
                  </a:cubicBezTo>
                  <a:cubicBezTo>
                    <a:pt x="452" y="351"/>
                    <a:pt x="352" y="452"/>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7" name="Freeform 46">
              <a:extLst>
                <a:ext uri="{FF2B5EF4-FFF2-40B4-BE49-F238E27FC236}">
                  <a16:creationId xmlns:a16="http://schemas.microsoft.com/office/drawing/2014/main" id="{0EB21D70-D050-6073-0E0E-055CECAED6A9}"/>
                </a:ext>
              </a:extLst>
            </p:cNvPr>
            <p:cNvSpPr>
              <a:spLocks/>
            </p:cNvSpPr>
            <p:nvPr/>
          </p:nvSpPr>
          <p:spPr bwMode="auto">
            <a:xfrm>
              <a:off x="2380" y="460"/>
              <a:ext cx="999" cy="791"/>
            </a:xfrm>
            <a:custGeom>
              <a:avLst/>
              <a:gdLst>
                <a:gd name="T0" fmla="*/ 1439 w 1439"/>
                <a:gd name="T1" fmla="*/ 0 h 1140"/>
                <a:gd name="T2" fmla="*/ 1439 w 1439"/>
                <a:gd name="T3" fmla="*/ 1140 h 1140"/>
                <a:gd name="T4" fmla="*/ 0 w 1439"/>
                <a:gd name="T5" fmla="*/ 1140 h 1140"/>
                <a:gd name="T6" fmla="*/ 0 w 1439"/>
                <a:gd name="T7" fmla="*/ 0 h 1140"/>
                <a:gd name="T8" fmla="*/ 1439 w 1439"/>
                <a:gd name="T9" fmla="*/ 0 h 1140"/>
              </a:gdLst>
              <a:ahLst/>
              <a:cxnLst>
                <a:cxn ang="0">
                  <a:pos x="T0" y="T1"/>
                </a:cxn>
                <a:cxn ang="0">
                  <a:pos x="T2" y="T3"/>
                </a:cxn>
                <a:cxn ang="0">
                  <a:pos x="T4" y="T5"/>
                </a:cxn>
                <a:cxn ang="0">
                  <a:pos x="T6" y="T7"/>
                </a:cxn>
                <a:cxn ang="0">
                  <a:pos x="T8" y="T9"/>
                </a:cxn>
              </a:cxnLst>
              <a:rect l="0" t="0" r="r" b="b"/>
              <a:pathLst>
                <a:path w="1439" h="1140">
                  <a:moveTo>
                    <a:pt x="1439" y="0"/>
                  </a:moveTo>
                  <a:cubicBezTo>
                    <a:pt x="1439" y="380"/>
                    <a:pt x="1439" y="760"/>
                    <a:pt x="1439" y="1140"/>
                  </a:cubicBezTo>
                  <a:cubicBezTo>
                    <a:pt x="959" y="1140"/>
                    <a:pt x="481" y="1140"/>
                    <a:pt x="0" y="1140"/>
                  </a:cubicBezTo>
                  <a:cubicBezTo>
                    <a:pt x="0" y="761"/>
                    <a:pt x="0" y="381"/>
                    <a:pt x="0" y="0"/>
                  </a:cubicBezTo>
                  <a:cubicBezTo>
                    <a:pt x="479" y="0"/>
                    <a:pt x="958" y="0"/>
                    <a:pt x="14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88" name="Group 87">
            <a:extLst>
              <a:ext uri="{FF2B5EF4-FFF2-40B4-BE49-F238E27FC236}">
                <a16:creationId xmlns:a16="http://schemas.microsoft.com/office/drawing/2014/main" id="{ED7D9DC4-83FC-99D7-C70C-3953669E313F}"/>
              </a:ext>
            </a:extLst>
          </p:cNvPr>
          <p:cNvGrpSpPr/>
          <p:nvPr/>
        </p:nvGrpSpPr>
        <p:grpSpPr>
          <a:xfrm>
            <a:off x="9546034" y="3234048"/>
            <a:ext cx="650802" cy="626129"/>
            <a:chOff x="-2216614" y="1763863"/>
            <a:chExt cx="1884363" cy="1812925"/>
          </a:xfrm>
        </p:grpSpPr>
        <p:grpSp>
          <p:nvGrpSpPr>
            <p:cNvPr id="89" name="Group 4">
              <a:extLst>
                <a:ext uri="{FF2B5EF4-FFF2-40B4-BE49-F238E27FC236}">
                  <a16:creationId xmlns:a16="http://schemas.microsoft.com/office/drawing/2014/main" id="{D52D2957-3697-42BF-7381-B87FC7B760CE}"/>
                </a:ext>
              </a:extLst>
            </p:cNvPr>
            <p:cNvGrpSpPr>
              <a:grpSpLocks noChangeAspect="1"/>
            </p:cNvGrpSpPr>
            <p:nvPr/>
          </p:nvGrpSpPr>
          <p:grpSpPr bwMode="auto">
            <a:xfrm>
              <a:off x="-2216614" y="1763863"/>
              <a:ext cx="1884363" cy="1812925"/>
              <a:chOff x="2287" y="1051"/>
              <a:chExt cx="1187" cy="1142"/>
            </a:xfrm>
          </p:grpSpPr>
          <p:sp>
            <p:nvSpPr>
              <p:cNvPr id="96" name="Freeform 5">
                <a:extLst>
                  <a:ext uri="{FF2B5EF4-FFF2-40B4-BE49-F238E27FC236}">
                    <a16:creationId xmlns:a16="http://schemas.microsoft.com/office/drawing/2014/main" id="{A5286D0C-A0EA-CE48-30E7-0A5FEB28EB0A}"/>
                  </a:ext>
                </a:extLst>
              </p:cNvPr>
              <p:cNvSpPr>
                <a:spLocks noEditPoints="1"/>
              </p:cNvSpPr>
              <p:nvPr/>
            </p:nvSpPr>
            <p:spPr bwMode="auto">
              <a:xfrm>
                <a:off x="2287" y="1051"/>
                <a:ext cx="1187" cy="1142"/>
              </a:xfrm>
              <a:custGeom>
                <a:avLst/>
                <a:gdLst>
                  <a:gd name="T0" fmla="*/ 752 w 787"/>
                  <a:gd name="T1" fmla="*/ 660 h 756"/>
                  <a:gd name="T2" fmla="*/ 681 w 787"/>
                  <a:gd name="T3" fmla="*/ 733 h 756"/>
                  <a:gd name="T4" fmla="*/ 371 w 787"/>
                  <a:gd name="T5" fmla="*/ 545 h 756"/>
                  <a:gd name="T6" fmla="*/ 106 w 787"/>
                  <a:gd name="T7" fmla="*/ 392 h 756"/>
                  <a:gd name="T8" fmla="*/ 105 w 787"/>
                  <a:gd name="T9" fmla="*/ 386 h 756"/>
                  <a:gd name="T10" fmla="*/ 6 w 787"/>
                  <a:gd name="T11" fmla="*/ 185 h 756"/>
                  <a:gd name="T12" fmla="*/ 188 w 787"/>
                  <a:gd name="T13" fmla="*/ 1 h 756"/>
                  <a:gd name="T14" fmla="*/ 198 w 787"/>
                  <a:gd name="T15" fmla="*/ 18 h 756"/>
                  <a:gd name="T16" fmla="*/ 206 w 787"/>
                  <a:gd name="T17" fmla="*/ 12 h 756"/>
                  <a:gd name="T18" fmla="*/ 219 w 787"/>
                  <a:gd name="T19" fmla="*/ 3 h 756"/>
                  <a:gd name="T20" fmla="*/ 403 w 787"/>
                  <a:gd name="T21" fmla="*/ 104 h 756"/>
                  <a:gd name="T22" fmla="*/ 408 w 787"/>
                  <a:gd name="T23" fmla="*/ 105 h 756"/>
                  <a:gd name="T24" fmla="*/ 415 w 787"/>
                  <a:gd name="T25" fmla="*/ 122 h 756"/>
                  <a:gd name="T26" fmla="*/ 433 w 787"/>
                  <a:gd name="T27" fmla="*/ 283 h 756"/>
                  <a:gd name="T28" fmla="*/ 454 w 787"/>
                  <a:gd name="T29" fmla="*/ 400 h 756"/>
                  <a:gd name="T30" fmla="*/ 628 w 787"/>
                  <a:gd name="T31" fmla="*/ 481 h 756"/>
                  <a:gd name="T32" fmla="*/ 655 w 787"/>
                  <a:gd name="T33" fmla="*/ 497 h 756"/>
                  <a:gd name="T34" fmla="*/ 774 w 787"/>
                  <a:gd name="T35" fmla="*/ 632 h 756"/>
                  <a:gd name="T36" fmla="*/ 773 w 787"/>
                  <a:gd name="T37" fmla="*/ 633 h 756"/>
                  <a:gd name="T38" fmla="*/ 170 w 787"/>
                  <a:gd name="T39" fmla="*/ 411 h 756"/>
                  <a:gd name="T40" fmla="*/ 199 w 787"/>
                  <a:gd name="T41" fmla="*/ 430 h 756"/>
                  <a:gd name="T42" fmla="*/ 322 w 787"/>
                  <a:gd name="T43" fmla="*/ 418 h 756"/>
                  <a:gd name="T44" fmla="*/ 393 w 787"/>
                  <a:gd name="T45" fmla="*/ 529 h 756"/>
                  <a:gd name="T46" fmla="*/ 410 w 787"/>
                  <a:gd name="T47" fmla="*/ 536 h 756"/>
                  <a:gd name="T48" fmla="*/ 515 w 787"/>
                  <a:gd name="T49" fmla="*/ 585 h 756"/>
                  <a:gd name="T50" fmla="*/ 628 w 787"/>
                  <a:gd name="T51" fmla="*/ 575 h 756"/>
                  <a:gd name="T52" fmla="*/ 612 w 787"/>
                  <a:gd name="T53" fmla="*/ 629 h 756"/>
                  <a:gd name="T54" fmla="*/ 714 w 787"/>
                  <a:gd name="T55" fmla="*/ 568 h 756"/>
                  <a:gd name="T56" fmla="*/ 617 w 787"/>
                  <a:gd name="T57" fmla="*/ 501 h 756"/>
                  <a:gd name="T58" fmla="*/ 415 w 787"/>
                  <a:gd name="T59" fmla="*/ 398 h 756"/>
                  <a:gd name="T60" fmla="*/ 320 w 787"/>
                  <a:gd name="T61" fmla="*/ 360 h 756"/>
                  <a:gd name="T62" fmla="*/ 87 w 787"/>
                  <a:gd name="T63" fmla="*/ 105 h 756"/>
                  <a:gd name="T64" fmla="*/ 72 w 787"/>
                  <a:gd name="T65" fmla="*/ 123 h 756"/>
                  <a:gd name="T66" fmla="*/ 39 w 787"/>
                  <a:gd name="T67" fmla="*/ 272 h 756"/>
                  <a:gd name="T68" fmla="*/ 96 w 787"/>
                  <a:gd name="T69" fmla="*/ 210 h 756"/>
                  <a:gd name="T70" fmla="*/ 100 w 787"/>
                  <a:gd name="T71" fmla="*/ 354 h 756"/>
                  <a:gd name="T72" fmla="*/ 114 w 787"/>
                  <a:gd name="T73" fmla="*/ 367 h 756"/>
                  <a:gd name="T74" fmla="*/ 119 w 787"/>
                  <a:gd name="T75" fmla="*/ 380 h 756"/>
                  <a:gd name="T76" fmla="*/ 339 w 787"/>
                  <a:gd name="T77" fmla="*/ 255 h 756"/>
                  <a:gd name="T78" fmla="*/ 413 w 787"/>
                  <a:gd name="T79" fmla="*/ 150 h 756"/>
                  <a:gd name="T80" fmla="*/ 141 w 787"/>
                  <a:gd name="T81" fmla="*/ 32 h 756"/>
                  <a:gd name="T82" fmla="*/ 174 w 787"/>
                  <a:gd name="T83" fmla="*/ 155 h 756"/>
                  <a:gd name="T84" fmla="*/ 316 w 787"/>
                  <a:gd name="T85" fmla="*/ 128 h 756"/>
                  <a:gd name="T86" fmla="*/ 310 w 787"/>
                  <a:gd name="T87" fmla="*/ 328 h 756"/>
                  <a:gd name="T88" fmla="*/ 326 w 787"/>
                  <a:gd name="T89" fmla="*/ 337 h 756"/>
                  <a:gd name="T90" fmla="*/ 406 w 787"/>
                  <a:gd name="T91" fmla="*/ 283 h 756"/>
                  <a:gd name="T92" fmla="*/ 226 w 787"/>
                  <a:gd name="T93" fmla="*/ 199 h 756"/>
                  <a:gd name="T94" fmla="*/ 190 w 787"/>
                  <a:gd name="T95" fmla="*/ 238 h 756"/>
                  <a:gd name="T96" fmla="*/ 257 w 787"/>
                  <a:gd name="T97" fmla="*/ 248 h 756"/>
                  <a:gd name="T98" fmla="*/ 263 w 787"/>
                  <a:gd name="T99" fmla="*/ 205 h 756"/>
                  <a:gd name="T100" fmla="*/ 237 w 787"/>
                  <a:gd name="T101" fmla="*/ 167 h 756"/>
                  <a:gd name="T102" fmla="*/ 186 w 787"/>
                  <a:gd name="T103" fmla="*/ 188 h 756"/>
                  <a:gd name="T104" fmla="*/ 170 w 787"/>
                  <a:gd name="T105" fmla="*/ 220 h 756"/>
                  <a:gd name="T106" fmla="*/ 91 w 787"/>
                  <a:gd name="T107" fmla="*/ 120 h 756"/>
                  <a:gd name="T108" fmla="*/ 402 w 787"/>
                  <a:gd name="T109" fmla="*/ 396 h 756"/>
                  <a:gd name="T110" fmla="*/ 409 w 787"/>
                  <a:gd name="T111" fmla="*/ 38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 h="756">
                    <a:moveTo>
                      <a:pt x="773" y="633"/>
                    </a:moveTo>
                    <a:cubicBezTo>
                      <a:pt x="771" y="634"/>
                      <a:pt x="769" y="634"/>
                      <a:pt x="767" y="634"/>
                    </a:cubicBezTo>
                    <a:cubicBezTo>
                      <a:pt x="770" y="644"/>
                      <a:pt x="767" y="650"/>
                      <a:pt x="760" y="649"/>
                    </a:cubicBezTo>
                    <a:cubicBezTo>
                      <a:pt x="760" y="654"/>
                      <a:pt x="763" y="661"/>
                      <a:pt x="752" y="660"/>
                    </a:cubicBezTo>
                    <a:cubicBezTo>
                      <a:pt x="756" y="665"/>
                      <a:pt x="753" y="668"/>
                      <a:pt x="751" y="672"/>
                    </a:cubicBezTo>
                    <a:cubicBezTo>
                      <a:pt x="742" y="686"/>
                      <a:pt x="734" y="699"/>
                      <a:pt x="725" y="713"/>
                    </a:cubicBezTo>
                    <a:cubicBezTo>
                      <a:pt x="716" y="727"/>
                      <a:pt x="708" y="741"/>
                      <a:pt x="698" y="756"/>
                    </a:cubicBezTo>
                    <a:cubicBezTo>
                      <a:pt x="692" y="748"/>
                      <a:pt x="687" y="740"/>
                      <a:pt x="681" y="733"/>
                    </a:cubicBezTo>
                    <a:cubicBezTo>
                      <a:pt x="677" y="729"/>
                      <a:pt x="673" y="725"/>
                      <a:pt x="670" y="722"/>
                    </a:cubicBezTo>
                    <a:cubicBezTo>
                      <a:pt x="636" y="687"/>
                      <a:pt x="598" y="658"/>
                      <a:pt x="557" y="634"/>
                    </a:cubicBezTo>
                    <a:cubicBezTo>
                      <a:pt x="525" y="615"/>
                      <a:pt x="492" y="599"/>
                      <a:pt x="459" y="583"/>
                    </a:cubicBezTo>
                    <a:cubicBezTo>
                      <a:pt x="430" y="570"/>
                      <a:pt x="400" y="558"/>
                      <a:pt x="371" y="545"/>
                    </a:cubicBezTo>
                    <a:cubicBezTo>
                      <a:pt x="349" y="535"/>
                      <a:pt x="326" y="525"/>
                      <a:pt x="304" y="514"/>
                    </a:cubicBezTo>
                    <a:cubicBezTo>
                      <a:pt x="279" y="502"/>
                      <a:pt x="254" y="490"/>
                      <a:pt x="230" y="476"/>
                    </a:cubicBezTo>
                    <a:cubicBezTo>
                      <a:pt x="205" y="462"/>
                      <a:pt x="182" y="447"/>
                      <a:pt x="159" y="431"/>
                    </a:cubicBezTo>
                    <a:cubicBezTo>
                      <a:pt x="140" y="419"/>
                      <a:pt x="124" y="405"/>
                      <a:pt x="106" y="392"/>
                    </a:cubicBezTo>
                    <a:cubicBezTo>
                      <a:pt x="110" y="384"/>
                      <a:pt x="105" y="378"/>
                      <a:pt x="104" y="372"/>
                    </a:cubicBezTo>
                    <a:cubicBezTo>
                      <a:pt x="103" y="372"/>
                      <a:pt x="103" y="372"/>
                      <a:pt x="102" y="372"/>
                    </a:cubicBezTo>
                    <a:cubicBezTo>
                      <a:pt x="104" y="377"/>
                      <a:pt x="105" y="381"/>
                      <a:pt x="106" y="386"/>
                    </a:cubicBezTo>
                    <a:cubicBezTo>
                      <a:pt x="106" y="386"/>
                      <a:pt x="105" y="386"/>
                      <a:pt x="105" y="386"/>
                    </a:cubicBezTo>
                    <a:cubicBezTo>
                      <a:pt x="100" y="383"/>
                      <a:pt x="94" y="379"/>
                      <a:pt x="89" y="375"/>
                    </a:cubicBezTo>
                    <a:cubicBezTo>
                      <a:pt x="66" y="353"/>
                      <a:pt x="46" y="330"/>
                      <a:pt x="30" y="302"/>
                    </a:cubicBezTo>
                    <a:cubicBezTo>
                      <a:pt x="12" y="272"/>
                      <a:pt x="1" y="240"/>
                      <a:pt x="0" y="205"/>
                    </a:cubicBezTo>
                    <a:cubicBezTo>
                      <a:pt x="0" y="198"/>
                      <a:pt x="2" y="191"/>
                      <a:pt x="6" y="185"/>
                    </a:cubicBezTo>
                    <a:cubicBezTo>
                      <a:pt x="26" y="153"/>
                      <a:pt x="46" y="121"/>
                      <a:pt x="66" y="88"/>
                    </a:cubicBezTo>
                    <a:cubicBezTo>
                      <a:pt x="77" y="71"/>
                      <a:pt x="87" y="54"/>
                      <a:pt x="98" y="38"/>
                    </a:cubicBezTo>
                    <a:cubicBezTo>
                      <a:pt x="105" y="27"/>
                      <a:pt x="116" y="18"/>
                      <a:pt x="129" y="13"/>
                    </a:cubicBezTo>
                    <a:cubicBezTo>
                      <a:pt x="147" y="4"/>
                      <a:pt x="167" y="0"/>
                      <a:pt x="188" y="1"/>
                    </a:cubicBezTo>
                    <a:cubicBezTo>
                      <a:pt x="188" y="1"/>
                      <a:pt x="189" y="1"/>
                      <a:pt x="190" y="1"/>
                    </a:cubicBezTo>
                    <a:cubicBezTo>
                      <a:pt x="189" y="2"/>
                      <a:pt x="188" y="3"/>
                      <a:pt x="187" y="5"/>
                    </a:cubicBezTo>
                    <a:cubicBezTo>
                      <a:pt x="190" y="9"/>
                      <a:pt x="192" y="13"/>
                      <a:pt x="196" y="17"/>
                    </a:cubicBezTo>
                    <a:cubicBezTo>
                      <a:pt x="196" y="18"/>
                      <a:pt x="197" y="18"/>
                      <a:pt x="198" y="18"/>
                    </a:cubicBezTo>
                    <a:cubicBezTo>
                      <a:pt x="198" y="17"/>
                      <a:pt x="198" y="16"/>
                      <a:pt x="198" y="16"/>
                    </a:cubicBezTo>
                    <a:cubicBezTo>
                      <a:pt x="198" y="14"/>
                      <a:pt x="197" y="13"/>
                      <a:pt x="197" y="11"/>
                    </a:cubicBezTo>
                    <a:cubicBezTo>
                      <a:pt x="198" y="12"/>
                      <a:pt x="200" y="12"/>
                      <a:pt x="202" y="12"/>
                    </a:cubicBezTo>
                    <a:cubicBezTo>
                      <a:pt x="203" y="12"/>
                      <a:pt x="205" y="13"/>
                      <a:pt x="206" y="12"/>
                    </a:cubicBezTo>
                    <a:cubicBezTo>
                      <a:pt x="201" y="10"/>
                      <a:pt x="200" y="6"/>
                      <a:pt x="200" y="0"/>
                    </a:cubicBezTo>
                    <a:cubicBezTo>
                      <a:pt x="201" y="1"/>
                      <a:pt x="203" y="3"/>
                      <a:pt x="204" y="4"/>
                    </a:cubicBezTo>
                    <a:cubicBezTo>
                      <a:pt x="208" y="10"/>
                      <a:pt x="211" y="10"/>
                      <a:pt x="216" y="4"/>
                    </a:cubicBezTo>
                    <a:cubicBezTo>
                      <a:pt x="216" y="3"/>
                      <a:pt x="218" y="2"/>
                      <a:pt x="219" y="3"/>
                    </a:cubicBezTo>
                    <a:cubicBezTo>
                      <a:pt x="231" y="5"/>
                      <a:pt x="244" y="7"/>
                      <a:pt x="256" y="11"/>
                    </a:cubicBezTo>
                    <a:cubicBezTo>
                      <a:pt x="285" y="19"/>
                      <a:pt x="311" y="31"/>
                      <a:pt x="336" y="47"/>
                    </a:cubicBezTo>
                    <a:cubicBezTo>
                      <a:pt x="360" y="61"/>
                      <a:pt x="382" y="78"/>
                      <a:pt x="402" y="98"/>
                    </a:cubicBezTo>
                    <a:cubicBezTo>
                      <a:pt x="403" y="100"/>
                      <a:pt x="403" y="102"/>
                      <a:pt x="403" y="104"/>
                    </a:cubicBezTo>
                    <a:cubicBezTo>
                      <a:pt x="404" y="105"/>
                      <a:pt x="403" y="105"/>
                      <a:pt x="403" y="106"/>
                    </a:cubicBezTo>
                    <a:cubicBezTo>
                      <a:pt x="404" y="108"/>
                      <a:pt x="404" y="110"/>
                      <a:pt x="405" y="111"/>
                    </a:cubicBezTo>
                    <a:cubicBezTo>
                      <a:pt x="406" y="110"/>
                      <a:pt x="406" y="108"/>
                      <a:pt x="407" y="107"/>
                    </a:cubicBezTo>
                    <a:cubicBezTo>
                      <a:pt x="407" y="107"/>
                      <a:pt x="407" y="106"/>
                      <a:pt x="408" y="105"/>
                    </a:cubicBezTo>
                    <a:cubicBezTo>
                      <a:pt x="411" y="109"/>
                      <a:pt x="414" y="112"/>
                      <a:pt x="417" y="115"/>
                    </a:cubicBezTo>
                    <a:cubicBezTo>
                      <a:pt x="419" y="118"/>
                      <a:pt x="417" y="119"/>
                      <a:pt x="414" y="119"/>
                    </a:cubicBezTo>
                    <a:cubicBezTo>
                      <a:pt x="413" y="119"/>
                      <a:pt x="413" y="120"/>
                      <a:pt x="412" y="121"/>
                    </a:cubicBezTo>
                    <a:cubicBezTo>
                      <a:pt x="413" y="121"/>
                      <a:pt x="414" y="123"/>
                      <a:pt x="415" y="122"/>
                    </a:cubicBezTo>
                    <a:cubicBezTo>
                      <a:pt x="422" y="119"/>
                      <a:pt x="425" y="125"/>
                      <a:pt x="427" y="129"/>
                    </a:cubicBezTo>
                    <a:cubicBezTo>
                      <a:pt x="438" y="145"/>
                      <a:pt x="447" y="161"/>
                      <a:pt x="453" y="179"/>
                    </a:cubicBezTo>
                    <a:cubicBezTo>
                      <a:pt x="460" y="203"/>
                      <a:pt x="462" y="227"/>
                      <a:pt x="452" y="251"/>
                    </a:cubicBezTo>
                    <a:cubicBezTo>
                      <a:pt x="446" y="262"/>
                      <a:pt x="439" y="272"/>
                      <a:pt x="433" y="283"/>
                    </a:cubicBezTo>
                    <a:cubicBezTo>
                      <a:pt x="418" y="307"/>
                      <a:pt x="403" y="331"/>
                      <a:pt x="388" y="355"/>
                    </a:cubicBezTo>
                    <a:cubicBezTo>
                      <a:pt x="386" y="359"/>
                      <a:pt x="384" y="362"/>
                      <a:pt x="381" y="367"/>
                    </a:cubicBezTo>
                    <a:cubicBezTo>
                      <a:pt x="387" y="370"/>
                      <a:pt x="392" y="372"/>
                      <a:pt x="398" y="375"/>
                    </a:cubicBezTo>
                    <a:cubicBezTo>
                      <a:pt x="417" y="383"/>
                      <a:pt x="435" y="392"/>
                      <a:pt x="454" y="400"/>
                    </a:cubicBezTo>
                    <a:cubicBezTo>
                      <a:pt x="475" y="409"/>
                      <a:pt x="496" y="418"/>
                      <a:pt x="517" y="427"/>
                    </a:cubicBezTo>
                    <a:cubicBezTo>
                      <a:pt x="538" y="437"/>
                      <a:pt x="560" y="447"/>
                      <a:pt x="582" y="457"/>
                    </a:cubicBezTo>
                    <a:cubicBezTo>
                      <a:pt x="596" y="464"/>
                      <a:pt x="610" y="471"/>
                      <a:pt x="624" y="479"/>
                    </a:cubicBezTo>
                    <a:cubicBezTo>
                      <a:pt x="625" y="479"/>
                      <a:pt x="626" y="480"/>
                      <a:pt x="628" y="481"/>
                    </a:cubicBezTo>
                    <a:cubicBezTo>
                      <a:pt x="626" y="482"/>
                      <a:pt x="625" y="483"/>
                      <a:pt x="624" y="484"/>
                    </a:cubicBezTo>
                    <a:cubicBezTo>
                      <a:pt x="627" y="487"/>
                      <a:pt x="630" y="491"/>
                      <a:pt x="633" y="495"/>
                    </a:cubicBezTo>
                    <a:cubicBezTo>
                      <a:pt x="636" y="489"/>
                      <a:pt x="628" y="488"/>
                      <a:pt x="630" y="483"/>
                    </a:cubicBezTo>
                    <a:cubicBezTo>
                      <a:pt x="639" y="488"/>
                      <a:pt x="647" y="492"/>
                      <a:pt x="655" y="497"/>
                    </a:cubicBezTo>
                    <a:cubicBezTo>
                      <a:pt x="687" y="517"/>
                      <a:pt x="717" y="539"/>
                      <a:pt x="744" y="565"/>
                    </a:cubicBezTo>
                    <a:cubicBezTo>
                      <a:pt x="758" y="579"/>
                      <a:pt x="771" y="594"/>
                      <a:pt x="785" y="609"/>
                    </a:cubicBezTo>
                    <a:cubicBezTo>
                      <a:pt x="787" y="611"/>
                      <a:pt x="787" y="613"/>
                      <a:pt x="786" y="616"/>
                    </a:cubicBezTo>
                    <a:cubicBezTo>
                      <a:pt x="782" y="621"/>
                      <a:pt x="778" y="627"/>
                      <a:pt x="774" y="632"/>
                    </a:cubicBezTo>
                    <a:cubicBezTo>
                      <a:pt x="774" y="630"/>
                      <a:pt x="774" y="629"/>
                      <a:pt x="775" y="627"/>
                    </a:cubicBezTo>
                    <a:cubicBezTo>
                      <a:pt x="774" y="627"/>
                      <a:pt x="772" y="627"/>
                      <a:pt x="772" y="627"/>
                    </a:cubicBezTo>
                    <a:cubicBezTo>
                      <a:pt x="771" y="629"/>
                      <a:pt x="771" y="630"/>
                      <a:pt x="772" y="632"/>
                    </a:cubicBezTo>
                    <a:cubicBezTo>
                      <a:pt x="772" y="632"/>
                      <a:pt x="772" y="633"/>
                      <a:pt x="773" y="633"/>
                    </a:cubicBezTo>
                    <a:close/>
                    <a:moveTo>
                      <a:pt x="115" y="374"/>
                    </a:moveTo>
                    <a:cubicBezTo>
                      <a:pt x="115" y="374"/>
                      <a:pt x="115" y="374"/>
                      <a:pt x="115" y="374"/>
                    </a:cubicBezTo>
                    <a:cubicBezTo>
                      <a:pt x="118" y="372"/>
                      <a:pt x="121" y="373"/>
                      <a:pt x="124" y="375"/>
                    </a:cubicBezTo>
                    <a:cubicBezTo>
                      <a:pt x="140" y="388"/>
                      <a:pt x="155" y="400"/>
                      <a:pt x="170" y="411"/>
                    </a:cubicBezTo>
                    <a:cubicBezTo>
                      <a:pt x="175" y="415"/>
                      <a:pt x="180" y="418"/>
                      <a:pt x="186" y="422"/>
                    </a:cubicBezTo>
                    <a:cubicBezTo>
                      <a:pt x="202" y="396"/>
                      <a:pt x="218" y="370"/>
                      <a:pt x="234" y="344"/>
                    </a:cubicBezTo>
                    <a:cubicBezTo>
                      <a:pt x="238" y="347"/>
                      <a:pt x="243" y="350"/>
                      <a:pt x="247" y="352"/>
                    </a:cubicBezTo>
                    <a:cubicBezTo>
                      <a:pt x="231" y="378"/>
                      <a:pt x="215" y="404"/>
                      <a:pt x="199" y="430"/>
                    </a:cubicBezTo>
                    <a:cubicBezTo>
                      <a:pt x="200" y="431"/>
                      <a:pt x="201" y="432"/>
                      <a:pt x="202" y="433"/>
                    </a:cubicBezTo>
                    <a:cubicBezTo>
                      <a:pt x="228" y="448"/>
                      <a:pt x="254" y="462"/>
                      <a:pt x="280" y="477"/>
                    </a:cubicBezTo>
                    <a:cubicBezTo>
                      <a:pt x="284" y="480"/>
                      <a:pt x="285" y="478"/>
                      <a:pt x="287" y="476"/>
                    </a:cubicBezTo>
                    <a:cubicBezTo>
                      <a:pt x="299" y="456"/>
                      <a:pt x="311" y="437"/>
                      <a:pt x="322" y="418"/>
                    </a:cubicBezTo>
                    <a:cubicBezTo>
                      <a:pt x="326" y="411"/>
                      <a:pt x="331" y="405"/>
                      <a:pt x="335" y="398"/>
                    </a:cubicBezTo>
                    <a:cubicBezTo>
                      <a:pt x="340" y="401"/>
                      <a:pt x="344" y="404"/>
                      <a:pt x="348" y="406"/>
                    </a:cubicBezTo>
                    <a:cubicBezTo>
                      <a:pt x="331" y="433"/>
                      <a:pt x="315" y="460"/>
                      <a:pt x="298" y="487"/>
                    </a:cubicBezTo>
                    <a:cubicBezTo>
                      <a:pt x="330" y="501"/>
                      <a:pt x="361" y="515"/>
                      <a:pt x="393" y="529"/>
                    </a:cubicBezTo>
                    <a:cubicBezTo>
                      <a:pt x="410" y="502"/>
                      <a:pt x="427" y="475"/>
                      <a:pt x="444" y="448"/>
                    </a:cubicBezTo>
                    <a:cubicBezTo>
                      <a:pt x="448" y="451"/>
                      <a:pt x="452" y="454"/>
                      <a:pt x="457" y="456"/>
                    </a:cubicBezTo>
                    <a:cubicBezTo>
                      <a:pt x="440" y="483"/>
                      <a:pt x="424" y="509"/>
                      <a:pt x="407" y="536"/>
                    </a:cubicBezTo>
                    <a:cubicBezTo>
                      <a:pt x="409" y="536"/>
                      <a:pt x="410" y="536"/>
                      <a:pt x="410" y="536"/>
                    </a:cubicBezTo>
                    <a:cubicBezTo>
                      <a:pt x="438" y="549"/>
                      <a:pt x="465" y="561"/>
                      <a:pt x="492" y="573"/>
                    </a:cubicBezTo>
                    <a:cubicBezTo>
                      <a:pt x="496" y="575"/>
                      <a:pt x="499" y="578"/>
                      <a:pt x="502" y="571"/>
                    </a:cubicBezTo>
                    <a:cubicBezTo>
                      <a:pt x="504" y="573"/>
                      <a:pt x="506" y="575"/>
                      <a:pt x="508" y="577"/>
                    </a:cubicBezTo>
                    <a:cubicBezTo>
                      <a:pt x="510" y="580"/>
                      <a:pt x="512" y="583"/>
                      <a:pt x="515" y="585"/>
                    </a:cubicBezTo>
                    <a:cubicBezTo>
                      <a:pt x="522" y="589"/>
                      <a:pt x="530" y="592"/>
                      <a:pt x="537" y="596"/>
                    </a:cubicBezTo>
                    <a:cubicBezTo>
                      <a:pt x="555" y="606"/>
                      <a:pt x="573" y="617"/>
                      <a:pt x="591" y="628"/>
                    </a:cubicBezTo>
                    <a:cubicBezTo>
                      <a:pt x="593" y="629"/>
                      <a:pt x="594" y="630"/>
                      <a:pt x="596" y="627"/>
                    </a:cubicBezTo>
                    <a:cubicBezTo>
                      <a:pt x="606" y="610"/>
                      <a:pt x="617" y="593"/>
                      <a:pt x="628" y="575"/>
                    </a:cubicBezTo>
                    <a:cubicBezTo>
                      <a:pt x="632" y="568"/>
                      <a:pt x="637" y="561"/>
                      <a:pt x="642" y="553"/>
                    </a:cubicBezTo>
                    <a:cubicBezTo>
                      <a:pt x="645" y="555"/>
                      <a:pt x="648" y="558"/>
                      <a:pt x="651" y="559"/>
                    </a:cubicBezTo>
                    <a:cubicBezTo>
                      <a:pt x="655" y="561"/>
                      <a:pt x="654" y="562"/>
                      <a:pt x="652" y="565"/>
                    </a:cubicBezTo>
                    <a:cubicBezTo>
                      <a:pt x="639" y="587"/>
                      <a:pt x="626" y="608"/>
                      <a:pt x="612" y="629"/>
                    </a:cubicBezTo>
                    <a:cubicBezTo>
                      <a:pt x="611" y="632"/>
                      <a:pt x="607" y="636"/>
                      <a:pt x="608" y="638"/>
                    </a:cubicBezTo>
                    <a:cubicBezTo>
                      <a:pt x="608" y="641"/>
                      <a:pt x="613" y="643"/>
                      <a:pt x="615" y="645"/>
                    </a:cubicBezTo>
                    <a:cubicBezTo>
                      <a:pt x="627" y="653"/>
                      <a:pt x="638" y="662"/>
                      <a:pt x="650" y="671"/>
                    </a:cubicBezTo>
                    <a:cubicBezTo>
                      <a:pt x="671" y="637"/>
                      <a:pt x="692" y="603"/>
                      <a:pt x="714" y="568"/>
                    </a:cubicBezTo>
                    <a:cubicBezTo>
                      <a:pt x="685" y="543"/>
                      <a:pt x="654" y="523"/>
                      <a:pt x="621" y="504"/>
                    </a:cubicBezTo>
                    <a:cubicBezTo>
                      <a:pt x="627" y="500"/>
                      <a:pt x="629" y="497"/>
                      <a:pt x="627" y="493"/>
                    </a:cubicBezTo>
                    <a:cubicBezTo>
                      <a:pt x="625" y="489"/>
                      <a:pt x="622" y="488"/>
                      <a:pt x="619" y="489"/>
                    </a:cubicBezTo>
                    <a:cubicBezTo>
                      <a:pt x="614" y="491"/>
                      <a:pt x="614" y="494"/>
                      <a:pt x="617" y="501"/>
                    </a:cubicBezTo>
                    <a:cubicBezTo>
                      <a:pt x="552" y="464"/>
                      <a:pt x="482" y="438"/>
                      <a:pt x="415" y="408"/>
                    </a:cubicBezTo>
                    <a:cubicBezTo>
                      <a:pt x="417" y="404"/>
                      <a:pt x="418" y="400"/>
                      <a:pt x="419" y="396"/>
                    </a:cubicBezTo>
                    <a:cubicBezTo>
                      <a:pt x="418" y="396"/>
                      <a:pt x="418" y="396"/>
                      <a:pt x="417" y="395"/>
                    </a:cubicBezTo>
                    <a:cubicBezTo>
                      <a:pt x="416" y="396"/>
                      <a:pt x="416" y="397"/>
                      <a:pt x="415" y="398"/>
                    </a:cubicBezTo>
                    <a:cubicBezTo>
                      <a:pt x="414" y="400"/>
                      <a:pt x="413" y="403"/>
                      <a:pt x="412" y="403"/>
                    </a:cubicBezTo>
                    <a:cubicBezTo>
                      <a:pt x="409" y="403"/>
                      <a:pt x="406" y="403"/>
                      <a:pt x="403" y="402"/>
                    </a:cubicBezTo>
                    <a:cubicBezTo>
                      <a:pt x="398" y="400"/>
                      <a:pt x="393" y="398"/>
                      <a:pt x="389" y="395"/>
                    </a:cubicBezTo>
                    <a:cubicBezTo>
                      <a:pt x="366" y="384"/>
                      <a:pt x="342" y="373"/>
                      <a:pt x="320" y="360"/>
                    </a:cubicBezTo>
                    <a:cubicBezTo>
                      <a:pt x="284" y="340"/>
                      <a:pt x="250" y="317"/>
                      <a:pt x="218" y="292"/>
                    </a:cubicBezTo>
                    <a:cubicBezTo>
                      <a:pt x="179" y="262"/>
                      <a:pt x="143" y="229"/>
                      <a:pt x="116" y="188"/>
                    </a:cubicBezTo>
                    <a:cubicBezTo>
                      <a:pt x="103" y="167"/>
                      <a:pt x="93" y="146"/>
                      <a:pt x="86" y="122"/>
                    </a:cubicBezTo>
                    <a:cubicBezTo>
                      <a:pt x="85" y="116"/>
                      <a:pt x="85" y="111"/>
                      <a:pt x="87" y="105"/>
                    </a:cubicBezTo>
                    <a:cubicBezTo>
                      <a:pt x="87" y="103"/>
                      <a:pt x="90" y="103"/>
                      <a:pt x="92" y="102"/>
                    </a:cubicBezTo>
                    <a:cubicBezTo>
                      <a:pt x="92" y="101"/>
                      <a:pt x="92" y="101"/>
                      <a:pt x="92" y="101"/>
                    </a:cubicBezTo>
                    <a:cubicBezTo>
                      <a:pt x="88" y="99"/>
                      <a:pt x="85" y="100"/>
                      <a:pt x="83" y="103"/>
                    </a:cubicBezTo>
                    <a:cubicBezTo>
                      <a:pt x="79" y="110"/>
                      <a:pt x="76" y="116"/>
                      <a:pt x="72" y="123"/>
                    </a:cubicBezTo>
                    <a:cubicBezTo>
                      <a:pt x="57" y="146"/>
                      <a:pt x="43" y="169"/>
                      <a:pt x="29" y="192"/>
                    </a:cubicBezTo>
                    <a:cubicBezTo>
                      <a:pt x="26" y="197"/>
                      <a:pt x="22" y="202"/>
                      <a:pt x="23" y="209"/>
                    </a:cubicBezTo>
                    <a:cubicBezTo>
                      <a:pt x="25" y="221"/>
                      <a:pt x="26" y="233"/>
                      <a:pt x="29" y="245"/>
                    </a:cubicBezTo>
                    <a:cubicBezTo>
                      <a:pt x="31" y="254"/>
                      <a:pt x="35" y="263"/>
                      <a:pt x="39" y="272"/>
                    </a:cubicBezTo>
                    <a:cubicBezTo>
                      <a:pt x="40" y="270"/>
                      <a:pt x="41" y="268"/>
                      <a:pt x="42" y="267"/>
                    </a:cubicBezTo>
                    <a:cubicBezTo>
                      <a:pt x="55" y="247"/>
                      <a:pt x="67" y="228"/>
                      <a:pt x="79" y="208"/>
                    </a:cubicBezTo>
                    <a:cubicBezTo>
                      <a:pt x="85" y="199"/>
                      <a:pt x="85" y="199"/>
                      <a:pt x="95" y="205"/>
                    </a:cubicBezTo>
                    <a:cubicBezTo>
                      <a:pt x="98" y="206"/>
                      <a:pt x="97" y="207"/>
                      <a:pt x="96" y="210"/>
                    </a:cubicBezTo>
                    <a:cubicBezTo>
                      <a:pt x="81" y="234"/>
                      <a:pt x="65" y="259"/>
                      <a:pt x="50" y="284"/>
                    </a:cubicBezTo>
                    <a:cubicBezTo>
                      <a:pt x="48" y="287"/>
                      <a:pt x="48" y="289"/>
                      <a:pt x="50" y="292"/>
                    </a:cubicBezTo>
                    <a:cubicBezTo>
                      <a:pt x="61" y="307"/>
                      <a:pt x="72" y="322"/>
                      <a:pt x="83" y="336"/>
                    </a:cubicBezTo>
                    <a:cubicBezTo>
                      <a:pt x="88" y="342"/>
                      <a:pt x="94" y="348"/>
                      <a:pt x="100" y="354"/>
                    </a:cubicBezTo>
                    <a:cubicBezTo>
                      <a:pt x="117" y="327"/>
                      <a:pt x="133" y="301"/>
                      <a:pt x="150" y="275"/>
                    </a:cubicBezTo>
                    <a:cubicBezTo>
                      <a:pt x="154" y="278"/>
                      <a:pt x="158" y="280"/>
                      <a:pt x="162" y="283"/>
                    </a:cubicBezTo>
                    <a:cubicBezTo>
                      <a:pt x="145" y="310"/>
                      <a:pt x="129" y="337"/>
                      <a:pt x="112" y="364"/>
                    </a:cubicBezTo>
                    <a:cubicBezTo>
                      <a:pt x="113" y="366"/>
                      <a:pt x="114" y="367"/>
                      <a:pt x="114" y="367"/>
                    </a:cubicBezTo>
                    <a:cubicBezTo>
                      <a:pt x="113" y="369"/>
                      <a:pt x="112" y="371"/>
                      <a:pt x="111" y="372"/>
                    </a:cubicBezTo>
                    <a:cubicBezTo>
                      <a:pt x="109" y="375"/>
                      <a:pt x="111" y="378"/>
                      <a:pt x="113" y="379"/>
                    </a:cubicBezTo>
                    <a:cubicBezTo>
                      <a:pt x="114" y="381"/>
                      <a:pt x="116" y="380"/>
                      <a:pt x="118" y="381"/>
                    </a:cubicBezTo>
                    <a:cubicBezTo>
                      <a:pt x="118" y="380"/>
                      <a:pt x="118" y="380"/>
                      <a:pt x="119" y="380"/>
                    </a:cubicBezTo>
                    <a:cubicBezTo>
                      <a:pt x="115" y="379"/>
                      <a:pt x="112" y="378"/>
                      <a:pt x="115" y="374"/>
                    </a:cubicBezTo>
                    <a:close/>
                    <a:moveTo>
                      <a:pt x="279" y="222"/>
                    </a:moveTo>
                    <a:cubicBezTo>
                      <a:pt x="280" y="223"/>
                      <a:pt x="281" y="224"/>
                      <a:pt x="283" y="225"/>
                    </a:cubicBezTo>
                    <a:cubicBezTo>
                      <a:pt x="300" y="238"/>
                      <a:pt x="318" y="248"/>
                      <a:pt x="339" y="255"/>
                    </a:cubicBezTo>
                    <a:cubicBezTo>
                      <a:pt x="360" y="261"/>
                      <a:pt x="380" y="266"/>
                      <a:pt x="402" y="260"/>
                    </a:cubicBezTo>
                    <a:cubicBezTo>
                      <a:pt x="416" y="256"/>
                      <a:pt x="426" y="249"/>
                      <a:pt x="432" y="236"/>
                    </a:cubicBezTo>
                    <a:cubicBezTo>
                      <a:pt x="437" y="223"/>
                      <a:pt x="436" y="210"/>
                      <a:pt x="434" y="198"/>
                    </a:cubicBezTo>
                    <a:cubicBezTo>
                      <a:pt x="430" y="180"/>
                      <a:pt x="422" y="165"/>
                      <a:pt x="413" y="150"/>
                    </a:cubicBezTo>
                    <a:cubicBezTo>
                      <a:pt x="397" y="126"/>
                      <a:pt x="378" y="106"/>
                      <a:pt x="356" y="88"/>
                    </a:cubicBezTo>
                    <a:cubicBezTo>
                      <a:pt x="333" y="70"/>
                      <a:pt x="308" y="55"/>
                      <a:pt x="282" y="44"/>
                    </a:cubicBezTo>
                    <a:cubicBezTo>
                      <a:pt x="260" y="35"/>
                      <a:pt x="238" y="29"/>
                      <a:pt x="215" y="26"/>
                    </a:cubicBezTo>
                    <a:cubicBezTo>
                      <a:pt x="190" y="22"/>
                      <a:pt x="165" y="22"/>
                      <a:pt x="141" y="32"/>
                    </a:cubicBezTo>
                    <a:cubicBezTo>
                      <a:pt x="120" y="42"/>
                      <a:pt x="108" y="58"/>
                      <a:pt x="106" y="81"/>
                    </a:cubicBezTo>
                    <a:cubicBezTo>
                      <a:pt x="104" y="103"/>
                      <a:pt x="110" y="123"/>
                      <a:pt x="118" y="143"/>
                    </a:cubicBezTo>
                    <a:cubicBezTo>
                      <a:pt x="120" y="147"/>
                      <a:pt x="122" y="148"/>
                      <a:pt x="126" y="147"/>
                    </a:cubicBezTo>
                    <a:cubicBezTo>
                      <a:pt x="143" y="144"/>
                      <a:pt x="159" y="148"/>
                      <a:pt x="174" y="155"/>
                    </a:cubicBezTo>
                    <a:cubicBezTo>
                      <a:pt x="183" y="159"/>
                      <a:pt x="192" y="165"/>
                      <a:pt x="201" y="170"/>
                    </a:cubicBezTo>
                    <a:cubicBezTo>
                      <a:pt x="207" y="160"/>
                      <a:pt x="213" y="150"/>
                      <a:pt x="219" y="140"/>
                    </a:cubicBezTo>
                    <a:cubicBezTo>
                      <a:pt x="229" y="125"/>
                      <a:pt x="243" y="117"/>
                      <a:pt x="261" y="116"/>
                    </a:cubicBezTo>
                    <a:cubicBezTo>
                      <a:pt x="281" y="114"/>
                      <a:pt x="299" y="119"/>
                      <a:pt x="316" y="128"/>
                    </a:cubicBezTo>
                    <a:cubicBezTo>
                      <a:pt x="322" y="131"/>
                      <a:pt x="327" y="135"/>
                      <a:pt x="333" y="138"/>
                    </a:cubicBezTo>
                    <a:cubicBezTo>
                      <a:pt x="314" y="167"/>
                      <a:pt x="297" y="194"/>
                      <a:pt x="279" y="222"/>
                    </a:cubicBezTo>
                    <a:close/>
                    <a:moveTo>
                      <a:pt x="241" y="281"/>
                    </a:moveTo>
                    <a:cubicBezTo>
                      <a:pt x="264" y="297"/>
                      <a:pt x="287" y="312"/>
                      <a:pt x="310" y="328"/>
                    </a:cubicBezTo>
                    <a:cubicBezTo>
                      <a:pt x="317" y="316"/>
                      <a:pt x="324" y="305"/>
                      <a:pt x="331" y="294"/>
                    </a:cubicBezTo>
                    <a:cubicBezTo>
                      <a:pt x="336" y="297"/>
                      <a:pt x="340" y="300"/>
                      <a:pt x="344" y="302"/>
                    </a:cubicBezTo>
                    <a:cubicBezTo>
                      <a:pt x="338" y="313"/>
                      <a:pt x="332" y="322"/>
                      <a:pt x="326" y="332"/>
                    </a:cubicBezTo>
                    <a:cubicBezTo>
                      <a:pt x="324" y="334"/>
                      <a:pt x="323" y="336"/>
                      <a:pt x="326" y="337"/>
                    </a:cubicBezTo>
                    <a:cubicBezTo>
                      <a:pt x="337" y="343"/>
                      <a:pt x="347" y="349"/>
                      <a:pt x="357" y="354"/>
                    </a:cubicBezTo>
                    <a:cubicBezTo>
                      <a:pt x="359" y="356"/>
                      <a:pt x="361" y="356"/>
                      <a:pt x="363" y="353"/>
                    </a:cubicBezTo>
                    <a:cubicBezTo>
                      <a:pt x="374" y="335"/>
                      <a:pt x="385" y="317"/>
                      <a:pt x="396" y="299"/>
                    </a:cubicBezTo>
                    <a:cubicBezTo>
                      <a:pt x="399" y="294"/>
                      <a:pt x="402" y="289"/>
                      <a:pt x="406" y="283"/>
                    </a:cubicBezTo>
                    <a:cubicBezTo>
                      <a:pt x="404" y="283"/>
                      <a:pt x="404" y="283"/>
                      <a:pt x="404" y="283"/>
                    </a:cubicBezTo>
                    <a:cubicBezTo>
                      <a:pt x="378" y="289"/>
                      <a:pt x="353" y="285"/>
                      <a:pt x="329" y="277"/>
                    </a:cubicBezTo>
                    <a:cubicBezTo>
                      <a:pt x="311" y="271"/>
                      <a:pt x="294" y="262"/>
                      <a:pt x="279" y="251"/>
                    </a:cubicBezTo>
                    <a:cubicBezTo>
                      <a:pt x="258" y="237"/>
                      <a:pt x="240" y="220"/>
                      <a:pt x="226" y="199"/>
                    </a:cubicBezTo>
                    <a:cubicBezTo>
                      <a:pt x="223" y="195"/>
                      <a:pt x="221" y="190"/>
                      <a:pt x="218" y="186"/>
                    </a:cubicBezTo>
                    <a:cubicBezTo>
                      <a:pt x="217" y="187"/>
                      <a:pt x="217" y="187"/>
                      <a:pt x="216" y="188"/>
                    </a:cubicBezTo>
                    <a:cubicBezTo>
                      <a:pt x="207" y="203"/>
                      <a:pt x="198" y="217"/>
                      <a:pt x="189" y="232"/>
                    </a:cubicBezTo>
                    <a:cubicBezTo>
                      <a:pt x="187" y="235"/>
                      <a:pt x="188" y="236"/>
                      <a:pt x="190" y="238"/>
                    </a:cubicBezTo>
                    <a:cubicBezTo>
                      <a:pt x="197" y="245"/>
                      <a:pt x="204" y="251"/>
                      <a:pt x="212" y="257"/>
                    </a:cubicBezTo>
                    <a:cubicBezTo>
                      <a:pt x="217" y="262"/>
                      <a:pt x="223" y="267"/>
                      <a:pt x="229" y="271"/>
                    </a:cubicBezTo>
                    <a:cubicBezTo>
                      <a:pt x="235" y="261"/>
                      <a:pt x="241" y="252"/>
                      <a:pt x="247" y="242"/>
                    </a:cubicBezTo>
                    <a:cubicBezTo>
                      <a:pt x="251" y="245"/>
                      <a:pt x="254" y="247"/>
                      <a:pt x="257" y="248"/>
                    </a:cubicBezTo>
                    <a:cubicBezTo>
                      <a:pt x="260" y="249"/>
                      <a:pt x="259" y="251"/>
                      <a:pt x="258" y="253"/>
                    </a:cubicBezTo>
                    <a:cubicBezTo>
                      <a:pt x="253" y="262"/>
                      <a:pt x="247" y="271"/>
                      <a:pt x="241" y="281"/>
                    </a:cubicBezTo>
                    <a:close/>
                    <a:moveTo>
                      <a:pt x="261" y="206"/>
                    </a:moveTo>
                    <a:cubicBezTo>
                      <a:pt x="262" y="206"/>
                      <a:pt x="262" y="205"/>
                      <a:pt x="263" y="205"/>
                    </a:cubicBezTo>
                    <a:cubicBezTo>
                      <a:pt x="275" y="186"/>
                      <a:pt x="287" y="168"/>
                      <a:pt x="299" y="149"/>
                    </a:cubicBezTo>
                    <a:cubicBezTo>
                      <a:pt x="300" y="147"/>
                      <a:pt x="300" y="146"/>
                      <a:pt x="297" y="144"/>
                    </a:cubicBezTo>
                    <a:cubicBezTo>
                      <a:pt x="285" y="139"/>
                      <a:pt x="272" y="137"/>
                      <a:pt x="259" y="139"/>
                    </a:cubicBezTo>
                    <a:cubicBezTo>
                      <a:pt x="244" y="141"/>
                      <a:pt x="234" y="152"/>
                      <a:pt x="237" y="167"/>
                    </a:cubicBezTo>
                    <a:cubicBezTo>
                      <a:pt x="240" y="183"/>
                      <a:pt x="250" y="195"/>
                      <a:pt x="261" y="206"/>
                    </a:cubicBezTo>
                    <a:close/>
                    <a:moveTo>
                      <a:pt x="170" y="220"/>
                    </a:moveTo>
                    <a:cubicBezTo>
                      <a:pt x="176" y="210"/>
                      <a:pt x="182" y="201"/>
                      <a:pt x="187" y="192"/>
                    </a:cubicBezTo>
                    <a:cubicBezTo>
                      <a:pt x="187" y="191"/>
                      <a:pt x="187" y="189"/>
                      <a:pt x="186" y="188"/>
                    </a:cubicBezTo>
                    <a:cubicBezTo>
                      <a:pt x="175" y="181"/>
                      <a:pt x="164" y="174"/>
                      <a:pt x="150" y="171"/>
                    </a:cubicBezTo>
                    <a:cubicBezTo>
                      <a:pt x="145" y="170"/>
                      <a:pt x="139" y="170"/>
                      <a:pt x="133" y="169"/>
                    </a:cubicBezTo>
                    <a:cubicBezTo>
                      <a:pt x="133" y="170"/>
                      <a:pt x="132" y="170"/>
                      <a:pt x="132" y="171"/>
                    </a:cubicBezTo>
                    <a:cubicBezTo>
                      <a:pt x="144" y="187"/>
                      <a:pt x="157" y="203"/>
                      <a:pt x="170" y="220"/>
                    </a:cubicBezTo>
                    <a:close/>
                    <a:moveTo>
                      <a:pt x="99" y="110"/>
                    </a:moveTo>
                    <a:cubicBezTo>
                      <a:pt x="98" y="111"/>
                      <a:pt x="98" y="112"/>
                      <a:pt x="98" y="113"/>
                    </a:cubicBezTo>
                    <a:cubicBezTo>
                      <a:pt x="98" y="116"/>
                      <a:pt x="96" y="118"/>
                      <a:pt x="93" y="118"/>
                    </a:cubicBezTo>
                    <a:cubicBezTo>
                      <a:pt x="92" y="118"/>
                      <a:pt x="92" y="119"/>
                      <a:pt x="91" y="120"/>
                    </a:cubicBezTo>
                    <a:cubicBezTo>
                      <a:pt x="92" y="120"/>
                      <a:pt x="93" y="121"/>
                      <a:pt x="94" y="121"/>
                    </a:cubicBezTo>
                    <a:cubicBezTo>
                      <a:pt x="100" y="122"/>
                      <a:pt x="102" y="117"/>
                      <a:pt x="99" y="110"/>
                    </a:cubicBezTo>
                    <a:close/>
                    <a:moveTo>
                      <a:pt x="401" y="394"/>
                    </a:moveTo>
                    <a:cubicBezTo>
                      <a:pt x="401" y="394"/>
                      <a:pt x="402" y="395"/>
                      <a:pt x="402" y="396"/>
                    </a:cubicBezTo>
                    <a:cubicBezTo>
                      <a:pt x="403" y="395"/>
                      <a:pt x="404" y="394"/>
                      <a:pt x="404" y="394"/>
                    </a:cubicBezTo>
                    <a:cubicBezTo>
                      <a:pt x="405" y="390"/>
                      <a:pt x="406" y="388"/>
                      <a:pt x="410" y="388"/>
                    </a:cubicBezTo>
                    <a:cubicBezTo>
                      <a:pt x="410" y="388"/>
                      <a:pt x="411" y="387"/>
                      <a:pt x="412" y="386"/>
                    </a:cubicBezTo>
                    <a:cubicBezTo>
                      <a:pt x="411" y="386"/>
                      <a:pt x="410" y="385"/>
                      <a:pt x="409" y="385"/>
                    </a:cubicBezTo>
                    <a:cubicBezTo>
                      <a:pt x="405" y="385"/>
                      <a:pt x="402" y="388"/>
                      <a:pt x="401" y="3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7" name="Freeform 6">
                <a:extLst>
                  <a:ext uri="{FF2B5EF4-FFF2-40B4-BE49-F238E27FC236}">
                    <a16:creationId xmlns:a16="http://schemas.microsoft.com/office/drawing/2014/main" id="{99137EE0-4B23-8736-452B-23DC8F3BEAB9}"/>
                  </a:ext>
                </a:extLst>
              </p:cNvPr>
              <p:cNvSpPr>
                <a:spLocks/>
              </p:cNvSpPr>
              <p:nvPr/>
            </p:nvSpPr>
            <p:spPr bwMode="auto">
              <a:xfrm>
                <a:off x="2574" y="1054"/>
                <a:ext cx="12" cy="13"/>
              </a:xfrm>
              <a:custGeom>
                <a:avLst/>
                <a:gdLst>
                  <a:gd name="T0" fmla="*/ 5 w 8"/>
                  <a:gd name="T1" fmla="*/ 9 h 9"/>
                  <a:gd name="T2" fmla="*/ 0 w 8"/>
                  <a:gd name="T3" fmla="*/ 2 h 9"/>
                  <a:gd name="T4" fmla="*/ 5 w 8"/>
                  <a:gd name="T5" fmla="*/ 0 h 9"/>
                  <a:gd name="T6" fmla="*/ 7 w 8"/>
                  <a:gd name="T7" fmla="*/ 3 h 9"/>
                  <a:gd name="T8" fmla="*/ 5 w 8"/>
                  <a:gd name="T9" fmla="*/ 9 h 9"/>
                </a:gdLst>
                <a:ahLst/>
                <a:cxnLst>
                  <a:cxn ang="0">
                    <a:pos x="T0" y="T1"/>
                  </a:cxn>
                  <a:cxn ang="0">
                    <a:pos x="T2" y="T3"/>
                  </a:cxn>
                  <a:cxn ang="0">
                    <a:pos x="T4" y="T5"/>
                  </a:cxn>
                  <a:cxn ang="0">
                    <a:pos x="T6" y="T7"/>
                  </a:cxn>
                  <a:cxn ang="0">
                    <a:pos x="T8" y="T9"/>
                  </a:cxn>
                </a:cxnLst>
                <a:rect l="0" t="0" r="r" b="b"/>
                <a:pathLst>
                  <a:path w="8" h="9">
                    <a:moveTo>
                      <a:pt x="5" y="9"/>
                    </a:moveTo>
                    <a:cubicBezTo>
                      <a:pt x="3" y="6"/>
                      <a:pt x="2" y="5"/>
                      <a:pt x="0" y="2"/>
                    </a:cubicBezTo>
                    <a:cubicBezTo>
                      <a:pt x="2" y="2"/>
                      <a:pt x="3" y="0"/>
                      <a:pt x="5" y="0"/>
                    </a:cubicBezTo>
                    <a:cubicBezTo>
                      <a:pt x="6" y="0"/>
                      <a:pt x="8" y="2"/>
                      <a:pt x="7" y="3"/>
                    </a:cubicBezTo>
                    <a:cubicBezTo>
                      <a:pt x="7" y="5"/>
                      <a:pt x="6" y="6"/>
                      <a:pt x="5"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8" name="Freeform 8">
                <a:extLst>
                  <a:ext uri="{FF2B5EF4-FFF2-40B4-BE49-F238E27FC236}">
                    <a16:creationId xmlns:a16="http://schemas.microsoft.com/office/drawing/2014/main" id="{A73CBE96-8200-FAA9-D6DB-E42FC6AFA0A3}"/>
                  </a:ext>
                </a:extLst>
              </p:cNvPr>
              <p:cNvSpPr>
                <a:spLocks noEditPoints="1"/>
              </p:cNvSpPr>
              <p:nvPr/>
            </p:nvSpPr>
            <p:spPr bwMode="auto">
              <a:xfrm>
                <a:off x="2320" y="1200"/>
                <a:ext cx="1044" cy="864"/>
              </a:xfrm>
              <a:custGeom>
                <a:avLst/>
                <a:gdLst>
                  <a:gd name="T0" fmla="*/ 92 w 692"/>
                  <a:gd name="T1" fmla="*/ 268 h 572"/>
                  <a:gd name="T2" fmla="*/ 140 w 692"/>
                  <a:gd name="T3" fmla="*/ 184 h 572"/>
                  <a:gd name="T4" fmla="*/ 78 w 692"/>
                  <a:gd name="T5" fmla="*/ 255 h 572"/>
                  <a:gd name="T6" fmla="*/ 28 w 692"/>
                  <a:gd name="T7" fmla="*/ 193 h 572"/>
                  <a:gd name="T8" fmla="*/ 74 w 692"/>
                  <a:gd name="T9" fmla="*/ 111 h 572"/>
                  <a:gd name="T10" fmla="*/ 57 w 692"/>
                  <a:gd name="T11" fmla="*/ 109 h 572"/>
                  <a:gd name="T12" fmla="*/ 17 w 692"/>
                  <a:gd name="T13" fmla="*/ 173 h 572"/>
                  <a:gd name="T14" fmla="*/ 1 w 692"/>
                  <a:gd name="T15" fmla="*/ 110 h 572"/>
                  <a:gd name="T16" fmla="*/ 50 w 692"/>
                  <a:gd name="T17" fmla="*/ 24 h 572"/>
                  <a:gd name="T18" fmla="*/ 70 w 692"/>
                  <a:gd name="T19" fmla="*/ 2 h 572"/>
                  <a:gd name="T20" fmla="*/ 65 w 692"/>
                  <a:gd name="T21" fmla="*/ 6 h 572"/>
                  <a:gd name="T22" fmla="*/ 94 w 692"/>
                  <a:gd name="T23" fmla="*/ 89 h 572"/>
                  <a:gd name="T24" fmla="*/ 298 w 692"/>
                  <a:gd name="T25" fmla="*/ 261 h 572"/>
                  <a:gd name="T26" fmla="*/ 381 w 692"/>
                  <a:gd name="T27" fmla="*/ 303 h 572"/>
                  <a:gd name="T28" fmla="*/ 393 w 692"/>
                  <a:gd name="T29" fmla="*/ 299 h 572"/>
                  <a:gd name="T30" fmla="*/ 397 w 692"/>
                  <a:gd name="T31" fmla="*/ 297 h 572"/>
                  <a:gd name="T32" fmla="*/ 595 w 692"/>
                  <a:gd name="T33" fmla="*/ 402 h 572"/>
                  <a:gd name="T34" fmla="*/ 605 w 692"/>
                  <a:gd name="T35" fmla="*/ 394 h 572"/>
                  <a:gd name="T36" fmla="*/ 692 w 692"/>
                  <a:gd name="T37" fmla="*/ 469 h 572"/>
                  <a:gd name="T38" fmla="*/ 593 w 692"/>
                  <a:gd name="T39" fmla="*/ 546 h 572"/>
                  <a:gd name="T40" fmla="*/ 590 w 692"/>
                  <a:gd name="T41" fmla="*/ 530 h 572"/>
                  <a:gd name="T42" fmla="*/ 629 w 692"/>
                  <a:gd name="T43" fmla="*/ 460 h 572"/>
                  <a:gd name="T44" fmla="*/ 606 w 692"/>
                  <a:gd name="T45" fmla="*/ 476 h 572"/>
                  <a:gd name="T46" fmla="*/ 569 w 692"/>
                  <a:gd name="T47" fmla="*/ 529 h 572"/>
                  <a:gd name="T48" fmla="*/ 493 w 692"/>
                  <a:gd name="T49" fmla="*/ 486 h 572"/>
                  <a:gd name="T50" fmla="*/ 480 w 692"/>
                  <a:gd name="T51" fmla="*/ 472 h 572"/>
                  <a:gd name="T52" fmla="*/ 388 w 692"/>
                  <a:gd name="T53" fmla="*/ 437 h 572"/>
                  <a:gd name="T54" fmla="*/ 435 w 692"/>
                  <a:gd name="T55" fmla="*/ 357 h 572"/>
                  <a:gd name="T56" fmla="*/ 371 w 692"/>
                  <a:gd name="T57" fmla="*/ 430 h 572"/>
                  <a:gd name="T58" fmla="*/ 326 w 692"/>
                  <a:gd name="T59" fmla="*/ 307 h 572"/>
                  <a:gd name="T60" fmla="*/ 300 w 692"/>
                  <a:gd name="T61" fmla="*/ 319 h 572"/>
                  <a:gd name="T62" fmla="*/ 258 w 692"/>
                  <a:gd name="T63" fmla="*/ 378 h 572"/>
                  <a:gd name="T64" fmla="*/ 177 w 692"/>
                  <a:gd name="T65" fmla="*/ 331 h 572"/>
                  <a:gd name="T66" fmla="*/ 212 w 692"/>
                  <a:gd name="T67" fmla="*/ 245 h 572"/>
                  <a:gd name="T68" fmla="*/ 148 w 692"/>
                  <a:gd name="T69" fmla="*/ 312 h 572"/>
                  <a:gd name="T70" fmla="*/ 93 w 692"/>
                  <a:gd name="T71" fmla="*/ 275 h 572"/>
                  <a:gd name="T72" fmla="*/ 90 w 692"/>
                  <a:gd name="T73" fmla="*/ 272 h 572"/>
                  <a:gd name="T74" fmla="*/ 512 w 692"/>
                  <a:gd name="T75" fmla="*/ 448 h 572"/>
                  <a:gd name="T76" fmla="*/ 534 w 692"/>
                  <a:gd name="T77" fmla="*/ 414 h 572"/>
                  <a:gd name="T78" fmla="*/ 530 w 692"/>
                  <a:gd name="T79" fmla="*/ 399 h 572"/>
                  <a:gd name="T80" fmla="*/ 491 w 692"/>
                  <a:gd name="T81" fmla="*/ 454 h 572"/>
                  <a:gd name="T82" fmla="*/ 490 w 692"/>
                  <a:gd name="T83" fmla="*/ 467 h 572"/>
                  <a:gd name="T84" fmla="*/ 497 w 692"/>
                  <a:gd name="T85" fmla="*/ 470 h 572"/>
                  <a:gd name="T86" fmla="*/ 505 w 692"/>
                  <a:gd name="T87" fmla="*/ 459 h 572"/>
                  <a:gd name="T88" fmla="*/ 508 w 692"/>
                  <a:gd name="T89" fmla="*/ 447 h 572"/>
                  <a:gd name="T90" fmla="*/ 604 w 692"/>
                  <a:gd name="T91" fmla="*/ 397 h 572"/>
                  <a:gd name="T92" fmla="*/ 595 w 692"/>
                  <a:gd name="T93" fmla="*/ 396 h 572"/>
                  <a:gd name="T94" fmla="*/ 604 w 692"/>
                  <a:gd name="T95" fmla="*/ 397 h 572"/>
                  <a:gd name="T96" fmla="*/ 489 w 692"/>
                  <a:gd name="T97" fmla="*/ 478 h 572"/>
                  <a:gd name="T98" fmla="*/ 489 w 692"/>
                  <a:gd name="T99" fmla="*/ 47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2" h="572">
                    <a:moveTo>
                      <a:pt x="89" y="273"/>
                    </a:moveTo>
                    <a:cubicBezTo>
                      <a:pt x="90" y="272"/>
                      <a:pt x="91" y="270"/>
                      <a:pt x="92" y="268"/>
                    </a:cubicBezTo>
                    <a:cubicBezTo>
                      <a:pt x="92" y="268"/>
                      <a:pt x="91" y="267"/>
                      <a:pt x="90" y="265"/>
                    </a:cubicBezTo>
                    <a:cubicBezTo>
                      <a:pt x="107" y="238"/>
                      <a:pt x="123" y="211"/>
                      <a:pt x="140" y="184"/>
                    </a:cubicBezTo>
                    <a:cubicBezTo>
                      <a:pt x="136" y="181"/>
                      <a:pt x="132" y="179"/>
                      <a:pt x="128" y="176"/>
                    </a:cubicBezTo>
                    <a:cubicBezTo>
                      <a:pt x="111" y="202"/>
                      <a:pt x="95" y="228"/>
                      <a:pt x="78" y="255"/>
                    </a:cubicBezTo>
                    <a:cubicBezTo>
                      <a:pt x="72" y="249"/>
                      <a:pt x="66" y="243"/>
                      <a:pt x="61" y="237"/>
                    </a:cubicBezTo>
                    <a:cubicBezTo>
                      <a:pt x="50" y="223"/>
                      <a:pt x="39" y="208"/>
                      <a:pt x="28" y="193"/>
                    </a:cubicBezTo>
                    <a:cubicBezTo>
                      <a:pt x="26" y="190"/>
                      <a:pt x="26" y="188"/>
                      <a:pt x="28" y="185"/>
                    </a:cubicBezTo>
                    <a:cubicBezTo>
                      <a:pt x="43" y="160"/>
                      <a:pt x="59" y="135"/>
                      <a:pt x="74" y="111"/>
                    </a:cubicBezTo>
                    <a:cubicBezTo>
                      <a:pt x="75" y="108"/>
                      <a:pt x="76" y="107"/>
                      <a:pt x="73" y="106"/>
                    </a:cubicBezTo>
                    <a:cubicBezTo>
                      <a:pt x="63" y="100"/>
                      <a:pt x="63" y="100"/>
                      <a:pt x="57" y="109"/>
                    </a:cubicBezTo>
                    <a:cubicBezTo>
                      <a:pt x="45" y="129"/>
                      <a:pt x="33" y="148"/>
                      <a:pt x="20" y="168"/>
                    </a:cubicBezTo>
                    <a:cubicBezTo>
                      <a:pt x="19" y="169"/>
                      <a:pt x="18" y="171"/>
                      <a:pt x="17" y="173"/>
                    </a:cubicBezTo>
                    <a:cubicBezTo>
                      <a:pt x="13" y="164"/>
                      <a:pt x="9" y="155"/>
                      <a:pt x="7" y="146"/>
                    </a:cubicBezTo>
                    <a:cubicBezTo>
                      <a:pt x="4" y="134"/>
                      <a:pt x="3" y="122"/>
                      <a:pt x="1" y="110"/>
                    </a:cubicBezTo>
                    <a:cubicBezTo>
                      <a:pt x="0" y="103"/>
                      <a:pt x="4" y="98"/>
                      <a:pt x="7" y="93"/>
                    </a:cubicBezTo>
                    <a:cubicBezTo>
                      <a:pt x="21" y="70"/>
                      <a:pt x="35" y="47"/>
                      <a:pt x="50" y="24"/>
                    </a:cubicBezTo>
                    <a:cubicBezTo>
                      <a:pt x="54" y="17"/>
                      <a:pt x="57" y="11"/>
                      <a:pt x="61" y="4"/>
                    </a:cubicBezTo>
                    <a:cubicBezTo>
                      <a:pt x="63" y="1"/>
                      <a:pt x="66" y="0"/>
                      <a:pt x="70" y="2"/>
                    </a:cubicBezTo>
                    <a:cubicBezTo>
                      <a:pt x="70" y="2"/>
                      <a:pt x="70" y="2"/>
                      <a:pt x="70" y="3"/>
                    </a:cubicBezTo>
                    <a:cubicBezTo>
                      <a:pt x="68" y="4"/>
                      <a:pt x="65" y="4"/>
                      <a:pt x="65" y="6"/>
                    </a:cubicBezTo>
                    <a:cubicBezTo>
                      <a:pt x="63" y="12"/>
                      <a:pt x="63" y="17"/>
                      <a:pt x="64" y="23"/>
                    </a:cubicBezTo>
                    <a:cubicBezTo>
                      <a:pt x="71" y="47"/>
                      <a:pt x="81" y="68"/>
                      <a:pt x="94" y="89"/>
                    </a:cubicBezTo>
                    <a:cubicBezTo>
                      <a:pt x="121" y="130"/>
                      <a:pt x="157" y="163"/>
                      <a:pt x="196" y="193"/>
                    </a:cubicBezTo>
                    <a:cubicBezTo>
                      <a:pt x="228" y="218"/>
                      <a:pt x="262" y="241"/>
                      <a:pt x="298" y="261"/>
                    </a:cubicBezTo>
                    <a:cubicBezTo>
                      <a:pt x="320" y="274"/>
                      <a:pt x="344" y="285"/>
                      <a:pt x="367" y="296"/>
                    </a:cubicBezTo>
                    <a:cubicBezTo>
                      <a:pt x="371" y="299"/>
                      <a:pt x="376" y="301"/>
                      <a:pt x="381" y="303"/>
                    </a:cubicBezTo>
                    <a:cubicBezTo>
                      <a:pt x="384" y="304"/>
                      <a:pt x="387" y="304"/>
                      <a:pt x="390" y="304"/>
                    </a:cubicBezTo>
                    <a:cubicBezTo>
                      <a:pt x="391" y="304"/>
                      <a:pt x="392" y="301"/>
                      <a:pt x="393" y="299"/>
                    </a:cubicBezTo>
                    <a:cubicBezTo>
                      <a:pt x="394" y="298"/>
                      <a:pt x="394" y="297"/>
                      <a:pt x="395" y="296"/>
                    </a:cubicBezTo>
                    <a:cubicBezTo>
                      <a:pt x="396" y="297"/>
                      <a:pt x="396" y="297"/>
                      <a:pt x="397" y="297"/>
                    </a:cubicBezTo>
                    <a:cubicBezTo>
                      <a:pt x="396" y="301"/>
                      <a:pt x="395" y="305"/>
                      <a:pt x="393" y="309"/>
                    </a:cubicBezTo>
                    <a:cubicBezTo>
                      <a:pt x="460" y="339"/>
                      <a:pt x="530" y="365"/>
                      <a:pt x="595" y="402"/>
                    </a:cubicBezTo>
                    <a:cubicBezTo>
                      <a:pt x="592" y="395"/>
                      <a:pt x="592" y="392"/>
                      <a:pt x="597" y="390"/>
                    </a:cubicBezTo>
                    <a:cubicBezTo>
                      <a:pt x="600" y="389"/>
                      <a:pt x="603" y="390"/>
                      <a:pt x="605" y="394"/>
                    </a:cubicBezTo>
                    <a:cubicBezTo>
                      <a:pt x="607" y="398"/>
                      <a:pt x="605" y="401"/>
                      <a:pt x="599" y="405"/>
                    </a:cubicBezTo>
                    <a:cubicBezTo>
                      <a:pt x="632" y="424"/>
                      <a:pt x="663" y="444"/>
                      <a:pt x="692" y="469"/>
                    </a:cubicBezTo>
                    <a:cubicBezTo>
                      <a:pt x="670" y="504"/>
                      <a:pt x="649" y="538"/>
                      <a:pt x="628" y="572"/>
                    </a:cubicBezTo>
                    <a:cubicBezTo>
                      <a:pt x="616" y="563"/>
                      <a:pt x="605" y="554"/>
                      <a:pt x="593" y="546"/>
                    </a:cubicBezTo>
                    <a:cubicBezTo>
                      <a:pt x="591" y="544"/>
                      <a:pt x="586" y="542"/>
                      <a:pt x="586" y="539"/>
                    </a:cubicBezTo>
                    <a:cubicBezTo>
                      <a:pt x="585" y="537"/>
                      <a:pt x="589" y="533"/>
                      <a:pt x="590" y="530"/>
                    </a:cubicBezTo>
                    <a:cubicBezTo>
                      <a:pt x="604" y="509"/>
                      <a:pt x="617" y="488"/>
                      <a:pt x="630" y="466"/>
                    </a:cubicBezTo>
                    <a:cubicBezTo>
                      <a:pt x="632" y="463"/>
                      <a:pt x="633" y="462"/>
                      <a:pt x="629" y="460"/>
                    </a:cubicBezTo>
                    <a:cubicBezTo>
                      <a:pt x="626" y="459"/>
                      <a:pt x="623" y="456"/>
                      <a:pt x="620" y="454"/>
                    </a:cubicBezTo>
                    <a:cubicBezTo>
                      <a:pt x="615" y="462"/>
                      <a:pt x="610" y="469"/>
                      <a:pt x="606" y="476"/>
                    </a:cubicBezTo>
                    <a:cubicBezTo>
                      <a:pt x="595" y="494"/>
                      <a:pt x="584" y="511"/>
                      <a:pt x="574" y="528"/>
                    </a:cubicBezTo>
                    <a:cubicBezTo>
                      <a:pt x="572" y="531"/>
                      <a:pt x="571" y="530"/>
                      <a:pt x="569" y="529"/>
                    </a:cubicBezTo>
                    <a:cubicBezTo>
                      <a:pt x="551" y="518"/>
                      <a:pt x="533" y="507"/>
                      <a:pt x="515" y="497"/>
                    </a:cubicBezTo>
                    <a:cubicBezTo>
                      <a:pt x="508" y="493"/>
                      <a:pt x="500" y="490"/>
                      <a:pt x="493" y="486"/>
                    </a:cubicBezTo>
                    <a:cubicBezTo>
                      <a:pt x="490" y="484"/>
                      <a:pt x="488" y="481"/>
                      <a:pt x="486" y="478"/>
                    </a:cubicBezTo>
                    <a:cubicBezTo>
                      <a:pt x="484" y="476"/>
                      <a:pt x="482" y="474"/>
                      <a:pt x="480" y="472"/>
                    </a:cubicBezTo>
                    <a:cubicBezTo>
                      <a:pt x="477" y="479"/>
                      <a:pt x="474" y="476"/>
                      <a:pt x="470" y="474"/>
                    </a:cubicBezTo>
                    <a:cubicBezTo>
                      <a:pt x="443" y="462"/>
                      <a:pt x="416" y="450"/>
                      <a:pt x="388" y="437"/>
                    </a:cubicBezTo>
                    <a:cubicBezTo>
                      <a:pt x="388" y="437"/>
                      <a:pt x="387" y="437"/>
                      <a:pt x="385" y="437"/>
                    </a:cubicBezTo>
                    <a:cubicBezTo>
                      <a:pt x="402" y="410"/>
                      <a:pt x="418" y="384"/>
                      <a:pt x="435" y="357"/>
                    </a:cubicBezTo>
                    <a:cubicBezTo>
                      <a:pt x="430" y="355"/>
                      <a:pt x="426" y="352"/>
                      <a:pt x="422" y="349"/>
                    </a:cubicBezTo>
                    <a:cubicBezTo>
                      <a:pt x="405" y="376"/>
                      <a:pt x="388" y="403"/>
                      <a:pt x="371" y="430"/>
                    </a:cubicBezTo>
                    <a:cubicBezTo>
                      <a:pt x="339" y="416"/>
                      <a:pt x="308" y="402"/>
                      <a:pt x="276" y="388"/>
                    </a:cubicBezTo>
                    <a:cubicBezTo>
                      <a:pt x="293" y="361"/>
                      <a:pt x="309" y="334"/>
                      <a:pt x="326" y="307"/>
                    </a:cubicBezTo>
                    <a:cubicBezTo>
                      <a:pt x="322" y="305"/>
                      <a:pt x="318" y="302"/>
                      <a:pt x="313" y="299"/>
                    </a:cubicBezTo>
                    <a:cubicBezTo>
                      <a:pt x="309" y="306"/>
                      <a:pt x="304" y="312"/>
                      <a:pt x="300" y="319"/>
                    </a:cubicBezTo>
                    <a:cubicBezTo>
                      <a:pt x="289" y="338"/>
                      <a:pt x="277" y="357"/>
                      <a:pt x="265" y="377"/>
                    </a:cubicBezTo>
                    <a:cubicBezTo>
                      <a:pt x="263" y="379"/>
                      <a:pt x="262" y="381"/>
                      <a:pt x="258" y="378"/>
                    </a:cubicBezTo>
                    <a:cubicBezTo>
                      <a:pt x="232" y="363"/>
                      <a:pt x="206" y="349"/>
                      <a:pt x="180" y="334"/>
                    </a:cubicBezTo>
                    <a:cubicBezTo>
                      <a:pt x="179" y="333"/>
                      <a:pt x="178" y="332"/>
                      <a:pt x="177" y="331"/>
                    </a:cubicBezTo>
                    <a:cubicBezTo>
                      <a:pt x="193" y="305"/>
                      <a:pt x="209" y="279"/>
                      <a:pt x="225" y="253"/>
                    </a:cubicBezTo>
                    <a:cubicBezTo>
                      <a:pt x="221" y="251"/>
                      <a:pt x="216" y="248"/>
                      <a:pt x="212" y="245"/>
                    </a:cubicBezTo>
                    <a:cubicBezTo>
                      <a:pt x="196" y="271"/>
                      <a:pt x="180" y="297"/>
                      <a:pt x="164" y="323"/>
                    </a:cubicBezTo>
                    <a:cubicBezTo>
                      <a:pt x="158" y="319"/>
                      <a:pt x="153" y="316"/>
                      <a:pt x="148" y="312"/>
                    </a:cubicBezTo>
                    <a:cubicBezTo>
                      <a:pt x="133" y="301"/>
                      <a:pt x="118" y="289"/>
                      <a:pt x="102" y="276"/>
                    </a:cubicBezTo>
                    <a:cubicBezTo>
                      <a:pt x="99" y="274"/>
                      <a:pt x="96" y="273"/>
                      <a:pt x="93" y="275"/>
                    </a:cubicBezTo>
                    <a:cubicBezTo>
                      <a:pt x="93" y="274"/>
                      <a:pt x="94" y="273"/>
                      <a:pt x="95" y="272"/>
                    </a:cubicBezTo>
                    <a:cubicBezTo>
                      <a:pt x="93" y="272"/>
                      <a:pt x="92" y="272"/>
                      <a:pt x="90" y="272"/>
                    </a:cubicBezTo>
                    <a:cubicBezTo>
                      <a:pt x="90" y="272"/>
                      <a:pt x="89" y="273"/>
                      <a:pt x="89" y="273"/>
                    </a:cubicBezTo>
                    <a:close/>
                    <a:moveTo>
                      <a:pt x="512" y="448"/>
                    </a:moveTo>
                    <a:cubicBezTo>
                      <a:pt x="514" y="445"/>
                      <a:pt x="516" y="442"/>
                      <a:pt x="518" y="439"/>
                    </a:cubicBezTo>
                    <a:cubicBezTo>
                      <a:pt x="523" y="431"/>
                      <a:pt x="528" y="423"/>
                      <a:pt x="534" y="414"/>
                    </a:cubicBezTo>
                    <a:cubicBezTo>
                      <a:pt x="535" y="411"/>
                      <a:pt x="539" y="408"/>
                      <a:pt x="538" y="405"/>
                    </a:cubicBezTo>
                    <a:cubicBezTo>
                      <a:pt x="538" y="402"/>
                      <a:pt x="533" y="401"/>
                      <a:pt x="530" y="399"/>
                    </a:cubicBezTo>
                    <a:cubicBezTo>
                      <a:pt x="527" y="396"/>
                      <a:pt x="526" y="397"/>
                      <a:pt x="524" y="400"/>
                    </a:cubicBezTo>
                    <a:cubicBezTo>
                      <a:pt x="513" y="418"/>
                      <a:pt x="502" y="436"/>
                      <a:pt x="491" y="454"/>
                    </a:cubicBezTo>
                    <a:cubicBezTo>
                      <a:pt x="488" y="459"/>
                      <a:pt x="485" y="464"/>
                      <a:pt x="481" y="469"/>
                    </a:cubicBezTo>
                    <a:cubicBezTo>
                      <a:pt x="484" y="468"/>
                      <a:pt x="488" y="466"/>
                      <a:pt x="490" y="467"/>
                    </a:cubicBezTo>
                    <a:cubicBezTo>
                      <a:pt x="493" y="468"/>
                      <a:pt x="494" y="471"/>
                      <a:pt x="497" y="474"/>
                    </a:cubicBezTo>
                    <a:cubicBezTo>
                      <a:pt x="497" y="473"/>
                      <a:pt x="497" y="471"/>
                      <a:pt x="497" y="470"/>
                    </a:cubicBezTo>
                    <a:cubicBezTo>
                      <a:pt x="495" y="465"/>
                      <a:pt x="497" y="462"/>
                      <a:pt x="502" y="461"/>
                    </a:cubicBezTo>
                    <a:cubicBezTo>
                      <a:pt x="503" y="461"/>
                      <a:pt x="505" y="460"/>
                      <a:pt x="505" y="459"/>
                    </a:cubicBezTo>
                    <a:cubicBezTo>
                      <a:pt x="507" y="457"/>
                      <a:pt x="508" y="454"/>
                      <a:pt x="510" y="451"/>
                    </a:cubicBezTo>
                    <a:cubicBezTo>
                      <a:pt x="510" y="450"/>
                      <a:pt x="509" y="449"/>
                      <a:pt x="508" y="447"/>
                    </a:cubicBezTo>
                    <a:cubicBezTo>
                      <a:pt x="510" y="448"/>
                      <a:pt x="511" y="448"/>
                      <a:pt x="512" y="448"/>
                    </a:cubicBezTo>
                    <a:close/>
                    <a:moveTo>
                      <a:pt x="604" y="397"/>
                    </a:moveTo>
                    <a:cubicBezTo>
                      <a:pt x="602" y="395"/>
                      <a:pt x="600" y="394"/>
                      <a:pt x="598" y="393"/>
                    </a:cubicBezTo>
                    <a:cubicBezTo>
                      <a:pt x="598" y="392"/>
                      <a:pt x="595" y="395"/>
                      <a:pt x="595" y="396"/>
                    </a:cubicBezTo>
                    <a:cubicBezTo>
                      <a:pt x="597" y="398"/>
                      <a:pt x="598" y="399"/>
                      <a:pt x="600" y="401"/>
                    </a:cubicBezTo>
                    <a:cubicBezTo>
                      <a:pt x="600" y="401"/>
                      <a:pt x="602" y="399"/>
                      <a:pt x="604" y="397"/>
                    </a:cubicBezTo>
                    <a:close/>
                    <a:moveTo>
                      <a:pt x="484" y="472"/>
                    </a:moveTo>
                    <a:cubicBezTo>
                      <a:pt x="486" y="474"/>
                      <a:pt x="487" y="475"/>
                      <a:pt x="489" y="478"/>
                    </a:cubicBezTo>
                    <a:cubicBezTo>
                      <a:pt x="490" y="476"/>
                      <a:pt x="492" y="474"/>
                      <a:pt x="492" y="473"/>
                    </a:cubicBezTo>
                    <a:cubicBezTo>
                      <a:pt x="492" y="472"/>
                      <a:pt x="490" y="470"/>
                      <a:pt x="489" y="470"/>
                    </a:cubicBezTo>
                    <a:cubicBezTo>
                      <a:pt x="488" y="470"/>
                      <a:pt x="486" y="471"/>
                      <a:pt x="484"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9" name="Freeform 9">
                <a:extLst>
                  <a:ext uri="{FF2B5EF4-FFF2-40B4-BE49-F238E27FC236}">
                    <a16:creationId xmlns:a16="http://schemas.microsoft.com/office/drawing/2014/main" id="{B12DF52E-2B5F-B917-305D-8CDDEAB5A884}"/>
                  </a:ext>
                </a:extLst>
              </p:cNvPr>
              <p:cNvSpPr>
                <a:spLocks/>
              </p:cNvSpPr>
              <p:nvPr/>
            </p:nvSpPr>
            <p:spPr bwMode="auto">
              <a:xfrm>
                <a:off x="2444" y="1084"/>
                <a:ext cx="502" cy="368"/>
              </a:xfrm>
              <a:custGeom>
                <a:avLst/>
                <a:gdLst>
                  <a:gd name="T0" fmla="*/ 175 w 333"/>
                  <a:gd name="T1" fmla="*/ 200 h 244"/>
                  <a:gd name="T2" fmla="*/ 229 w 333"/>
                  <a:gd name="T3" fmla="*/ 116 h 244"/>
                  <a:gd name="T4" fmla="*/ 212 w 333"/>
                  <a:gd name="T5" fmla="*/ 106 h 244"/>
                  <a:gd name="T6" fmla="*/ 157 w 333"/>
                  <a:gd name="T7" fmla="*/ 94 h 244"/>
                  <a:gd name="T8" fmla="*/ 115 w 333"/>
                  <a:gd name="T9" fmla="*/ 118 h 244"/>
                  <a:gd name="T10" fmla="*/ 97 w 333"/>
                  <a:gd name="T11" fmla="*/ 148 h 244"/>
                  <a:gd name="T12" fmla="*/ 70 w 333"/>
                  <a:gd name="T13" fmla="*/ 133 h 244"/>
                  <a:gd name="T14" fmla="*/ 22 w 333"/>
                  <a:gd name="T15" fmla="*/ 125 h 244"/>
                  <a:gd name="T16" fmla="*/ 14 w 333"/>
                  <a:gd name="T17" fmla="*/ 121 h 244"/>
                  <a:gd name="T18" fmla="*/ 2 w 333"/>
                  <a:gd name="T19" fmla="*/ 59 h 244"/>
                  <a:gd name="T20" fmla="*/ 37 w 333"/>
                  <a:gd name="T21" fmla="*/ 10 h 244"/>
                  <a:gd name="T22" fmla="*/ 111 w 333"/>
                  <a:gd name="T23" fmla="*/ 4 h 244"/>
                  <a:gd name="T24" fmla="*/ 178 w 333"/>
                  <a:gd name="T25" fmla="*/ 22 h 244"/>
                  <a:gd name="T26" fmla="*/ 252 w 333"/>
                  <a:gd name="T27" fmla="*/ 66 h 244"/>
                  <a:gd name="T28" fmla="*/ 309 w 333"/>
                  <a:gd name="T29" fmla="*/ 128 h 244"/>
                  <a:gd name="T30" fmla="*/ 330 w 333"/>
                  <a:gd name="T31" fmla="*/ 176 h 244"/>
                  <a:gd name="T32" fmla="*/ 328 w 333"/>
                  <a:gd name="T33" fmla="*/ 214 h 244"/>
                  <a:gd name="T34" fmla="*/ 298 w 333"/>
                  <a:gd name="T35" fmla="*/ 238 h 244"/>
                  <a:gd name="T36" fmla="*/ 235 w 333"/>
                  <a:gd name="T37" fmla="*/ 233 h 244"/>
                  <a:gd name="T38" fmla="*/ 179 w 333"/>
                  <a:gd name="T39" fmla="*/ 203 h 244"/>
                  <a:gd name="T40" fmla="*/ 175 w 333"/>
                  <a:gd name="T41" fmla="*/ 20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3" h="244">
                    <a:moveTo>
                      <a:pt x="175" y="200"/>
                    </a:moveTo>
                    <a:cubicBezTo>
                      <a:pt x="193" y="172"/>
                      <a:pt x="210" y="145"/>
                      <a:pt x="229" y="116"/>
                    </a:cubicBezTo>
                    <a:cubicBezTo>
                      <a:pt x="223" y="113"/>
                      <a:pt x="218" y="109"/>
                      <a:pt x="212" y="106"/>
                    </a:cubicBezTo>
                    <a:cubicBezTo>
                      <a:pt x="195" y="97"/>
                      <a:pt x="177" y="92"/>
                      <a:pt x="157" y="94"/>
                    </a:cubicBezTo>
                    <a:cubicBezTo>
                      <a:pt x="139" y="95"/>
                      <a:pt x="125" y="103"/>
                      <a:pt x="115" y="118"/>
                    </a:cubicBezTo>
                    <a:cubicBezTo>
                      <a:pt x="109" y="128"/>
                      <a:pt x="103" y="138"/>
                      <a:pt x="97" y="148"/>
                    </a:cubicBezTo>
                    <a:cubicBezTo>
                      <a:pt x="88" y="143"/>
                      <a:pt x="79" y="137"/>
                      <a:pt x="70" y="133"/>
                    </a:cubicBezTo>
                    <a:cubicBezTo>
                      <a:pt x="55" y="126"/>
                      <a:pt x="39" y="122"/>
                      <a:pt x="22" y="125"/>
                    </a:cubicBezTo>
                    <a:cubicBezTo>
                      <a:pt x="18" y="126"/>
                      <a:pt x="16" y="125"/>
                      <a:pt x="14" y="121"/>
                    </a:cubicBezTo>
                    <a:cubicBezTo>
                      <a:pt x="6" y="101"/>
                      <a:pt x="0" y="81"/>
                      <a:pt x="2" y="59"/>
                    </a:cubicBezTo>
                    <a:cubicBezTo>
                      <a:pt x="4" y="36"/>
                      <a:pt x="16" y="20"/>
                      <a:pt x="37" y="10"/>
                    </a:cubicBezTo>
                    <a:cubicBezTo>
                      <a:pt x="61" y="0"/>
                      <a:pt x="86" y="0"/>
                      <a:pt x="111" y="4"/>
                    </a:cubicBezTo>
                    <a:cubicBezTo>
                      <a:pt x="134" y="7"/>
                      <a:pt x="156" y="13"/>
                      <a:pt x="178" y="22"/>
                    </a:cubicBezTo>
                    <a:cubicBezTo>
                      <a:pt x="204" y="33"/>
                      <a:pt x="229" y="48"/>
                      <a:pt x="252" y="66"/>
                    </a:cubicBezTo>
                    <a:cubicBezTo>
                      <a:pt x="274" y="84"/>
                      <a:pt x="293" y="104"/>
                      <a:pt x="309" y="128"/>
                    </a:cubicBezTo>
                    <a:cubicBezTo>
                      <a:pt x="318" y="143"/>
                      <a:pt x="326" y="158"/>
                      <a:pt x="330" y="176"/>
                    </a:cubicBezTo>
                    <a:cubicBezTo>
                      <a:pt x="332" y="188"/>
                      <a:pt x="333" y="201"/>
                      <a:pt x="328" y="214"/>
                    </a:cubicBezTo>
                    <a:cubicBezTo>
                      <a:pt x="322" y="227"/>
                      <a:pt x="312" y="234"/>
                      <a:pt x="298" y="238"/>
                    </a:cubicBezTo>
                    <a:cubicBezTo>
                      <a:pt x="276" y="244"/>
                      <a:pt x="256" y="239"/>
                      <a:pt x="235" y="233"/>
                    </a:cubicBezTo>
                    <a:cubicBezTo>
                      <a:pt x="214" y="226"/>
                      <a:pt x="196" y="216"/>
                      <a:pt x="179" y="203"/>
                    </a:cubicBezTo>
                    <a:cubicBezTo>
                      <a:pt x="177" y="202"/>
                      <a:pt x="176" y="201"/>
                      <a:pt x="175"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0" name="Freeform 10">
                <a:extLst>
                  <a:ext uri="{FF2B5EF4-FFF2-40B4-BE49-F238E27FC236}">
                    <a16:creationId xmlns:a16="http://schemas.microsoft.com/office/drawing/2014/main" id="{55AABAB2-F811-1DBD-D1A8-F49F9EB52358}"/>
                  </a:ext>
                </a:extLst>
              </p:cNvPr>
              <p:cNvSpPr>
                <a:spLocks/>
              </p:cNvSpPr>
              <p:nvPr/>
            </p:nvSpPr>
            <p:spPr bwMode="auto">
              <a:xfrm>
                <a:off x="2569" y="1332"/>
                <a:ext cx="331" cy="256"/>
              </a:xfrm>
              <a:custGeom>
                <a:avLst/>
                <a:gdLst>
                  <a:gd name="T0" fmla="*/ 54 w 219"/>
                  <a:gd name="T1" fmla="*/ 95 h 170"/>
                  <a:gd name="T2" fmla="*/ 71 w 219"/>
                  <a:gd name="T3" fmla="*/ 67 h 170"/>
                  <a:gd name="T4" fmla="*/ 70 w 219"/>
                  <a:gd name="T5" fmla="*/ 62 h 170"/>
                  <a:gd name="T6" fmla="*/ 60 w 219"/>
                  <a:gd name="T7" fmla="*/ 56 h 170"/>
                  <a:gd name="T8" fmla="*/ 42 w 219"/>
                  <a:gd name="T9" fmla="*/ 85 h 170"/>
                  <a:gd name="T10" fmla="*/ 25 w 219"/>
                  <a:gd name="T11" fmla="*/ 71 h 170"/>
                  <a:gd name="T12" fmla="*/ 3 w 219"/>
                  <a:gd name="T13" fmla="*/ 52 h 170"/>
                  <a:gd name="T14" fmla="*/ 2 w 219"/>
                  <a:gd name="T15" fmla="*/ 46 h 170"/>
                  <a:gd name="T16" fmla="*/ 29 w 219"/>
                  <a:gd name="T17" fmla="*/ 2 h 170"/>
                  <a:gd name="T18" fmla="*/ 31 w 219"/>
                  <a:gd name="T19" fmla="*/ 0 h 170"/>
                  <a:gd name="T20" fmla="*/ 39 w 219"/>
                  <a:gd name="T21" fmla="*/ 13 h 170"/>
                  <a:gd name="T22" fmla="*/ 92 w 219"/>
                  <a:gd name="T23" fmla="*/ 65 h 170"/>
                  <a:gd name="T24" fmla="*/ 142 w 219"/>
                  <a:gd name="T25" fmla="*/ 91 h 170"/>
                  <a:gd name="T26" fmla="*/ 217 w 219"/>
                  <a:gd name="T27" fmla="*/ 97 h 170"/>
                  <a:gd name="T28" fmla="*/ 219 w 219"/>
                  <a:gd name="T29" fmla="*/ 97 h 170"/>
                  <a:gd name="T30" fmla="*/ 209 w 219"/>
                  <a:gd name="T31" fmla="*/ 113 h 170"/>
                  <a:gd name="T32" fmla="*/ 176 w 219"/>
                  <a:gd name="T33" fmla="*/ 167 h 170"/>
                  <a:gd name="T34" fmla="*/ 170 w 219"/>
                  <a:gd name="T35" fmla="*/ 168 h 170"/>
                  <a:gd name="T36" fmla="*/ 139 w 219"/>
                  <a:gd name="T37" fmla="*/ 151 h 170"/>
                  <a:gd name="T38" fmla="*/ 139 w 219"/>
                  <a:gd name="T39" fmla="*/ 146 h 170"/>
                  <a:gd name="T40" fmla="*/ 157 w 219"/>
                  <a:gd name="T41" fmla="*/ 116 h 170"/>
                  <a:gd name="T42" fmla="*/ 144 w 219"/>
                  <a:gd name="T43" fmla="*/ 108 h 170"/>
                  <a:gd name="T44" fmla="*/ 123 w 219"/>
                  <a:gd name="T45" fmla="*/ 142 h 170"/>
                  <a:gd name="T46" fmla="*/ 54 w 219"/>
                  <a:gd name="T47" fmla="*/ 9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170">
                    <a:moveTo>
                      <a:pt x="54" y="95"/>
                    </a:moveTo>
                    <a:cubicBezTo>
                      <a:pt x="60" y="85"/>
                      <a:pt x="66" y="76"/>
                      <a:pt x="71" y="67"/>
                    </a:cubicBezTo>
                    <a:cubicBezTo>
                      <a:pt x="72" y="65"/>
                      <a:pt x="73" y="63"/>
                      <a:pt x="70" y="62"/>
                    </a:cubicBezTo>
                    <a:cubicBezTo>
                      <a:pt x="67" y="61"/>
                      <a:pt x="64" y="59"/>
                      <a:pt x="60" y="56"/>
                    </a:cubicBezTo>
                    <a:cubicBezTo>
                      <a:pt x="54" y="66"/>
                      <a:pt x="48" y="75"/>
                      <a:pt x="42" y="85"/>
                    </a:cubicBezTo>
                    <a:cubicBezTo>
                      <a:pt x="36" y="81"/>
                      <a:pt x="30" y="76"/>
                      <a:pt x="25" y="71"/>
                    </a:cubicBezTo>
                    <a:cubicBezTo>
                      <a:pt x="17" y="65"/>
                      <a:pt x="10" y="59"/>
                      <a:pt x="3" y="52"/>
                    </a:cubicBezTo>
                    <a:cubicBezTo>
                      <a:pt x="1" y="50"/>
                      <a:pt x="0" y="49"/>
                      <a:pt x="2" y="46"/>
                    </a:cubicBezTo>
                    <a:cubicBezTo>
                      <a:pt x="11" y="31"/>
                      <a:pt x="20" y="17"/>
                      <a:pt x="29" y="2"/>
                    </a:cubicBezTo>
                    <a:cubicBezTo>
                      <a:pt x="30" y="1"/>
                      <a:pt x="30" y="1"/>
                      <a:pt x="31" y="0"/>
                    </a:cubicBezTo>
                    <a:cubicBezTo>
                      <a:pt x="34" y="4"/>
                      <a:pt x="36" y="9"/>
                      <a:pt x="39" y="13"/>
                    </a:cubicBezTo>
                    <a:cubicBezTo>
                      <a:pt x="53" y="34"/>
                      <a:pt x="71" y="51"/>
                      <a:pt x="92" y="65"/>
                    </a:cubicBezTo>
                    <a:cubicBezTo>
                      <a:pt x="107" y="76"/>
                      <a:pt x="124" y="85"/>
                      <a:pt x="142" y="91"/>
                    </a:cubicBezTo>
                    <a:cubicBezTo>
                      <a:pt x="166" y="99"/>
                      <a:pt x="191" y="103"/>
                      <a:pt x="217" y="97"/>
                    </a:cubicBezTo>
                    <a:cubicBezTo>
                      <a:pt x="217" y="97"/>
                      <a:pt x="217" y="97"/>
                      <a:pt x="219" y="97"/>
                    </a:cubicBezTo>
                    <a:cubicBezTo>
                      <a:pt x="215" y="103"/>
                      <a:pt x="212" y="108"/>
                      <a:pt x="209" y="113"/>
                    </a:cubicBezTo>
                    <a:cubicBezTo>
                      <a:pt x="198" y="131"/>
                      <a:pt x="187" y="149"/>
                      <a:pt x="176" y="167"/>
                    </a:cubicBezTo>
                    <a:cubicBezTo>
                      <a:pt x="174" y="170"/>
                      <a:pt x="172" y="170"/>
                      <a:pt x="170" y="168"/>
                    </a:cubicBezTo>
                    <a:cubicBezTo>
                      <a:pt x="160" y="163"/>
                      <a:pt x="150" y="157"/>
                      <a:pt x="139" y="151"/>
                    </a:cubicBezTo>
                    <a:cubicBezTo>
                      <a:pt x="136" y="150"/>
                      <a:pt x="137" y="148"/>
                      <a:pt x="139" y="146"/>
                    </a:cubicBezTo>
                    <a:cubicBezTo>
                      <a:pt x="145" y="136"/>
                      <a:pt x="151" y="127"/>
                      <a:pt x="157" y="116"/>
                    </a:cubicBezTo>
                    <a:cubicBezTo>
                      <a:pt x="153" y="114"/>
                      <a:pt x="149" y="111"/>
                      <a:pt x="144" y="108"/>
                    </a:cubicBezTo>
                    <a:cubicBezTo>
                      <a:pt x="137" y="119"/>
                      <a:pt x="130" y="130"/>
                      <a:pt x="123" y="142"/>
                    </a:cubicBezTo>
                    <a:cubicBezTo>
                      <a:pt x="100" y="126"/>
                      <a:pt x="77" y="111"/>
                      <a:pt x="54"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1" name="Freeform 11">
                <a:extLst>
                  <a:ext uri="{FF2B5EF4-FFF2-40B4-BE49-F238E27FC236}">
                    <a16:creationId xmlns:a16="http://schemas.microsoft.com/office/drawing/2014/main" id="{71290A9D-3B4E-A3AE-70CC-04D4FFC1B6B7}"/>
                  </a:ext>
                </a:extLst>
              </p:cNvPr>
              <p:cNvSpPr>
                <a:spLocks/>
              </p:cNvSpPr>
              <p:nvPr/>
            </p:nvSpPr>
            <p:spPr bwMode="auto">
              <a:xfrm>
                <a:off x="2640" y="1258"/>
                <a:ext cx="100" cy="104"/>
              </a:xfrm>
              <a:custGeom>
                <a:avLst/>
                <a:gdLst>
                  <a:gd name="T0" fmla="*/ 27 w 66"/>
                  <a:gd name="T1" fmla="*/ 69 h 69"/>
                  <a:gd name="T2" fmla="*/ 3 w 66"/>
                  <a:gd name="T3" fmla="*/ 30 h 69"/>
                  <a:gd name="T4" fmla="*/ 25 w 66"/>
                  <a:gd name="T5" fmla="*/ 2 h 69"/>
                  <a:gd name="T6" fmla="*/ 63 w 66"/>
                  <a:gd name="T7" fmla="*/ 7 h 69"/>
                  <a:gd name="T8" fmla="*/ 65 w 66"/>
                  <a:gd name="T9" fmla="*/ 12 h 69"/>
                  <a:gd name="T10" fmla="*/ 29 w 66"/>
                  <a:gd name="T11" fmla="*/ 68 h 69"/>
                  <a:gd name="T12" fmla="*/ 27 w 66"/>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6" h="69">
                    <a:moveTo>
                      <a:pt x="27" y="69"/>
                    </a:moveTo>
                    <a:cubicBezTo>
                      <a:pt x="16" y="58"/>
                      <a:pt x="6" y="46"/>
                      <a:pt x="3" y="30"/>
                    </a:cubicBezTo>
                    <a:cubicBezTo>
                      <a:pt x="0" y="15"/>
                      <a:pt x="10" y="4"/>
                      <a:pt x="25" y="2"/>
                    </a:cubicBezTo>
                    <a:cubicBezTo>
                      <a:pt x="38" y="0"/>
                      <a:pt x="51" y="2"/>
                      <a:pt x="63" y="7"/>
                    </a:cubicBezTo>
                    <a:cubicBezTo>
                      <a:pt x="66" y="9"/>
                      <a:pt x="66" y="10"/>
                      <a:pt x="65" y="12"/>
                    </a:cubicBezTo>
                    <a:cubicBezTo>
                      <a:pt x="53" y="31"/>
                      <a:pt x="41" y="49"/>
                      <a:pt x="29" y="68"/>
                    </a:cubicBezTo>
                    <a:cubicBezTo>
                      <a:pt x="28" y="68"/>
                      <a:pt x="28" y="69"/>
                      <a:pt x="27"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 name="Freeform 13">
                <a:extLst>
                  <a:ext uri="{FF2B5EF4-FFF2-40B4-BE49-F238E27FC236}">
                    <a16:creationId xmlns:a16="http://schemas.microsoft.com/office/drawing/2014/main" id="{AA850E3E-7326-0B45-69CE-9B4661919EE4}"/>
                  </a:ext>
                </a:extLst>
              </p:cNvPr>
              <p:cNvSpPr>
                <a:spLocks/>
              </p:cNvSpPr>
              <p:nvPr/>
            </p:nvSpPr>
            <p:spPr bwMode="auto">
              <a:xfrm>
                <a:off x="2424" y="1217"/>
                <a:ext cx="17" cy="18"/>
              </a:xfrm>
              <a:custGeom>
                <a:avLst/>
                <a:gdLst>
                  <a:gd name="T0" fmla="*/ 8 w 11"/>
                  <a:gd name="T1" fmla="*/ 0 h 12"/>
                  <a:gd name="T2" fmla="*/ 3 w 11"/>
                  <a:gd name="T3" fmla="*/ 11 h 12"/>
                  <a:gd name="T4" fmla="*/ 0 w 11"/>
                  <a:gd name="T5" fmla="*/ 10 h 12"/>
                  <a:gd name="T6" fmla="*/ 2 w 11"/>
                  <a:gd name="T7" fmla="*/ 8 h 12"/>
                  <a:gd name="T8" fmla="*/ 7 w 11"/>
                  <a:gd name="T9" fmla="*/ 3 h 12"/>
                  <a:gd name="T10" fmla="*/ 8 w 11"/>
                  <a:gd name="T11" fmla="*/ 0 h 12"/>
                </a:gdLst>
                <a:ahLst/>
                <a:cxnLst>
                  <a:cxn ang="0">
                    <a:pos x="T0" y="T1"/>
                  </a:cxn>
                  <a:cxn ang="0">
                    <a:pos x="T2" y="T3"/>
                  </a:cxn>
                  <a:cxn ang="0">
                    <a:pos x="T4" y="T5"/>
                  </a:cxn>
                  <a:cxn ang="0">
                    <a:pos x="T6" y="T7"/>
                  </a:cxn>
                  <a:cxn ang="0">
                    <a:pos x="T8" y="T9"/>
                  </a:cxn>
                  <a:cxn ang="0">
                    <a:pos x="T10" y="T11"/>
                  </a:cxn>
                </a:cxnLst>
                <a:rect l="0" t="0" r="r" b="b"/>
                <a:pathLst>
                  <a:path w="11" h="12">
                    <a:moveTo>
                      <a:pt x="8" y="0"/>
                    </a:moveTo>
                    <a:cubicBezTo>
                      <a:pt x="11" y="7"/>
                      <a:pt x="9" y="12"/>
                      <a:pt x="3" y="11"/>
                    </a:cubicBezTo>
                    <a:cubicBezTo>
                      <a:pt x="2" y="11"/>
                      <a:pt x="1" y="10"/>
                      <a:pt x="0" y="10"/>
                    </a:cubicBezTo>
                    <a:cubicBezTo>
                      <a:pt x="1" y="9"/>
                      <a:pt x="1" y="8"/>
                      <a:pt x="2" y="8"/>
                    </a:cubicBezTo>
                    <a:cubicBezTo>
                      <a:pt x="5" y="8"/>
                      <a:pt x="7" y="6"/>
                      <a:pt x="7" y="3"/>
                    </a:cubicBezTo>
                    <a:cubicBezTo>
                      <a:pt x="7" y="2"/>
                      <a:pt x="7"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 name="Freeform 14">
                <a:extLst>
                  <a:ext uri="{FF2B5EF4-FFF2-40B4-BE49-F238E27FC236}">
                    <a16:creationId xmlns:a16="http://schemas.microsoft.com/office/drawing/2014/main" id="{3F51EDF5-D89E-0D63-8463-287FA5AF4606}"/>
                  </a:ext>
                </a:extLst>
              </p:cNvPr>
              <p:cNvSpPr>
                <a:spLocks/>
              </p:cNvSpPr>
              <p:nvPr/>
            </p:nvSpPr>
            <p:spPr bwMode="auto">
              <a:xfrm>
                <a:off x="2892" y="1632"/>
                <a:ext cx="17" cy="17"/>
              </a:xfrm>
              <a:custGeom>
                <a:avLst/>
                <a:gdLst>
                  <a:gd name="T0" fmla="*/ 0 w 11"/>
                  <a:gd name="T1" fmla="*/ 9 h 11"/>
                  <a:gd name="T2" fmla="*/ 8 w 11"/>
                  <a:gd name="T3" fmla="*/ 0 h 11"/>
                  <a:gd name="T4" fmla="*/ 11 w 11"/>
                  <a:gd name="T5" fmla="*/ 1 h 11"/>
                  <a:gd name="T6" fmla="*/ 9 w 11"/>
                  <a:gd name="T7" fmla="*/ 3 h 11"/>
                  <a:gd name="T8" fmla="*/ 3 w 11"/>
                  <a:gd name="T9" fmla="*/ 9 h 11"/>
                  <a:gd name="T10" fmla="*/ 1 w 11"/>
                  <a:gd name="T11" fmla="*/ 11 h 11"/>
                  <a:gd name="T12" fmla="*/ 0 w 11"/>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9"/>
                    </a:moveTo>
                    <a:cubicBezTo>
                      <a:pt x="1" y="3"/>
                      <a:pt x="4" y="0"/>
                      <a:pt x="8" y="0"/>
                    </a:cubicBezTo>
                    <a:cubicBezTo>
                      <a:pt x="9" y="0"/>
                      <a:pt x="10" y="1"/>
                      <a:pt x="11" y="1"/>
                    </a:cubicBezTo>
                    <a:cubicBezTo>
                      <a:pt x="10" y="2"/>
                      <a:pt x="9" y="3"/>
                      <a:pt x="9" y="3"/>
                    </a:cubicBezTo>
                    <a:cubicBezTo>
                      <a:pt x="5" y="3"/>
                      <a:pt x="4" y="5"/>
                      <a:pt x="3" y="9"/>
                    </a:cubicBezTo>
                    <a:cubicBezTo>
                      <a:pt x="3" y="9"/>
                      <a:pt x="2" y="10"/>
                      <a:pt x="1" y="11"/>
                    </a:cubicBezTo>
                    <a:cubicBezTo>
                      <a:pt x="1" y="10"/>
                      <a:pt x="0"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 name="Freeform 15">
                <a:extLst>
                  <a:ext uri="{FF2B5EF4-FFF2-40B4-BE49-F238E27FC236}">
                    <a16:creationId xmlns:a16="http://schemas.microsoft.com/office/drawing/2014/main" id="{29088891-5F36-F2AF-355A-47BC930E9CCC}"/>
                  </a:ext>
                </a:extLst>
              </p:cNvPr>
              <p:cNvSpPr>
                <a:spLocks/>
              </p:cNvSpPr>
              <p:nvPr/>
            </p:nvSpPr>
            <p:spPr bwMode="auto">
              <a:xfrm>
                <a:off x="2451" y="1613"/>
                <a:ext cx="16" cy="13"/>
              </a:xfrm>
              <a:custGeom>
                <a:avLst/>
                <a:gdLst>
                  <a:gd name="T0" fmla="*/ 6 w 10"/>
                  <a:gd name="T1" fmla="*/ 2 h 9"/>
                  <a:gd name="T2" fmla="*/ 10 w 10"/>
                  <a:gd name="T3" fmla="*/ 8 h 9"/>
                  <a:gd name="T4" fmla="*/ 9 w 10"/>
                  <a:gd name="T5" fmla="*/ 9 h 9"/>
                  <a:gd name="T6" fmla="*/ 4 w 10"/>
                  <a:gd name="T7" fmla="*/ 7 h 9"/>
                  <a:gd name="T8" fmla="*/ 2 w 10"/>
                  <a:gd name="T9" fmla="*/ 0 h 9"/>
                  <a:gd name="T10" fmla="*/ 2 w 10"/>
                  <a:gd name="T11" fmla="*/ 0 h 9"/>
                  <a:gd name="T12" fmla="*/ 6 w 1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6" y="2"/>
                    </a:moveTo>
                    <a:cubicBezTo>
                      <a:pt x="3" y="6"/>
                      <a:pt x="6" y="7"/>
                      <a:pt x="10" y="8"/>
                    </a:cubicBezTo>
                    <a:cubicBezTo>
                      <a:pt x="9" y="8"/>
                      <a:pt x="9" y="8"/>
                      <a:pt x="9" y="9"/>
                    </a:cubicBezTo>
                    <a:cubicBezTo>
                      <a:pt x="7" y="8"/>
                      <a:pt x="5" y="9"/>
                      <a:pt x="4" y="7"/>
                    </a:cubicBezTo>
                    <a:cubicBezTo>
                      <a:pt x="2" y="6"/>
                      <a:pt x="0" y="3"/>
                      <a:pt x="2" y="0"/>
                    </a:cubicBezTo>
                    <a:cubicBezTo>
                      <a:pt x="2" y="0"/>
                      <a:pt x="2" y="0"/>
                      <a:pt x="2" y="0"/>
                    </a:cubicBezTo>
                    <a:cubicBezTo>
                      <a:pt x="2" y="2"/>
                      <a:pt x="3" y="4"/>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 name="Freeform 16">
                <a:extLst>
                  <a:ext uri="{FF2B5EF4-FFF2-40B4-BE49-F238E27FC236}">
                    <a16:creationId xmlns:a16="http://schemas.microsoft.com/office/drawing/2014/main" id="{7407F652-B135-CABB-3444-24CDDFD4884E}"/>
                  </a:ext>
                </a:extLst>
              </p:cNvPr>
              <p:cNvSpPr>
                <a:spLocks/>
              </p:cNvSpPr>
              <p:nvPr/>
            </p:nvSpPr>
            <p:spPr bwMode="auto">
              <a:xfrm>
                <a:off x="2454" y="1611"/>
                <a:ext cx="10" cy="8"/>
              </a:xfrm>
              <a:custGeom>
                <a:avLst/>
                <a:gdLst>
                  <a:gd name="T0" fmla="*/ 4 w 6"/>
                  <a:gd name="T1" fmla="*/ 3 h 5"/>
                  <a:gd name="T2" fmla="*/ 0 w 6"/>
                  <a:gd name="T3" fmla="*/ 1 h 5"/>
                  <a:gd name="T4" fmla="*/ 1 w 6"/>
                  <a:gd name="T5" fmla="*/ 0 h 5"/>
                  <a:gd name="T6" fmla="*/ 6 w 6"/>
                  <a:gd name="T7" fmla="*/ 0 h 5"/>
                  <a:gd name="T8" fmla="*/ 4 w 6"/>
                  <a:gd name="T9" fmla="*/ 3 h 5"/>
                  <a:gd name="T10" fmla="*/ 4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4" y="3"/>
                    </a:moveTo>
                    <a:cubicBezTo>
                      <a:pt x="1" y="5"/>
                      <a:pt x="0" y="3"/>
                      <a:pt x="0" y="1"/>
                    </a:cubicBezTo>
                    <a:cubicBezTo>
                      <a:pt x="0" y="1"/>
                      <a:pt x="1" y="0"/>
                      <a:pt x="1" y="0"/>
                    </a:cubicBezTo>
                    <a:cubicBezTo>
                      <a:pt x="3" y="0"/>
                      <a:pt x="4" y="0"/>
                      <a:pt x="6" y="0"/>
                    </a:cubicBezTo>
                    <a:cubicBezTo>
                      <a:pt x="5" y="1"/>
                      <a:pt x="4" y="2"/>
                      <a:pt x="4" y="3"/>
                    </a:cubicBezTo>
                    <a:cubicBezTo>
                      <a:pt x="4" y="3"/>
                      <a:pt x="4" y="3"/>
                      <a:pt x="4"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 name="Freeform 17">
                <a:extLst>
                  <a:ext uri="{FF2B5EF4-FFF2-40B4-BE49-F238E27FC236}">
                    <a16:creationId xmlns:a16="http://schemas.microsoft.com/office/drawing/2014/main" id="{DBB85974-8E37-FE25-5A08-C066AAB05C7B}"/>
                  </a:ext>
                </a:extLst>
              </p:cNvPr>
              <p:cNvSpPr>
                <a:spLocks/>
              </p:cNvSpPr>
              <p:nvPr/>
            </p:nvSpPr>
            <p:spPr bwMode="auto">
              <a:xfrm>
                <a:off x="3046" y="1798"/>
                <a:ext cx="87" cy="118"/>
              </a:xfrm>
              <a:custGeom>
                <a:avLst/>
                <a:gdLst>
                  <a:gd name="T0" fmla="*/ 31 w 58"/>
                  <a:gd name="T1" fmla="*/ 52 h 78"/>
                  <a:gd name="T2" fmla="*/ 27 w 58"/>
                  <a:gd name="T3" fmla="*/ 51 h 78"/>
                  <a:gd name="T4" fmla="*/ 29 w 58"/>
                  <a:gd name="T5" fmla="*/ 55 h 78"/>
                  <a:gd name="T6" fmla="*/ 24 w 58"/>
                  <a:gd name="T7" fmla="*/ 63 h 78"/>
                  <a:gd name="T8" fmla="*/ 21 w 58"/>
                  <a:gd name="T9" fmla="*/ 65 h 78"/>
                  <a:gd name="T10" fmla="*/ 16 w 58"/>
                  <a:gd name="T11" fmla="*/ 74 h 78"/>
                  <a:gd name="T12" fmla="*/ 16 w 58"/>
                  <a:gd name="T13" fmla="*/ 78 h 78"/>
                  <a:gd name="T14" fmla="*/ 9 w 58"/>
                  <a:gd name="T15" fmla="*/ 71 h 78"/>
                  <a:gd name="T16" fmla="*/ 0 w 58"/>
                  <a:gd name="T17" fmla="*/ 73 h 78"/>
                  <a:gd name="T18" fmla="*/ 10 w 58"/>
                  <a:gd name="T19" fmla="*/ 58 h 78"/>
                  <a:gd name="T20" fmla="*/ 43 w 58"/>
                  <a:gd name="T21" fmla="*/ 4 h 78"/>
                  <a:gd name="T22" fmla="*/ 49 w 58"/>
                  <a:gd name="T23" fmla="*/ 3 h 78"/>
                  <a:gd name="T24" fmla="*/ 57 w 58"/>
                  <a:gd name="T25" fmla="*/ 9 h 78"/>
                  <a:gd name="T26" fmla="*/ 53 w 58"/>
                  <a:gd name="T27" fmla="*/ 18 h 78"/>
                  <a:gd name="T28" fmla="*/ 37 w 58"/>
                  <a:gd name="T29" fmla="*/ 43 h 78"/>
                  <a:gd name="T30" fmla="*/ 31 w 58"/>
                  <a:gd name="T31"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8">
                    <a:moveTo>
                      <a:pt x="31" y="52"/>
                    </a:moveTo>
                    <a:cubicBezTo>
                      <a:pt x="30" y="52"/>
                      <a:pt x="29" y="52"/>
                      <a:pt x="27" y="51"/>
                    </a:cubicBezTo>
                    <a:cubicBezTo>
                      <a:pt x="28" y="53"/>
                      <a:pt x="29" y="54"/>
                      <a:pt x="29" y="55"/>
                    </a:cubicBezTo>
                    <a:cubicBezTo>
                      <a:pt x="27" y="58"/>
                      <a:pt x="26" y="61"/>
                      <a:pt x="24" y="63"/>
                    </a:cubicBezTo>
                    <a:cubicBezTo>
                      <a:pt x="24" y="64"/>
                      <a:pt x="22" y="65"/>
                      <a:pt x="21" y="65"/>
                    </a:cubicBezTo>
                    <a:cubicBezTo>
                      <a:pt x="16" y="66"/>
                      <a:pt x="14" y="69"/>
                      <a:pt x="16" y="74"/>
                    </a:cubicBezTo>
                    <a:cubicBezTo>
                      <a:pt x="16" y="75"/>
                      <a:pt x="16" y="77"/>
                      <a:pt x="16" y="78"/>
                    </a:cubicBezTo>
                    <a:cubicBezTo>
                      <a:pt x="13" y="75"/>
                      <a:pt x="12" y="72"/>
                      <a:pt x="9" y="71"/>
                    </a:cubicBezTo>
                    <a:cubicBezTo>
                      <a:pt x="7" y="70"/>
                      <a:pt x="3" y="72"/>
                      <a:pt x="0" y="73"/>
                    </a:cubicBezTo>
                    <a:cubicBezTo>
                      <a:pt x="4" y="68"/>
                      <a:pt x="7" y="63"/>
                      <a:pt x="10" y="58"/>
                    </a:cubicBezTo>
                    <a:cubicBezTo>
                      <a:pt x="21" y="40"/>
                      <a:pt x="32" y="22"/>
                      <a:pt x="43" y="4"/>
                    </a:cubicBezTo>
                    <a:cubicBezTo>
                      <a:pt x="45" y="1"/>
                      <a:pt x="46" y="0"/>
                      <a:pt x="49" y="3"/>
                    </a:cubicBezTo>
                    <a:cubicBezTo>
                      <a:pt x="52" y="5"/>
                      <a:pt x="57" y="6"/>
                      <a:pt x="57" y="9"/>
                    </a:cubicBezTo>
                    <a:cubicBezTo>
                      <a:pt x="58" y="12"/>
                      <a:pt x="54" y="15"/>
                      <a:pt x="53" y="18"/>
                    </a:cubicBezTo>
                    <a:cubicBezTo>
                      <a:pt x="47" y="27"/>
                      <a:pt x="42" y="35"/>
                      <a:pt x="37" y="43"/>
                    </a:cubicBezTo>
                    <a:cubicBezTo>
                      <a:pt x="35" y="46"/>
                      <a:pt x="33" y="49"/>
                      <a:pt x="31"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 name="Freeform 18">
                <a:extLst>
                  <a:ext uri="{FF2B5EF4-FFF2-40B4-BE49-F238E27FC236}">
                    <a16:creationId xmlns:a16="http://schemas.microsoft.com/office/drawing/2014/main" id="{A4351978-9E57-02B4-D21F-3959C08C51A6}"/>
                  </a:ext>
                </a:extLst>
              </p:cNvPr>
              <p:cNvSpPr>
                <a:spLocks/>
              </p:cNvSpPr>
              <p:nvPr/>
            </p:nvSpPr>
            <p:spPr bwMode="auto">
              <a:xfrm>
                <a:off x="3218" y="1792"/>
                <a:ext cx="14" cy="14"/>
              </a:xfrm>
              <a:custGeom>
                <a:avLst/>
                <a:gdLst>
                  <a:gd name="T0" fmla="*/ 9 w 9"/>
                  <a:gd name="T1" fmla="*/ 5 h 9"/>
                  <a:gd name="T2" fmla="*/ 5 w 9"/>
                  <a:gd name="T3" fmla="*/ 9 h 9"/>
                  <a:gd name="T4" fmla="*/ 0 w 9"/>
                  <a:gd name="T5" fmla="*/ 4 h 9"/>
                  <a:gd name="T6" fmla="*/ 3 w 9"/>
                  <a:gd name="T7" fmla="*/ 1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7" y="7"/>
                      <a:pt x="5" y="9"/>
                      <a:pt x="5" y="9"/>
                    </a:cubicBezTo>
                    <a:cubicBezTo>
                      <a:pt x="3" y="7"/>
                      <a:pt x="2" y="6"/>
                      <a:pt x="0" y="4"/>
                    </a:cubicBezTo>
                    <a:cubicBezTo>
                      <a:pt x="0" y="3"/>
                      <a:pt x="3" y="0"/>
                      <a:pt x="3" y="1"/>
                    </a:cubicBezTo>
                    <a:cubicBezTo>
                      <a:pt x="5" y="2"/>
                      <a:pt x="7" y="3"/>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 name="Freeform 19">
                <a:extLst>
                  <a:ext uri="{FF2B5EF4-FFF2-40B4-BE49-F238E27FC236}">
                    <a16:creationId xmlns:a16="http://schemas.microsoft.com/office/drawing/2014/main" id="{8C7E3482-4A05-3A4E-13F1-E95F2CF659D6}"/>
                  </a:ext>
                </a:extLst>
              </p:cNvPr>
              <p:cNvSpPr>
                <a:spLocks/>
              </p:cNvSpPr>
              <p:nvPr/>
            </p:nvSpPr>
            <p:spPr bwMode="auto">
              <a:xfrm>
                <a:off x="3050" y="1910"/>
                <a:ext cx="13" cy="12"/>
              </a:xfrm>
              <a:custGeom>
                <a:avLst/>
                <a:gdLst>
                  <a:gd name="T0" fmla="*/ 0 w 8"/>
                  <a:gd name="T1" fmla="*/ 2 h 8"/>
                  <a:gd name="T2" fmla="*/ 5 w 8"/>
                  <a:gd name="T3" fmla="*/ 0 h 8"/>
                  <a:gd name="T4" fmla="*/ 8 w 8"/>
                  <a:gd name="T5" fmla="*/ 3 h 8"/>
                  <a:gd name="T6" fmla="*/ 5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cubicBezTo>
                      <a:pt x="2" y="1"/>
                      <a:pt x="4" y="0"/>
                      <a:pt x="5" y="0"/>
                    </a:cubicBezTo>
                    <a:cubicBezTo>
                      <a:pt x="6" y="0"/>
                      <a:pt x="8" y="2"/>
                      <a:pt x="8" y="3"/>
                    </a:cubicBezTo>
                    <a:cubicBezTo>
                      <a:pt x="8" y="4"/>
                      <a:pt x="6" y="6"/>
                      <a:pt x="5" y="8"/>
                    </a:cubicBezTo>
                    <a:cubicBezTo>
                      <a:pt x="3" y="5"/>
                      <a:pt x="2" y="4"/>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90" name="Rectangle 89">
              <a:extLst>
                <a:ext uri="{FF2B5EF4-FFF2-40B4-BE49-F238E27FC236}">
                  <a16:creationId xmlns:a16="http://schemas.microsoft.com/office/drawing/2014/main" id="{F039CAD3-D820-02F8-6956-AD12F0C660EA}"/>
                </a:ext>
              </a:extLst>
            </p:cNvPr>
            <p:cNvSpPr/>
            <p:nvPr/>
          </p:nvSpPr>
          <p:spPr>
            <a:xfrm rot="1909800">
              <a:off x="-977132" y="2938145"/>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1" name="Freeform: Shape 90">
              <a:extLst>
                <a:ext uri="{FF2B5EF4-FFF2-40B4-BE49-F238E27FC236}">
                  <a16:creationId xmlns:a16="http://schemas.microsoft.com/office/drawing/2014/main" id="{4DFFED77-D706-CE0D-5596-821EFE240151}"/>
                </a:ext>
              </a:extLst>
            </p:cNvPr>
            <p:cNvSpPr/>
            <p:nvPr/>
          </p:nvSpPr>
          <p:spPr>
            <a:xfrm>
              <a:off x="-1380603" y="2639291"/>
              <a:ext cx="864006" cy="428064"/>
            </a:xfrm>
            <a:custGeom>
              <a:avLst/>
              <a:gdLst>
                <a:gd name="connsiteX0" fmla="*/ 61390 w 864705"/>
                <a:gd name="connsiteY0" fmla="*/ 1515 h 427636"/>
                <a:gd name="connsiteX1" fmla="*/ 185215 w 864705"/>
                <a:gd name="connsiteY1" fmla="*/ 61047 h 427636"/>
                <a:gd name="connsiteX2" fmla="*/ 535259 w 864705"/>
                <a:gd name="connsiteY2" fmla="*/ 211065 h 427636"/>
                <a:gd name="connsiteX3" fmla="*/ 682897 w 864705"/>
                <a:gd name="connsiteY3" fmla="*/ 301553 h 427636"/>
                <a:gd name="connsiteX4" fmla="*/ 854347 w 864705"/>
                <a:gd name="connsiteY4" fmla="*/ 413472 h 427636"/>
                <a:gd name="connsiteX5" fmla="*/ 830534 w 864705"/>
                <a:gd name="connsiteY5" fmla="*/ 420615 h 427636"/>
                <a:gd name="connsiteX6" fmla="*/ 706709 w 864705"/>
                <a:gd name="connsiteY6" fmla="*/ 363465 h 427636"/>
                <a:gd name="connsiteX7" fmla="*/ 554309 w 864705"/>
                <a:gd name="connsiteY7" fmla="*/ 270597 h 427636"/>
                <a:gd name="connsiteX8" fmla="*/ 292372 w 864705"/>
                <a:gd name="connsiteY8" fmla="*/ 151534 h 427636"/>
                <a:gd name="connsiteX9" fmla="*/ 173309 w 864705"/>
                <a:gd name="connsiteY9" fmla="*/ 103909 h 427636"/>
                <a:gd name="connsiteX10" fmla="*/ 92347 w 864705"/>
                <a:gd name="connsiteY10" fmla="*/ 68190 h 427636"/>
                <a:gd name="connsiteX11" fmla="*/ 13765 w 864705"/>
                <a:gd name="connsiteY11" fmla="*/ 30090 h 427636"/>
                <a:gd name="connsiteX12" fmla="*/ 1859 w 864705"/>
                <a:gd name="connsiteY12" fmla="*/ 18184 h 427636"/>
                <a:gd name="connsiteX13" fmla="*/ 61390 w 864705"/>
                <a:gd name="connsiteY13" fmla="*/ 1515 h 427636"/>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3309 w 864006"/>
                <a:gd name="connsiteY9" fmla="*/ 103909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49546 w 864006"/>
                <a:gd name="connsiteY7" fmla="*/ 277741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006" h="428064">
                  <a:moveTo>
                    <a:pt x="61390" y="1515"/>
                  </a:moveTo>
                  <a:cubicBezTo>
                    <a:pt x="91949" y="8659"/>
                    <a:pt x="106237" y="26122"/>
                    <a:pt x="185215" y="61047"/>
                  </a:cubicBezTo>
                  <a:cubicBezTo>
                    <a:pt x="264193" y="95972"/>
                    <a:pt x="450724" y="172171"/>
                    <a:pt x="535259" y="211065"/>
                  </a:cubicBezTo>
                  <a:cubicBezTo>
                    <a:pt x="619794" y="249959"/>
                    <a:pt x="639241" y="260675"/>
                    <a:pt x="692422" y="294409"/>
                  </a:cubicBezTo>
                  <a:cubicBezTo>
                    <a:pt x="745603" y="328144"/>
                    <a:pt x="831328" y="392438"/>
                    <a:pt x="854347" y="413472"/>
                  </a:cubicBezTo>
                  <a:cubicBezTo>
                    <a:pt x="877366" y="434506"/>
                    <a:pt x="855140" y="428949"/>
                    <a:pt x="830534" y="420615"/>
                  </a:cubicBezTo>
                  <a:cubicBezTo>
                    <a:pt x="805928" y="412281"/>
                    <a:pt x="753540" y="387277"/>
                    <a:pt x="706709" y="363465"/>
                  </a:cubicBezTo>
                  <a:cubicBezTo>
                    <a:pt x="659878" y="339653"/>
                    <a:pt x="619396" y="311872"/>
                    <a:pt x="549546" y="277741"/>
                  </a:cubicBezTo>
                  <a:cubicBezTo>
                    <a:pt x="479696" y="243610"/>
                    <a:pt x="350713" y="186459"/>
                    <a:pt x="287610" y="158678"/>
                  </a:cubicBezTo>
                  <a:cubicBezTo>
                    <a:pt x="224507" y="130897"/>
                    <a:pt x="203471" y="126134"/>
                    <a:pt x="170927" y="111053"/>
                  </a:cubicBezTo>
                  <a:cubicBezTo>
                    <a:pt x="138383" y="95972"/>
                    <a:pt x="118541" y="81684"/>
                    <a:pt x="92347" y="68190"/>
                  </a:cubicBezTo>
                  <a:cubicBezTo>
                    <a:pt x="66153" y="54696"/>
                    <a:pt x="28846" y="38424"/>
                    <a:pt x="13765" y="30090"/>
                  </a:cubicBezTo>
                  <a:cubicBezTo>
                    <a:pt x="-1316" y="21756"/>
                    <a:pt x="-1713" y="21756"/>
                    <a:pt x="1859" y="18184"/>
                  </a:cubicBezTo>
                  <a:cubicBezTo>
                    <a:pt x="5431" y="14612"/>
                    <a:pt x="30831" y="-5629"/>
                    <a:pt x="61390" y="151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2" name="Rectangle 91">
              <a:extLst>
                <a:ext uri="{FF2B5EF4-FFF2-40B4-BE49-F238E27FC236}">
                  <a16:creationId xmlns:a16="http://schemas.microsoft.com/office/drawing/2014/main" id="{C36133C6-FD25-08F8-892B-2A0E83733B1A}"/>
                </a:ext>
              </a:extLst>
            </p:cNvPr>
            <p:cNvSpPr/>
            <p:nvPr/>
          </p:nvSpPr>
          <p:spPr>
            <a:xfrm rot="1909800">
              <a:off x="-442213" y="3205041"/>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3" name="Freeform: Shape 92">
              <a:extLst>
                <a:ext uri="{FF2B5EF4-FFF2-40B4-BE49-F238E27FC236}">
                  <a16:creationId xmlns:a16="http://schemas.microsoft.com/office/drawing/2014/main" id="{C7977627-9130-D710-EC0A-E647C2A5CBDD}"/>
                </a:ext>
              </a:extLst>
            </p:cNvPr>
            <p:cNvSpPr/>
            <p:nvPr/>
          </p:nvSpPr>
          <p:spPr>
            <a:xfrm>
              <a:off x="-2029158" y="1962062"/>
              <a:ext cx="69691" cy="162026"/>
            </a:xfrm>
            <a:custGeom>
              <a:avLst/>
              <a:gdLst>
                <a:gd name="connsiteX0" fmla="*/ 50339 w 69691"/>
                <a:gd name="connsiteY0" fmla="*/ 162013 h 162026"/>
                <a:gd name="connsiteX1" fmla="*/ 26527 w 69691"/>
                <a:gd name="connsiteY1" fmla="*/ 109626 h 162026"/>
                <a:gd name="connsiteX2" fmla="*/ 7477 w 69691"/>
                <a:gd name="connsiteY2" fmla="*/ 59619 h 162026"/>
                <a:gd name="connsiteX3" fmla="*/ 333 w 69691"/>
                <a:gd name="connsiteY3" fmla="*/ 28663 h 162026"/>
                <a:gd name="connsiteX4" fmla="*/ 17002 w 69691"/>
                <a:gd name="connsiteY4" fmla="*/ 88 h 162026"/>
                <a:gd name="connsiteX5" fmla="*/ 57483 w 69691"/>
                <a:gd name="connsiteY5" fmla="*/ 38188 h 162026"/>
                <a:gd name="connsiteX6" fmla="*/ 69389 w 69691"/>
                <a:gd name="connsiteY6" fmla="*/ 114388 h 162026"/>
                <a:gd name="connsiteX7" fmla="*/ 50339 w 69691"/>
                <a:gd name="connsiteY7" fmla="*/ 162013 h 1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1" h="162026">
                  <a:moveTo>
                    <a:pt x="50339" y="162013"/>
                  </a:moveTo>
                  <a:cubicBezTo>
                    <a:pt x="43195" y="161219"/>
                    <a:pt x="33671" y="126692"/>
                    <a:pt x="26527" y="109626"/>
                  </a:cubicBezTo>
                  <a:cubicBezTo>
                    <a:pt x="19383" y="92560"/>
                    <a:pt x="11843" y="73113"/>
                    <a:pt x="7477" y="59619"/>
                  </a:cubicBezTo>
                  <a:cubicBezTo>
                    <a:pt x="3111" y="46125"/>
                    <a:pt x="-1255" y="38585"/>
                    <a:pt x="333" y="28663"/>
                  </a:cubicBezTo>
                  <a:cubicBezTo>
                    <a:pt x="1921" y="18741"/>
                    <a:pt x="7477" y="-1500"/>
                    <a:pt x="17002" y="88"/>
                  </a:cubicBezTo>
                  <a:cubicBezTo>
                    <a:pt x="26527" y="1675"/>
                    <a:pt x="48752" y="19138"/>
                    <a:pt x="57483" y="38188"/>
                  </a:cubicBezTo>
                  <a:cubicBezTo>
                    <a:pt x="66214" y="57238"/>
                    <a:pt x="70976" y="99307"/>
                    <a:pt x="69389" y="114388"/>
                  </a:cubicBezTo>
                  <a:cubicBezTo>
                    <a:pt x="67802" y="129469"/>
                    <a:pt x="57483" y="162807"/>
                    <a:pt x="50339" y="162013"/>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4" name="Freeform: Shape 93">
              <a:extLst>
                <a:ext uri="{FF2B5EF4-FFF2-40B4-BE49-F238E27FC236}">
                  <a16:creationId xmlns:a16="http://schemas.microsoft.com/office/drawing/2014/main" id="{BFCB014D-305F-787A-A883-4FDF5955A19A}"/>
                </a:ext>
              </a:extLst>
            </p:cNvPr>
            <p:cNvSpPr/>
            <p:nvPr/>
          </p:nvSpPr>
          <p:spPr>
            <a:xfrm>
              <a:off x="-2021681" y="2619375"/>
              <a:ext cx="172359" cy="150148"/>
            </a:xfrm>
            <a:custGeom>
              <a:avLst/>
              <a:gdLst>
                <a:gd name="connsiteX0" fmla="*/ 169094 w 172342"/>
                <a:gd name="connsiteY0" fmla="*/ 150019 h 150153"/>
                <a:gd name="connsiteX1" fmla="*/ 85751 w 172342"/>
                <a:gd name="connsiteY1" fmla="*/ 104775 h 150153"/>
                <a:gd name="connsiteX2" fmla="*/ 30982 w 172342"/>
                <a:gd name="connsiteY2" fmla="*/ 42863 h 150153"/>
                <a:gd name="connsiteX3" fmla="*/ 26 w 172342"/>
                <a:gd name="connsiteY3" fmla="*/ 11906 h 150153"/>
                <a:gd name="connsiteX4" fmla="*/ 26219 w 172342"/>
                <a:gd name="connsiteY4" fmla="*/ 0 h 150153"/>
                <a:gd name="connsiteX5" fmla="*/ 57176 w 172342"/>
                <a:gd name="connsiteY5" fmla="*/ 11906 h 150153"/>
                <a:gd name="connsiteX6" fmla="*/ 92894 w 172342"/>
                <a:gd name="connsiteY6" fmla="*/ 42863 h 150153"/>
                <a:gd name="connsiteX7" fmla="*/ 150044 w 172342"/>
                <a:gd name="connsiteY7" fmla="*/ 90488 h 150153"/>
                <a:gd name="connsiteX8" fmla="*/ 169094 w 172342"/>
                <a:gd name="connsiteY8" fmla="*/ 150019 h 150153"/>
                <a:gd name="connsiteX0" fmla="*/ 169094 w 172385"/>
                <a:gd name="connsiteY0" fmla="*/ 150019 h 150153"/>
                <a:gd name="connsiteX1" fmla="*/ 85751 w 172385"/>
                <a:gd name="connsiteY1" fmla="*/ 104775 h 150153"/>
                <a:gd name="connsiteX2" fmla="*/ 30982 w 172385"/>
                <a:gd name="connsiteY2" fmla="*/ 42863 h 150153"/>
                <a:gd name="connsiteX3" fmla="*/ 26 w 172385"/>
                <a:gd name="connsiteY3" fmla="*/ 11906 h 150153"/>
                <a:gd name="connsiteX4" fmla="*/ 26219 w 172385"/>
                <a:gd name="connsiteY4" fmla="*/ 0 h 150153"/>
                <a:gd name="connsiteX5" fmla="*/ 57176 w 172385"/>
                <a:gd name="connsiteY5" fmla="*/ 11906 h 150153"/>
                <a:gd name="connsiteX6" fmla="*/ 97657 w 172385"/>
                <a:gd name="connsiteY6" fmla="*/ 35719 h 150153"/>
                <a:gd name="connsiteX7" fmla="*/ 150044 w 172385"/>
                <a:gd name="connsiteY7" fmla="*/ 90488 h 150153"/>
                <a:gd name="connsiteX8" fmla="*/ 169094 w 172385"/>
                <a:gd name="connsiteY8" fmla="*/ 150019 h 150153"/>
                <a:gd name="connsiteX0" fmla="*/ 169068 w 172359"/>
                <a:gd name="connsiteY0" fmla="*/ 150019 h 150148"/>
                <a:gd name="connsiteX1" fmla="*/ 85725 w 172359"/>
                <a:gd name="connsiteY1" fmla="*/ 104775 h 150148"/>
                <a:gd name="connsiteX2" fmla="*/ 26194 w 172359"/>
                <a:gd name="connsiteY2" fmla="*/ 50007 h 150148"/>
                <a:gd name="connsiteX3" fmla="*/ 0 w 172359"/>
                <a:gd name="connsiteY3" fmla="*/ 11906 h 150148"/>
                <a:gd name="connsiteX4" fmla="*/ 26193 w 172359"/>
                <a:gd name="connsiteY4" fmla="*/ 0 h 150148"/>
                <a:gd name="connsiteX5" fmla="*/ 57150 w 172359"/>
                <a:gd name="connsiteY5" fmla="*/ 11906 h 150148"/>
                <a:gd name="connsiteX6" fmla="*/ 97631 w 172359"/>
                <a:gd name="connsiteY6" fmla="*/ 35719 h 150148"/>
                <a:gd name="connsiteX7" fmla="*/ 150018 w 172359"/>
                <a:gd name="connsiteY7" fmla="*/ 90488 h 150148"/>
                <a:gd name="connsiteX8" fmla="*/ 169068 w 172359"/>
                <a:gd name="connsiteY8" fmla="*/ 150019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59" h="150148">
                  <a:moveTo>
                    <a:pt x="169068" y="150019"/>
                  </a:moveTo>
                  <a:cubicBezTo>
                    <a:pt x="158353" y="152400"/>
                    <a:pt x="109537" y="121444"/>
                    <a:pt x="85725" y="104775"/>
                  </a:cubicBezTo>
                  <a:cubicBezTo>
                    <a:pt x="61913" y="88106"/>
                    <a:pt x="40481" y="65485"/>
                    <a:pt x="26194" y="50007"/>
                  </a:cubicBezTo>
                  <a:cubicBezTo>
                    <a:pt x="11907" y="34529"/>
                    <a:pt x="0" y="20240"/>
                    <a:pt x="0" y="11906"/>
                  </a:cubicBezTo>
                  <a:cubicBezTo>
                    <a:pt x="0" y="3572"/>
                    <a:pt x="16668" y="0"/>
                    <a:pt x="26193" y="0"/>
                  </a:cubicBezTo>
                  <a:cubicBezTo>
                    <a:pt x="35718" y="0"/>
                    <a:pt x="45244" y="5953"/>
                    <a:pt x="57150" y="11906"/>
                  </a:cubicBezTo>
                  <a:cubicBezTo>
                    <a:pt x="69056" y="17859"/>
                    <a:pt x="82153" y="22622"/>
                    <a:pt x="97631" y="35719"/>
                  </a:cubicBezTo>
                  <a:cubicBezTo>
                    <a:pt x="113109" y="48816"/>
                    <a:pt x="138112" y="71438"/>
                    <a:pt x="150018" y="90488"/>
                  </a:cubicBezTo>
                  <a:cubicBezTo>
                    <a:pt x="161924" y="109538"/>
                    <a:pt x="179783" y="147638"/>
                    <a:pt x="169068" y="150019"/>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5" name="Freeform: Shape 94">
              <a:extLst>
                <a:ext uri="{FF2B5EF4-FFF2-40B4-BE49-F238E27FC236}">
                  <a16:creationId xmlns:a16="http://schemas.microsoft.com/office/drawing/2014/main" id="{50CE078B-5662-324C-5C55-EA7E56518494}"/>
                </a:ext>
              </a:extLst>
            </p:cNvPr>
            <p:cNvSpPr/>
            <p:nvPr/>
          </p:nvSpPr>
          <p:spPr>
            <a:xfrm>
              <a:off x="-1896014" y="1767910"/>
              <a:ext cx="739862" cy="415552"/>
            </a:xfrm>
            <a:custGeom>
              <a:avLst/>
              <a:gdLst>
                <a:gd name="connsiteX0" fmla="*/ 19589 w 739862"/>
                <a:gd name="connsiteY0" fmla="*/ 13265 h 415552"/>
                <a:gd name="connsiteX1" fmla="*/ 95789 w 739862"/>
                <a:gd name="connsiteY1" fmla="*/ 1359 h 415552"/>
                <a:gd name="connsiteX2" fmla="*/ 193420 w 739862"/>
                <a:gd name="connsiteY2" fmla="*/ 3740 h 415552"/>
                <a:gd name="connsiteX3" fmla="*/ 319626 w 739862"/>
                <a:gd name="connsiteY3" fmla="*/ 32315 h 415552"/>
                <a:gd name="connsiteX4" fmla="*/ 500601 w 739862"/>
                <a:gd name="connsiteY4" fmla="*/ 120421 h 415552"/>
                <a:gd name="connsiteX5" fmla="*/ 638714 w 739862"/>
                <a:gd name="connsiteY5" fmla="*/ 229959 h 415552"/>
                <a:gd name="connsiteX6" fmla="*/ 700626 w 739862"/>
                <a:gd name="connsiteY6" fmla="*/ 306159 h 415552"/>
                <a:gd name="connsiteX7" fmla="*/ 738726 w 739862"/>
                <a:gd name="connsiteY7" fmla="*/ 391884 h 415552"/>
                <a:gd name="connsiteX8" fmla="*/ 726820 w 739862"/>
                <a:gd name="connsiteY8" fmla="*/ 413315 h 415552"/>
                <a:gd name="connsiteX9" fmla="*/ 695864 w 739862"/>
                <a:gd name="connsiteY9" fmla="*/ 349021 h 415552"/>
                <a:gd name="connsiteX10" fmla="*/ 610139 w 739862"/>
                <a:gd name="connsiteY10" fmla="*/ 260915 h 415552"/>
                <a:gd name="connsiteX11" fmla="*/ 469645 w 739862"/>
                <a:gd name="connsiteY11" fmla="*/ 141853 h 415552"/>
                <a:gd name="connsiteX12" fmla="*/ 295814 w 739862"/>
                <a:gd name="connsiteY12" fmla="*/ 70415 h 415552"/>
                <a:gd name="connsiteX13" fmla="*/ 183895 w 739862"/>
                <a:gd name="connsiteY13" fmla="*/ 48984 h 415552"/>
                <a:gd name="connsiteX14" fmla="*/ 57689 w 739862"/>
                <a:gd name="connsiteY14" fmla="*/ 48984 h 415552"/>
                <a:gd name="connsiteX15" fmla="*/ 2920 w 739862"/>
                <a:gd name="connsiteY15" fmla="*/ 72796 h 415552"/>
                <a:gd name="connsiteX16" fmla="*/ 19589 w 739862"/>
                <a:gd name="connsiteY16" fmla="*/ 13265 h 41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862" h="415552">
                  <a:moveTo>
                    <a:pt x="19589" y="13265"/>
                  </a:moveTo>
                  <a:cubicBezTo>
                    <a:pt x="35067" y="1359"/>
                    <a:pt x="66817" y="2946"/>
                    <a:pt x="95789" y="1359"/>
                  </a:cubicBezTo>
                  <a:cubicBezTo>
                    <a:pt x="124761" y="-228"/>
                    <a:pt x="156114" y="-1419"/>
                    <a:pt x="193420" y="3740"/>
                  </a:cubicBezTo>
                  <a:cubicBezTo>
                    <a:pt x="230726" y="8899"/>
                    <a:pt x="268429" y="12868"/>
                    <a:pt x="319626" y="32315"/>
                  </a:cubicBezTo>
                  <a:cubicBezTo>
                    <a:pt x="370823" y="51762"/>
                    <a:pt x="447420" y="87480"/>
                    <a:pt x="500601" y="120421"/>
                  </a:cubicBezTo>
                  <a:cubicBezTo>
                    <a:pt x="553782" y="153362"/>
                    <a:pt x="605377" y="199003"/>
                    <a:pt x="638714" y="229959"/>
                  </a:cubicBezTo>
                  <a:cubicBezTo>
                    <a:pt x="672051" y="260915"/>
                    <a:pt x="683957" y="279172"/>
                    <a:pt x="700626" y="306159"/>
                  </a:cubicBezTo>
                  <a:cubicBezTo>
                    <a:pt x="717295" y="333146"/>
                    <a:pt x="734360" y="374025"/>
                    <a:pt x="738726" y="391884"/>
                  </a:cubicBezTo>
                  <a:cubicBezTo>
                    <a:pt x="743092" y="409743"/>
                    <a:pt x="733964" y="420459"/>
                    <a:pt x="726820" y="413315"/>
                  </a:cubicBezTo>
                  <a:cubicBezTo>
                    <a:pt x="719676" y="406171"/>
                    <a:pt x="715311" y="374421"/>
                    <a:pt x="695864" y="349021"/>
                  </a:cubicBezTo>
                  <a:cubicBezTo>
                    <a:pt x="676417" y="323621"/>
                    <a:pt x="647842" y="295443"/>
                    <a:pt x="610139" y="260915"/>
                  </a:cubicBezTo>
                  <a:cubicBezTo>
                    <a:pt x="572436" y="226387"/>
                    <a:pt x="522032" y="173603"/>
                    <a:pt x="469645" y="141853"/>
                  </a:cubicBezTo>
                  <a:cubicBezTo>
                    <a:pt x="417258" y="110103"/>
                    <a:pt x="343439" y="85893"/>
                    <a:pt x="295814" y="70415"/>
                  </a:cubicBezTo>
                  <a:cubicBezTo>
                    <a:pt x="248189" y="54937"/>
                    <a:pt x="223583" y="52556"/>
                    <a:pt x="183895" y="48984"/>
                  </a:cubicBezTo>
                  <a:cubicBezTo>
                    <a:pt x="144208" y="45412"/>
                    <a:pt x="87851" y="45015"/>
                    <a:pt x="57689" y="48984"/>
                  </a:cubicBezTo>
                  <a:cubicBezTo>
                    <a:pt x="27527" y="52953"/>
                    <a:pt x="10857" y="73193"/>
                    <a:pt x="2920" y="72796"/>
                  </a:cubicBezTo>
                  <a:cubicBezTo>
                    <a:pt x="-5017" y="72399"/>
                    <a:pt x="4111" y="25171"/>
                    <a:pt x="19589" y="1326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12" name="Arrow: Down 111">
            <a:extLst>
              <a:ext uri="{FF2B5EF4-FFF2-40B4-BE49-F238E27FC236}">
                <a16:creationId xmlns:a16="http://schemas.microsoft.com/office/drawing/2014/main" id="{8B4EB87B-303F-53D5-BFF9-0BBB2DD863D4}"/>
              </a:ext>
            </a:extLst>
          </p:cNvPr>
          <p:cNvSpPr/>
          <p:nvPr/>
        </p:nvSpPr>
        <p:spPr>
          <a:xfrm rot="10800000">
            <a:off x="6839164" y="3870886"/>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3" name="Arrow: Down 112">
            <a:extLst>
              <a:ext uri="{FF2B5EF4-FFF2-40B4-BE49-F238E27FC236}">
                <a16:creationId xmlns:a16="http://schemas.microsoft.com/office/drawing/2014/main" id="{5C9FFBEB-DECF-D46F-6643-B9A70B910B82}"/>
              </a:ext>
            </a:extLst>
          </p:cNvPr>
          <p:cNvSpPr/>
          <p:nvPr/>
        </p:nvSpPr>
        <p:spPr>
          <a:xfrm>
            <a:off x="6551910" y="4781723"/>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5" name="TextBox 114">
            <a:extLst>
              <a:ext uri="{FF2B5EF4-FFF2-40B4-BE49-F238E27FC236}">
                <a16:creationId xmlns:a16="http://schemas.microsoft.com/office/drawing/2014/main" id="{74E93938-03B8-F763-D2E5-FEA1E3EDD4B7}"/>
              </a:ext>
            </a:extLst>
          </p:cNvPr>
          <p:cNvSpPr txBox="1"/>
          <p:nvPr/>
        </p:nvSpPr>
        <p:spPr>
          <a:xfrm>
            <a:off x="4982235" y="2903651"/>
            <a:ext cx="699229" cy="276999"/>
          </a:xfrm>
          <a:prstGeom prst="rect">
            <a:avLst/>
          </a:prstGeom>
          <a:noFill/>
        </p:spPr>
        <p:txBody>
          <a:bodyPr wrap="none" rtlCol="0">
            <a:spAutoFit/>
          </a:bodyPr>
          <a:lstStyle/>
          <a:p>
            <a:pPr algn="r"/>
            <a:r>
              <a:rPr lang="en-US" sz="1200" noProof="0" dirty="0">
                <a:solidFill>
                  <a:schemeClr val="bg1"/>
                </a:solidFill>
              </a:rPr>
              <a:t>n=1496</a:t>
            </a:r>
          </a:p>
        </p:txBody>
      </p:sp>
      <p:sp>
        <p:nvSpPr>
          <p:cNvPr id="117" name="Isosceles Triangle 116">
            <a:extLst>
              <a:ext uri="{FF2B5EF4-FFF2-40B4-BE49-F238E27FC236}">
                <a16:creationId xmlns:a16="http://schemas.microsoft.com/office/drawing/2014/main" id="{0C4D5FC9-8F50-A8AF-41C6-703E32D0A23E}"/>
              </a:ext>
            </a:extLst>
          </p:cNvPr>
          <p:cNvSpPr/>
          <p:nvPr/>
        </p:nvSpPr>
        <p:spPr>
          <a:xfrm flipV="1">
            <a:off x="4094802" y="3972147"/>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8" name="Isosceles Triangle 117">
            <a:extLst>
              <a:ext uri="{FF2B5EF4-FFF2-40B4-BE49-F238E27FC236}">
                <a16:creationId xmlns:a16="http://schemas.microsoft.com/office/drawing/2014/main" id="{E5356711-7AF8-0C7F-19E2-1319455E01E7}"/>
              </a:ext>
            </a:extLst>
          </p:cNvPr>
          <p:cNvSpPr/>
          <p:nvPr/>
        </p:nvSpPr>
        <p:spPr>
          <a:xfrm flipV="1">
            <a:off x="2146867" y="5282638"/>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9" name="TextBox 118">
            <a:extLst>
              <a:ext uri="{FF2B5EF4-FFF2-40B4-BE49-F238E27FC236}">
                <a16:creationId xmlns:a16="http://schemas.microsoft.com/office/drawing/2014/main" id="{53E5B8DB-4602-19D4-C136-4173FE480655}"/>
              </a:ext>
            </a:extLst>
          </p:cNvPr>
          <p:cNvSpPr txBox="1"/>
          <p:nvPr/>
        </p:nvSpPr>
        <p:spPr>
          <a:xfrm>
            <a:off x="1383380" y="3207855"/>
            <a:ext cx="2344018" cy="461665"/>
          </a:xfrm>
          <a:prstGeom prst="rect">
            <a:avLst/>
          </a:prstGeom>
          <a:noFill/>
        </p:spPr>
        <p:txBody>
          <a:bodyPr wrap="square" rtlCol="0">
            <a:spAutoFit/>
          </a:bodyPr>
          <a:lstStyle/>
          <a:p>
            <a:pPr algn="ctr"/>
            <a:r>
              <a:rPr lang="en-US" sz="1200" b="1" noProof="0" dirty="0">
                <a:solidFill>
                  <a:schemeClr val="accent1"/>
                </a:solidFill>
              </a:rPr>
              <a:t>Naltrexone 32 mg/bupropion 360 mg + lifestyle counseling</a:t>
            </a:r>
          </a:p>
        </p:txBody>
      </p:sp>
      <p:sp>
        <p:nvSpPr>
          <p:cNvPr id="120" name="TextBox 119">
            <a:extLst>
              <a:ext uri="{FF2B5EF4-FFF2-40B4-BE49-F238E27FC236}">
                <a16:creationId xmlns:a16="http://schemas.microsoft.com/office/drawing/2014/main" id="{1E5B14B5-780B-996A-A2AB-BCE0A4531A5C}"/>
              </a:ext>
            </a:extLst>
          </p:cNvPr>
          <p:cNvSpPr txBox="1"/>
          <p:nvPr/>
        </p:nvSpPr>
        <p:spPr>
          <a:xfrm>
            <a:off x="3660761" y="3207855"/>
            <a:ext cx="1686546" cy="461665"/>
          </a:xfrm>
          <a:prstGeom prst="rect">
            <a:avLst/>
          </a:prstGeom>
          <a:noFill/>
        </p:spPr>
        <p:txBody>
          <a:bodyPr wrap="square" rtlCol="0">
            <a:spAutoFit/>
          </a:bodyPr>
          <a:lstStyle/>
          <a:p>
            <a:pPr algn="ctr"/>
            <a:r>
              <a:rPr lang="en-US" sz="1200" b="1" noProof="0" dirty="0">
                <a:solidFill>
                  <a:schemeClr val="bg1">
                    <a:lumMod val="50000"/>
                  </a:schemeClr>
                </a:solidFill>
              </a:rPr>
              <a:t>Placebo + lifestyle counseling</a:t>
            </a:r>
          </a:p>
        </p:txBody>
      </p:sp>
      <p:sp>
        <p:nvSpPr>
          <p:cNvPr id="121" name="TextBox 120">
            <a:extLst>
              <a:ext uri="{FF2B5EF4-FFF2-40B4-BE49-F238E27FC236}">
                <a16:creationId xmlns:a16="http://schemas.microsoft.com/office/drawing/2014/main" id="{8987D5B7-E43D-3E07-0DF2-C18888AD7224}"/>
              </a:ext>
            </a:extLst>
          </p:cNvPr>
          <p:cNvSpPr txBox="1"/>
          <p:nvPr/>
        </p:nvSpPr>
        <p:spPr>
          <a:xfrm rot="16200000">
            <a:off x="1195074" y="4415913"/>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122" name="Chart 121">
            <a:extLst>
              <a:ext uri="{FF2B5EF4-FFF2-40B4-BE49-F238E27FC236}">
                <a16:creationId xmlns:a16="http://schemas.microsoft.com/office/drawing/2014/main" id="{A049C698-45B3-6273-AD78-C1B8FFA01EB4}"/>
              </a:ext>
            </a:extLst>
          </p:cNvPr>
          <p:cNvGraphicFramePr/>
          <p:nvPr>
            <p:extLst>
              <p:ext uri="{D42A27DB-BD31-4B8C-83A1-F6EECF244321}">
                <p14:modId xmlns:p14="http://schemas.microsoft.com/office/powerpoint/2010/main" val="3483916957"/>
              </p:ext>
            </p:extLst>
          </p:nvPr>
        </p:nvGraphicFramePr>
        <p:xfrm>
          <a:off x="1431369" y="3533612"/>
          <a:ext cx="4183226" cy="2039556"/>
        </p:xfrm>
        <a:graphic>
          <a:graphicData uri="http://schemas.openxmlformats.org/drawingml/2006/chart">
            <c:chart xmlns:c="http://schemas.openxmlformats.org/drawingml/2006/chart" xmlns:r="http://schemas.openxmlformats.org/officeDocument/2006/relationships" r:id="rId7"/>
          </a:graphicData>
        </a:graphic>
      </p:graphicFrame>
      <p:sp>
        <p:nvSpPr>
          <p:cNvPr id="123" name="TextBox 122">
            <a:extLst>
              <a:ext uri="{FF2B5EF4-FFF2-40B4-BE49-F238E27FC236}">
                <a16:creationId xmlns:a16="http://schemas.microsoft.com/office/drawing/2014/main" id="{28920798-5A92-C5F9-FD68-1F69CD77FFE9}"/>
              </a:ext>
            </a:extLst>
          </p:cNvPr>
          <p:cNvSpPr txBox="1"/>
          <p:nvPr/>
        </p:nvSpPr>
        <p:spPr>
          <a:xfrm>
            <a:off x="2367165" y="5250446"/>
            <a:ext cx="368691"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−6%</a:t>
            </a:r>
            <a:r>
              <a:rPr lang="en-US" sz="1200" baseline="30000" noProof="0" dirty="0">
                <a:solidFill>
                  <a:schemeClr val="bg1"/>
                </a:solidFill>
                <a:latin typeface="Arial" panose="020B0604020202020204" pitchFamily="34" charset="0"/>
                <a:cs typeface="Arial" panose="020B0604020202020204" pitchFamily="34" charset="0"/>
              </a:rPr>
              <a:t>†</a:t>
            </a:r>
            <a:endParaRPr lang="en-US" sz="1200" baseline="30000" noProof="0" dirty="0">
              <a:solidFill>
                <a:schemeClr val="bg1"/>
              </a:solidFill>
            </a:endParaRPr>
          </a:p>
        </p:txBody>
      </p:sp>
      <p:sp>
        <p:nvSpPr>
          <p:cNvPr id="124" name="TextBox 123">
            <a:extLst>
              <a:ext uri="{FF2B5EF4-FFF2-40B4-BE49-F238E27FC236}">
                <a16:creationId xmlns:a16="http://schemas.microsoft.com/office/drawing/2014/main" id="{08FA3909-FED9-BBDF-AB81-C0178334825F}"/>
              </a:ext>
            </a:extLst>
          </p:cNvPr>
          <p:cNvSpPr txBox="1"/>
          <p:nvPr/>
        </p:nvSpPr>
        <p:spPr>
          <a:xfrm>
            <a:off x="4343259" y="3935494"/>
            <a:ext cx="310983"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−1%</a:t>
            </a:r>
            <a:endParaRPr lang="en-US" sz="1200" baseline="30000" noProof="0" dirty="0">
              <a:solidFill>
                <a:schemeClr val="bg1"/>
              </a:solidFill>
            </a:endParaRPr>
          </a:p>
        </p:txBody>
      </p:sp>
      <p:sp>
        <p:nvSpPr>
          <p:cNvPr id="125" name="TextBox 124">
            <a:extLst>
              <a:ext uri="{FF2B5EF4-FFF2-40B4-BE49-F238E27FC236}">
                <a16:creationId xmlns:a16="http://schemas.microsoft.com/office/drawing/2014/main" id="{ECA59C15-E711-91A9-25E7-D8D3AD4F4C83}"/>
              </a:ext>
            </a:extLst>
          </p:cNvPr>
          <p:cNvSpPr txBox="1"/>
          <p:nvPr/>
        </p:nvSpPr>
        <p:spPr>
          <a:xfrm>
            <a:off x="9048023" y="3817558"/>
            <a:ext cx="1855290" cy="307777"/>
          </a:xfrm>
          <a:prstGeom prst="rect">
            <a:avLst/>
          </a:prstGeom>
          <a:noFill/>
        </p:spPr>
        <p:txBody>
          <a:bodyPr wrap="square" rtlCol="0">
            <a:spAutoFit/>
          </a:bodyPr>
          <a:lstStyle/>
          <a:p>
            <a:pPr algn="ctr"/>
            <a:r>
              <a:rPr lang="en-US" sz="1400" noProof="0" dirty="0"/>
              <a:t>Waist circumference</a:t>
            </a:r>
            <a:endParaRPr lang="en-US" sz="1400" baseline="30000" noProof="0" dirty="0"/>
          </a:p>
        </p:txBody>
      </p:sp>
      <p:sp>
        <p:nvSpPr>
          <p:cNvPr id="126" name="Arrow: Down 125">
            <a:extLst>
              <a:ext uri="{FF2B5EF4-FFF2-40B4-BE49-F238E27FC236}">
                <a16:creationId xmlns:a16="http://schemas.microsoft.com/office/drawing/2014/main" id="{4E9DB6A0-6678-B78A-E4D5-5B01ED564401}"/>
              </a:ext>
            </a:extLst>
          </p:cNvPr>
          <p:cNvSpPr/>
          <p:nvPr/>
        </p:nvSpPr>
        <p:spPr>
          <a:xfrm>
            <a:off x="9030839" y="3894076"/>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4" name="TextBox 143">
            <a:extLst>
              <a:ext uri="{FF2B5EF4-FFF2-40B4-BE49-F238E27FC236}">
                <a16:creationId xmlns:a16="http://schemas.microsoft.com/office/drawing/2014/main" id="{99892CD1-2ED5-A426-A218-4A01CCFABCD8}"/>
              </a:ext>
            </a:extLst>
          </p:cNvPr>
          <p:cNvSpPr txBox="1"/>
          <p:nvPr/>
        </p:nvSpPr>
        <p:spPr>
          <a:xfrm>
            <a:off x="9390491" y="4708112"/>
            <a:ext cx="1798896" cy="523220"/>
          </a:xfrm>
          <a:prstGeom prst="rect">
            <a:avLst/>
          </a:prstGeom>
          <a:noFill/>
        </p:spPr>
        <p:txBody>
          <a:bodyPr wrap="square" rtlCol="0">
            <a:spAutoFit/>
          </a:bodyPr>
          <a:lstStyle/>
          <a:p>
            <a:pPr algn="ctr"/>
            <a:r>
              <a:rPr lang="en-US" sz="1400" noProof="0" dirty="0"/>
              <a:t>Improved</a:t>
            </a:r>
            <a:br>
              <a:rPr lang="en-US" sz="1400" noProof="0" dirty="0"/>
            </a:br>
            <a:r>
              <a:rPr lang="en-US" sz="1400" noProof="0" dirty="0"/>
              <a:t>lipid profile</a:t>
            </a:r>
          </a:p>
        </p:txBody>
      </p:sp>
      <p:grpSp>
        <p:nvGrpSpPr>
          <p:cNvPr id="145" name="Group 144">
            <a:extLst>
              <a:ext uri="{FF2B5EF4-FFF2-40B4-BE49-F238E27FC236}">
                <a16:creationId xmlns:a16="http://schemas.microsoft.com/office/drawing/2014/main" id="{D21C5168-DC1A-11FF-C7CE-0EBDF1AB5CEC}"/>
              </a:ext>
            </a:extLst>
          </p:cNvPr>
          <p:cNvGrpSpPr/>
          <p:nvPr/>
        </p:nvGrpSpPr>
        <p:grpSpPr>
          <a:xfrm>
            <a:off x="10070786" y="4190318"/>
            <a:ext cx="441051" cy="441051"/>
            <a:chOff x="-2065342" y="-146049"/>
            <a:chExt cx="1139829" cy="1139823"/>
          </a:xfrm>
        </p:grpSpPr>
        <p:sp>
          <p:nvSpPr>
            <p:cNvPr id="146" name="Oval 23">
              <a:extLst>
                <a:ext uri="{FF2B5EF4-FFF2-40B4-BE49-F238E27FC236}">
                  <a16:creationId xmlns:a16="http://schemas.microsoft.com/office/drawing/2014/main" id="{F4582C36-DD96-D183-2FB2-D3F44BB31F83}"/>
                </a:ext>
              </a:extLst>
            </p:cNvPr>
            <p:cNvSpPr>
              <a:spLocks noChangeArrowheads="1"/>
            </p:cNvSpPr>
            <p:nvPr/>
          </p:nvSpPr>
          <p:spPr bwMode="auto">
            <a:xfrm>
              <a:off x="-2065342" y="-146049"/>
              <a:ext cx="1139829" cy="1139823"/>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7" name="Freeform 24">
              <a:extLst>
                <a:ext uri="{FF2B5EF4-FFF2-40B4-BE49-F238E27FC236}">
                  <a16:creationId xmlns:a16="http://schemas.microsoft.com/office/drawing/2014/main" id="{E39A51D5-5D93-6739-2D69-3112D2CF0546}"/>
                </a:ext>
              </a:extLst>
            </p:cNvPr>
            <p:cNvSpPr>
              <a:spLocks/>
            </p:cNvSpPr>
            <p:nvPr/>
          </p:nvSpPr>
          <p:spPr bwMode="auto">
            <a:xfrm>
              <a:off x="-2012955" y="-6350"/>
              <a:ext cx="228601" cy="701675"/>
            </a:xfrm>
            <a:custGeom>
              <a:avLst/>
              <a:gdLst>
                <a:gd name="T0" fmla="*/ 173 w 516"/>
                <a:gd name="T1" fmla="*/ 1578 h 1578"/>
                <a:gd name="T2" fmla="*/ 0 w 516"/>
                <a:gd name="T3" fmla="*/ 967 h 1578"/>
                <a:gd name="T4" fmla="*/ 516 w 516"/>
                <a:gd name="T5" fmla="*/ 0 h 1578"/>
              </a:gdLst>
              <a:ahLst/>
              <a:cxnLst>
                <a:cxn ang="0">
                  <a:pos x="T0" y="T1"/>
                </a:cxn>
                <a:cxn ang="0">
                  <a:pos x="T2" y="T3"/>
                </a:cxn>
                <a:cxn ang="0">
                  <a:pos x="T4" y="T5"/>
                </a:cxn>
              </a:cxnLst>
              <a:rect l="0" t="0" r="r" b="b"/>
              <a:pathLst>
                <a:path w="516" h="1578">
                  <a:moveTo>
                    <a:pt x="173" y="1578"/>
                  </a:moveTo>
                  <a:cubicBezTo>
                    <a:pt x="63" y="1400"/>
                    <a:pt x="0" y="1191"/>
                    <a:pt x="0" y="967"/>
                  </a:cubicBezTo>
                  <a:cubicBezTo>
                    <a:pt x="0" y="564"/>
                    <a:pt x="205" y="209"/>
                    <a:pt x="516"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8" name="Freeform 25">
              <a:extLst>
                <a:ext uri="{FF2B5EF4-FFF2-40B4-BE49-F238E27FC236}">
                  <a16:creationId xmlns:a16="http://schemas.microsoft.com/office/drawing/2014/main" id="{CA5F80D3-C4E6-0372-204E-57762B8ED97A}"/>
                </a:ext>
              </a:extLst>
            </p:cNvPr>
            <p:cNvSpPr>
              <a:spLocks/>
            </p:cNvSpPr>
            <p:nvPr/>
          </p:nvSpPr>
          <p:spPr bwMode="auto">
            <a:xfrm>
              <a:off x="-1751016" y="-93662"/>
              <a:ext cx="669927" cy="204788"/>
            </a:xfrm>
            <a:custGeom>
              <a:avLst/>
              <a:gdLst>
                <a:gd name="T0" fmla="*/ 0 w 1502"/>
                <a:gd name="T1" fmla="*/ 151 h 462"/>
                <a:gd name="T2" fmla="*/ 574 w 1502"/>
                <a:gd name="T3" fmla="*/ 0 h 462"/>
                <a:gd name="T4" fmla="*/ 1502 w 1502"/>
                <a:gd name="T5" fmla="*/ 462 h 462"/>
              </a:gdLst>
              <a:ahLst/>
              <a:cxnLst>
                <a:cxn ang="0">
                  <a:pos x="T0" y="T1"/>
                </a:cxn>
                <a:cxn ang="0">
                  <a:pos x="T2" y="T3"/>
                </a:cxn>
                <a:cxn ang="0">
                  <a:pos x="T4" y="T5"/>
                </a:cxn>
              </a:cxnLst>
              <a:rect l="0" t="0" r="r" b="b"/>
              <a:pathLst>
                <a:path w="1502" h="462">
                  <a:moveTo>
                    <a:pt x="0" y="151"/>
                  </a:moveTo>
                  <a:cubicBezTo>
                    <a:pt x="169" y="55"/>
                    <a:pt x="365" y="0"/>
                    <a:pt x="574" y="0"/>
                  </a:cubicBezTo>
                  <a:cubicBezTo>
                    <a:pt x="953" y="0"/>
                    <a:pt x="1290" y="181"/>
                    <a:pt x="1502" y="46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49" name="Freeform 26">
              <a:extLst>
                <a:ext uri="{FF2B5EF4-FFF2-40B4-BE49-F238E27FC236}">
                  <a16:creationId xmlns:a16="http://schemas.microsoft.com/office/drawing/2014/main" id="{30BE4DA2-BEBB-4C0D-0047-BF863332114E}"/>
                </a:ext>
              </a:extLst>
            </p:cNvPr>
            <p:cNvSpPr>
              <a:spLocks/>
            </p:cNvSpPr>
            <p:nvPr/>
          </p:nvSpPr>
          <p:spPr bwMode="auto">
            <a:xfrm>
              <a:off x="-1050927" y="157163"/>
              <a:ext cx="71439" cy="214314"/>
            </a:xfrm>
            <a:custGeom>
              <a:avLst/>
              <a:gdLst>
                <a:gd name="T0" fmla="*/ 0 w 160"/>
                <a:gd name="T1" fmla="*/ 0 h 482"/>
                <a:gd name="T2" fmla="*/ 160 w 160"/>
                <a:gd name="T3" fmla="*/ 482 h 482"/>
              </a:gdLst>
              <a:ahLst/>
              <a:cxnLst>
                <a:cxn ang="0">
                  <a:pos x="T0" y="T1"/>
                </a:cxn>
                <a:cxn ang="0">
                  <a:pos x="T2" y="T3"/>
                </a:cxn>
              </a:cxnLst>
              <a:rect l="0" t="0" r="r" b="b"/>
              <a:pathLst>
                <a:path w="160" h="482">
                  <a:moveTo>
                    <a:pt x="0" y="0"/>
                  </a:moveTo>
                  <a:cubicBezTo>
                    <a:pt x="87" y="143"/>
                    <a:pt x="143" y="307"/>
                    <a:pt x="160" y="48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0" name="Freeform 27">
              <a:extLst>
                <a:ext uri="{FF2B5EF4-FFF2-40B4-BE49-F238E27FC236}">
                  <a16:creationId xmlns:a16="http://schemas.microsoft.com/office/drawing/2014/main" id="{C36C62B1-AF0D-6CC0-97B0-A9E8EFBF4CAA}"/>
                </a:ext>
              </a:extLst>
            </p:cNvPr>
            <p:cNvSpPr>
              <a:spLocks/>
            </p:cNvSpPr>
            <p:nvPr/>
          </p:nvSpPr>
          <p:spPr bwMode="auto">
            <a:xfrm>
              <a:off x="-1911354" y="420688"/>
              <a:ext cx="935040" cy="522286"/>
            </a:xfrm>
            <a:custGeom>
              <a:avLst/>
              <a:gdLst>
                <a:gd name="T0" fmla="*/ 2096 w 2096"/>
                <a:gd name="T1" fmla="*/ 0 h 1172"/>
                <a:gd name="T2" fmla="*/ 2096 w 2096"/>
                <a:gd name="T3" fmla="*/ 8 h 1172"/>
                <a:gd name="T4" fmla="*/ 933 w 2096"/>
                <a:gd name="T5" fmla="*/ 1172 h 1172"/>
                <a:gd name="T6" fmla="*/ 0 w 2096"/>
                <a:gd name="T7" fmla="*/ 704 h 1172"/>
              </a:gdLst>
              <a:ahLst/>
              <a:cxnLst>
                <a:cxn ang="0">
                  <a:pos x="T0" y="T1"/>
                </a:cxn>
                <a:cxn ang="0">
                  <a:pos x="T2" y="T3"/>
                </a:cxn>
                <a:cxn ang="0">
                  <a:pos x="T4" y="T5"/>
                </a:cxn>
                <a:cxn ang="0">
                  <a:pos x="T6" y="T7"/>
                </a:cxn>
              </a:cxnLst>
              <a:rect l="0" t="0" r="r" b="b"/>
              <a:pathLst>
                <a:path w="2096" h="1172">
                  <a:moveTo>
                    <a:pt x="2096" y="0"/>
                  </a:moveTo>
                  <a:cubicBezTo>
                    <a:pt x="2096" y="3"/>
                    <a:pt x="2096" y="6"/>
                    <a:pt x="2096" y="8"/>
                  </a:cubicBezTo>
                  <a:cubicBezTo>
                    <a:pt x="2096" y="651"/>
                    <a:pt x="1575" y="1172"/>
                    <a:pt x="933" y="1172"/>
                  </a:cubicBezTo>
                  <a:cubicBezTo>
                    <a:pt x="551" y="1172"/>
                    <a:pt x="212" y="988"/>
                    <a:pt x="0" y="704"/>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1" name="Oval 28">
              <a:extLst>
                <a:ext uri="{FF2B5EF4-FFF2-40B4-BE49-F238E27FC236}">
                  <a16:creationId xmlns:a16="http://schemas.microsoft.com/office/drawing/2014/main" id="{3B2AFAA8-FB77-EDFF-4C66-7C4A16399E61}"/>
                </a:ext>
              </a:extLst>
            </p:cNvPr>
            <p:cNvSpPr>
              <a:spLocks noChangeArrowheads="1"/>
            </p:cNvSpPr>
            <p:nvPr/>
          </p:nvSpPr>
          <p:spPr bwMode="auto">
            <a:xfrm>
              <a:off x="-1909767" y="9525"/>
              <a:ext cx="830265" cy="828675"/>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2" name="Freeform 29">
              <a:extLst>
                <a:ext uri="{FF2B5EF4-FFF2-40B4-BE49-F238E27FC236}">
                  <a16:creationId xmlns:a16="http://schemas.microsoft.com/office/drawing/2014/main" id="{8D7CB3F4-FD54-68EA-4A3B-5E8E0550C2F5}"/>
                </a:ext>
              </a:extLst>
            </p:cNvPr>
            <p:cNvSpPr>
              <a:spLocks/>
            </p:cNvSpPr>
            <p:nvPr/>
          </p:nvSpPr>
          <p:spPr bwMode="auto">
            <a:xfrm>
              <a:off x="-1739903" y="265113"/>
              <a:ext cx="628652" cy="514350"/>
            </a:xfrm>
            <a:custGeom>
              <a:avLst/>
              <a:gdLst>
                <a:gd name="T0" fmla="*/ 72 w 1410"/>
                <a:gd name="T1" fmla="*/ 1156 h 1156"/>
                <a:gd name="T2" fmla="*/ 470 w 1410"/>
                <a:gd name="T3" fmla="*/ 607 h 1156"/>
                <a:gd name="T4" fmla="*/ 1410 w 1410"/>
                <a:gd name="T5" fmla="*/ 0 h 1156"/>
              </a:gdLst>
              <a:ahLst/>
              <a:cxnLst>
                <a:cxn ang="0">
                  <a:pos x="T0" y="T1"/>
                </a:cxn>
                <a:cxn ang="0">
                  <a:pos x="T2" y="T3"/>
                </a:cxn>
                <a:cxn ang="0">
                  <a:pos x="T4" y="T5"/>
                </a:cxn>
              </a:cxnLst>
              <a:rect l="0" t="0" r="r" b="b"/>
              <a:pathLst>
                <a:path w="1410" h="1156">
                  <a:moveTo>
                    <a:pt x="72" y="1156"/>
                  </a:moveTo>
                  <a:cubicBezTo>
                    <a:pt x="72" y="1156"/>
                    <a:pt x="0" y="723"/>
                    <a:pt x="470" y="607"/>
                  </a:cubicBezTo>
                  <a:cubicBezTo>
                    <a:pt x="940" y="492"/>
                    <a:pt x="1269" y="353"/>
                    <a:pt x="1410"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3" name="Oval 30">
              <a:extLst>
                <a:ext uri="{FF2B5EF4-FFF2-40B4-BE49-F238E27FC236}">
                  <a16:creationId xmlns:a16="http://schemas.microsoft.com/office/drawing/2014/main" id="{61D4E1C8-2785-2CAE-D8B0-A184496C290E}"/>
                </a:ext>
              </a:extLst>
            </p:cNvPr>
            <p:cNvSpPr>
              <a:spLocks noChangeArrowheads="1"/>
            </p:cNvSpPr>
            <p:nvPr/>
          </p:nvSpPr>
          <p:spPr bwMode="auto">
            <a:xfrm>
              <a:off x="-1814516" y="412751"/>
              <a:ext cx="115887" cy="158751"/>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4" name="Freeform 31">
              <a:extLst>
                <a:ext uri="{FF2B5EF4-FFF2-40B4-BE49-F238E27FC236}">
                  <a16:creationId xmlns:a16="http://schemas.microsoft.com/office/drawing/2014/main" id="{4F17186B-4327-D4DD-AFF6-8206C8D27F2F}"/>
                </a:ext>
              </a:extLst>
            </p:cNvPr>
            <p:cNvSpPr>
              <a:spLocks/>
            </p:cNvSpPr>
            <p:nvPr/>
          </p:nvSpPr>
          <p:spPr bwMode="auto">
            <a:xfrm>
              <a:off x="-1765302" y="165099"/>
              <a:ext cx="155575" cy="160337"/>
            </a:xfrm>
            <a:custGeom>
              <a:avLst/>
              <a:gdLst>
                <a:gd name="T0" fmla="*/ 269 w 347"/>
                <a:gd name="T1" fmla="*/ 268 h 358"/>
                <a:gd name="T2" fmla="*/ 53 w 347"/>
                <a:gd name="T3" fmla="*/ 309 h 358"/>
                <a:gd name="T4" fmla="*/ 78 w 347"/>
                <a:gd name="T5" fmla="*/ 90 h 358"/>
                <a:gd name="T6" fmla="*/ 294 w 347"/>
                <a:gd name="T7" fmla="*/ 50 h 358"/>
                <a:gd name="T8" fmla="*/ 269 w 347"/>
                <a:gd name="T9" fmla="*/ 268 h 358"/>
              </a:gdLst>
              <a:ahLst/>
              <a:cxnLst>
                <a:cxn ang="0">
                  <a:pos x="T0" y="T1"/>
                </a:cxn>
                <a:cxn ang="0">
                  <a:pos x="T2" y="T3"/>
                </a:cxn>
                <a:cxn ang="0">
                  <a:pos x="T4" y="T5"/>
                </a:cxn>
                <a:cxn ang="0">
                  <a:pos x="T6" y="T7"/>
                </a:cxn>
                <a:cxn ang="0">
                  <a:pos x="T8" y="T9"/>
                </a:cxn>
              </a:cxnLst>
              <a:rect l="0" t="0" r="r" b="b"/>
              <a:pathLst>
                <a:path w="347" h="358">
                  <a:moveTo>
                    <a:pt x="269" y="268"/>
                  </a:moveTo>
                  <a:cubicBezTo>
                    <a:pt x="202" y="340"/>
                    <a:pt x="105" y="358"/>
                    <a:pt x="53" y="309"/>
                  </a:cubicBezTo>
                  <a:cubicBezTo>
                    <a:pt x="0" y="260"/>
                    <a:pt x="11" y="162"/>
                    <a:pt x="78" y="90"/>
                  </a:cubicBezTo>
                  <a:cubicBezTo>
                    <a:pt x="145" y="19"/>
                    <a:pt x="241" y="0"/>
                    <a:pt x="294" y="50"/>
                  </a:cubicBezTo>
                  <a:cubicBezTo>
                    <a:pt x="347" y="99"/>
                    <a:pt x="336" y="197"/>
                    <a:pt x="269" y="268"/>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5" name="Freeform 32">
              <a:extLst>
                <a:ext uri="{FF2B5EF4-FFF2-40B4-BE49-F238E27FC236}">
                  <a16:creationId xmlns:a16="http://schemas.microsoft.com/office/drawing/2014/main" id="{B16A87A0-BDDE-A817-1F53-27318606B530}"/>
                </a:ext>
              </a:extLst>
            </p:cNvPr>
            <p:cNvSpPr>
              <a:spLocks/>
            </p:cNvSpPr>
            <p:nvPr/>
          </p:nvSpPr>
          <p:spPr bwMode="auto">
            <a:xfrm>
              <a:off x="-1624016" y="328613"/>
              <a:ext cx="169864" cy="139699"/>
            </a:xfrm>
            <a:custGeom>
              <a:avLst/>
              <a:gdLst>
                <a:gd name="T0" fmla="*/ 237 w 383"/>
                <a:gd name="T1" fmla="*/ 279 h 313"/>
                <a:gd name="T2" fmla="*/ 25 w 383"/>
                <a:gd name="T3" fmla="*/ 218 h 313"/>
                <a:gd name="T4" fmla="*/ 146 w 383"/>
                <a:gd name="T5" fmla="*/ 34 h 313"/>
                <a:gd name="T6" fmla="*/ 358 w 383"/>
                <a:gd name="T7" fmla="*/ 95 h 313"/>
                <a:gd name="T8" fmla="*/ 237 w 383"/>
                <a:gd name="T9" fmla="*/ 279 h 313"/>
              </a:gdLst>
              <a:ahLst/>
              <a:cxnLst>
                <a:cxn ang="0">
                  <a:pos x="T0" y="T1"/>
                </a:cxn>
                <a:cxn ang="0">
                  <a:pos x="T2" y="T3"/>
                </a:cxn>
                <a:cxn ang="0">
                  <a:pos x="T4" y="T5"/>
                </a:cxn>
                <a:cxn ang="0">
                  <a:pos x="T6" y="T7"/>
                </a:cxn>
                <a:cxn ang="0">
                  <a:pos x="T8" y="T9"/>
                </a:cxn>
              </a:cxnLst>
              <a:rect l="0" t="0" r="r" b="b"/>
              <a:pathLst>
                <a:path w="383" h="313">
                  <a:moveTo>
                    <a:pt x="237" y="279"/>
                  </a:moveTo>
                  <a:cubicBezTo>
                    <a:pt x="145" y="313"/>
                    <a:pt x="51" y="286"/>
                    <a:pt x="25" y="218"/>
                  </a:cubicBezTo>
                  <a:cubicBezTo>
                    <a:pt x="0" y="151"/>
                    <a:pt x="54" y="68"/>
                    <a:pt x="146" y="34"/>
                  </a:cubicBezTo>
                  <a:cubicBezTo>
                    <a:pt x="238" y="0"/>
                    <a:pt x="333" y="27"/>
                    <a:pt x="358" y="95"/>
                  </a:cubicBezTo>
                  <a:cubicBezTo>
                    <a:pt x="383" y="163"/>
                    <a:pt x="329" y="245"/>
                    <a:pt x="237" y="279"/>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6" name="Freeform 33">
              <a:extLst>
                <a:ext uri="{FF2B5EF4-FFF2-40B4-BE49-F238E27FC236}">
                  <a16:creationId xmlns:a16="http://schemas.microsoft.com/office/drawing/2014/main" id="{909FBA6C-F2DD-6787-5111-FD1A5C38E363}"/>
                </a:ext>
              </a:extLst>
            </p:cNvPr>
            <p:cNvSpPr>
              <a:spLocks/>
            </p:cNvSpPr>
            <p:nvPr/>
          </p:nvSpPr>
          <p:spPr bwMode="auto">
            <a:xfrm>
              <a:off x="-1546227" y="95250"/>
              <a:ext cx="168274" cy="144462"/>
            </a:xfrm>
            <a:custGeom>
              <a:avLst/>
              <a:gdLst>
                <a:gd name="T0" fmla="*/ 125 w 380"/>
                <a:gd name="T1" fmla="*/ 275 h 324"/>
                <a:gd name="T2" fmla="*/ 36 w 380"/>
                <a:gd name="T3" fmla="*/ 73 h 324"/>
                <a:gd name="T4" fmla="*/ 255 w 380"/>
                <a:gd name="T5" fmla="*/ 49 h 324"/>
                <a:gd name="T6" fmla="*/ 344 w 380"/>
                <a:gd name="T7" fmla="*/ 251 h 324"/>
                <a:gd name="T8" fmla="*/ 125 w 380"/>
                <a:gd name="T9" fmla="*/ 275 h 324"/>
              </a:gdLst>
              <a:ahLst/>
              <a:cxnLst>
                <a:cxn ang="0">
                  <a:pos x="T0" y="T1"/>
                </a:cxn>
                <a:cxn ang="0">
                  <a:pos x="T2" y="T3"/>
                </a:cxn>
                <a:cxn ang="0">
                  <a:pos x="T4" y="T5"/>
                </a:cxn>
                <a:cxn ang="0">
                  <a:pos x="T6" y="T7"/>
                </a:cxn>
                <a:cxn ang="0">
                  <a:pos x="T8" y="T9"/>
                </a:cxn>
              </a:cxnLst>
              <a:rect l="0" t="0" r="r" b="b"/>
              <a:pathLst>
                <a:path w="380" h="324">
                  <a:moveTo>
                    <a:pt x="125" y="275"/>
                  </a:moveTo>
                  <a:cubicBezTo>
                    <a:pt x="40" y="226"/>
                    <a:pt x="0" y="136"/>
                    <a:pt x="36" y="73"/>
                  </a:cubicBezTo>
                  <a:cubicBezTo>
                    <a:pt x="73" y="11"/>
                    <a:pt x="170" y="0"/>
                    <a:pt x="255" y="49"/>
                  </a:cubicBezTo>
                  <a:cubicBezTo>
                    <a:pt x="340" y="98"/>
                    <a:pt x="380" y="188"/>
                    <a:pt x="344" y="251"/>
                  </a:cubicBezTo>
                  <a:cubicBezTo>
                    <a:pt x="307" y="313"/>
                    <a:pt x="210" y="324"/>
                    <a:pt x="125" y="27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57" name="Freeform 34">
              <a:extLst>
                <a:ext uri="{FF2B5EF4-FFF2-40B4-BE49-F238E27FC236}">
                  <a16:creationId xmlns:a16="http://schemas.microsoft.com/office/drawing/2014/main" id="{1DAC1F17-3221-8338-3209-54F273531A19}"/>
                </a:ext>
              </a:extLst>
            </p:cNvPr>
            <p:cNvSpPr>
              <a:spLocks/>
            </p:cNvSpPr>
            <p:nvPr/>
          </p:nvSpPr>
          <p:spPr bwMode="auto">
            <a:xfrm>
              <a:off x="-1350962" y="180975"/>
              <a:ext cx="146049" cy="168274"/>
            </a:xfrm>
            <a:custGeom>
              <a:avLst/>
              <a:gdLst>
                <a:gd name="T0" fmla="*/ 276 w 325"/>
                <a:gd name="T1" fmla="*/ 255 h 379"/>
                <a:gd name="T2" fmla="*/ 74 w 325"/>
                <a:gd name="T3" fmla="*/ 343 h 379"/>
                <a:gd name="T4" fmla="*/ 49 w 325"/>
                <a:gd name="T5" fmla="*/ 124 h 379"/>
                <a:gd name="T6" fmla="*/ 251 w 325"/>
                <a:gd name="T7" fmla="*/ 36 h 379"/>
                <a:gd name="T8" fmla="*/ 276 w 325"/>
                <a:gd name="T9" fmla="*/ 255 h 379"/>
              </a:gdLst>
              <a:ahLst/>
              <a:cxnLst>
                <a:cxn ang="0">
                  <a:pos x="T0" y="T1"/>
                </a:cxn>
                <a:cxn ang="0">
                  <a:pos x="T2" y="T3"/>
                </a:cxn>
                <a:cxn ang="0">
                  <a:pos x="T4" y="T5"/>
                </a:cxn>
                <a:cxn ang="0">
                  <a:pos x="T6" y="T7"/>
                </a:cxn>
                <a:cxn ang="0">
                  <a:pos x="T8" y="T9"/>
                </a:cxn>
              </a:cxnLst>
              <a:rect l="0" t="0" r="r" b="b"/>
              <a:pathLst>
                <a:path w="325" h="379">
                  <a:moveTo>
                    <a:pt x="276" y="255"/>
                  </a:moveTo>
                  <a:cubicBezTo>
                    <a:pt x="227" y="339"/>
                    <a:pt x="136" y="379"/>
                    <a:pt x="74" y="343"/>
                  </a:cubicBezTo>
                  <a:cubicBezTo>
                    <a:pt x="11" y="307"/>
                    <a:pt x="0" y="209"/>
                    <a:pt x="49" y="124"/>
                  </a:cubicBezTo>
                  <a:cubicBezTo>
                    <a:pt x="98" y="39"/>
                    <a:pt x="189" y="0"/>
                    <a:pt x="251" y="36"/>
                  </a:cubicBezTo>
                  <a:cubicBezTo>
                    <a:pt x="314" y="72"/>
                    <a:pt x="325" y="170"/>
                    <a:pt x="276" y="25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8" name="Freeform 161">
            <a:extLst>
              <a:ext uri="{FF2B5EF4-FFF2-40B4-BE49-F238E27FC236}">
                <a16:creationId xmlns:a16="http://schemas.microsoft.com/office/drawing/2014/main" id="{BC7581D2-414A-3C59-4A12-02D92B7AFC4E}"/>
              </a:ext>
            </a:extLst>
          </p:cNvPr>
          <p:cNvSpPr>
            <a:spLocks noEditPoints="1"/>
          </p:cNvSpPr>
          <p:nvPr/>
        </p:nvSpPr>
        <p:spPr bwMode="auto">
          <a:xfrm>
            <a:off x="8526337" y="4259678"/>
            <a:ext cx="486988" cy="436858"/>
          </a:xfrm>
          <a:custGeom>
            <a:avLst/>
            <a:gdLst>
              <a:gd name="T0" fmla="*/ 24 w 280"/>
              <a:gd name="T1" fmla="*/ 21 h 250"/>
              <a:gd name="T2" fmla="*/ 79 w 280"/>
              <a:gd name="T3" fmla="*/ 0 h 250"/>
              <a:gd name="T4" fmla="*/ 138 w 280"/>
              <a:gd name="T5" fmla="*/ 37 h 250"/>
              <a:gd name="T6" fmla="*/ 140 w 280"/>
              <a:gd name="T7" fmla="*/ 41 h 250"/>
              <a:gd name="T8" fmla="*/ 142 w 280"/>
              <a:gd name="T9" fmla="*/ 37 h 250"/>
              <a:gd name="T10" fmla="*/ 201 w 280"/>
              <a:gd name="T11" fmla="*/ 0 h 250"/>
              <a:gd name="T12" fmla="*/ 256 w 280"/>
              <a:gd name="T13" fmla="*/ 21 h 250"/>
              <a:gd name="T14" fmla="*/ 280 w 280"/>
              <a:gd name="T15" fmla="*/ 75 h 250"/>
              <a:gd name="T16" fmla="*/ 270 w 280"/>
              <a:gd name="T17" fmla="*/ 121 h 250"/>
              <a:gd name="T18" fmla="*/ 232 w 280"/>
              <a:gd name="T19" fmla="*/ 121 h 250"/>
              <a:gd name="T20" fmla="*/ 208 w 280"/>
              <a:gd name="T21" fmla="*/ 60 h 250"/>
              <a:gd name="T22" fmla="*/ 186 w 280"/>
              <a:gd name="T23" fmla="*/ 157 h 250"/>
              <a:gd name="T24" fmla="*/ 172 w 280"/>
              <a:gd name="T25" fmla="*/ 116 h 250"/>
              <a:gd name="T26" fmla="*/ 135 w 280"/>
              <a:gd name="T27" fmla="*/ 116 h 250"/>
              <a:gd name="T28" fmla="*/ 111 w 280"/>
              <a:gd name="T29" fmla="*/ 38 h 250"/>
              <a:gd name="T30" fmla="*/ 92 w 280"/>
              <a:gd name="T31" fmla="*/ 149 h 250"/>
              <a:gd name="T32" fmla="*/ 68 w 280"/>
              <a:gd name="T33" fmla="*/ 63 h 250"/>
              <a:gd name="T34" fmla="*/ 50 w 280"/>
              <a:gd name="T35" fmla="*/ 116 h 250"/>
              <a:gd name="T36" fmla="*/ 8 w 280"/>
              <a:gd name="T37" fmla="*/ 116 h 250"/>
              <a:gd name="T38" fmla="*/ 0 w 280"/>
              <a:gd name="T39" fmla="*/ 75 h 250"/>
              <a:gd name="T40" fmla="*/ 24 w 280"/>
              <a:gd name="T41" fmla="*/ 21 h 250"/>
              <a:gd name="T42" fmla="*/ 264 w 280"/>
              <a:gd name="T43" fmla="*/ 135 h 250"/>
              <a:gd name="T44" fmla="*/ 222 w 280"/>
              <a:gd name="T45" fmla="*/ 135 h 250"/>
              <a:gd name="T46" fmla="*/ 212 w 280"/>
              <a:gd name="T47" fmla="*/ 104 h 250"/>
              <a:gd name="T48" fmla="*/ 189 w 280"/>
              <a:gd name="T49" fmla="*/ 205 h 250"/>
              <a:gd name="T50" fmla="*/ 162 w 280"/>
              <a:gd name="T51" fmla="*/ 130 h 250"/>
              <a:gd name="T52" fmla="*/ 125 w 280"/>
              <a:gd name="T53" fmla="*/ 130 h 250"/>
              <a:gd name="T54" fmla="*/ 115 w 280"/>
              <a:gd name="T55" fmla="*/ 96 h 250"/>
              <a:gd name="T56" fmla="*/ 95 w 280"/>
              <a:gd name="T57" fmla="*/ 214 h 250"/>
              <a:gd name="T58" fmla="*/ 67 w 280"/>
              <a:gd name="T59" fmla="*/ 112 h 250"/>
              <a:gd name="T60" fmla="*/ 63 w 280"/>
              <a:gd name="T61" fmla="*/ 130 h 250"/>
              <a:gd name="T62" fmla="*/ 13 w 280"/>
              <a:gd name="T63" fmla="*/ 130 h 250"/>
              <a:gd name="T64" fmla="*/ 87 w 280"/>
              <a:gd name="T65" fmla="*/ 215 h 250"/>
              <a:gd name="T66" fmla="*/ 140 w 280"/>
              <a:gd name="T67" fmla="*/ 250 h 250"/>
              <a:gd name="T68" fmla="*/ 191 w 280"/>
              <a:gd name="T69" fmla="*/ 217 h 250"/>
              <a:gd name="T70" fmla="*/ 264 w 280"/>
              <a:gd name="T71" fmla="*/ 13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0" h="250">
                <a:moveTo>
                  <a:pt x="24" y="21"/>
                </a:moveTo>
                <a:cubicBezTo>
                  <a:pt x="39" y="7"/>
                  <a:pt x="57" y="0"/>
                  <a:pt x="79" y="0"/>
                </a:cubicBezTo>
                <a:cubicBezTo>
                  <a:pt x="108" y="0"/>
                  <a:pt x="127" y="12"/>
                  <a:pt x="138" y="37"/>
                </a:cubicBezTo>
                <a:cubicBezTo>
                  <a:pt x="140" y="41"/>
                  <a:pt x="140" y="41"/>
                  <a:pt x="140" y="41"/>
                </a:cubicBezTo>
                <a:cubicBezTo>
                  <a:pt x="142" y="37"/>
                  <a:pt x="142" y="37"/>
                  <a:pt x="142" y="37"/>
                </a:cubicBezTo>
                <a:cubicBezTo>
                  <a:pt x="153" y="12"/>
                  <a:pt x="172" y="0"/>
                  <a:pt x="201" y="0"/>
                </a:cubicBezTo>
                <a:cubicBezTo>
                  <a:pt x="223" y="0"/>
                  <a:pt x="241" y="7"/>
                  <a:pt x="256" y="21"/>
                </a:cubicBezTo>
                <a:cubicBezTo>
                  <a:pt x="272" y="36"/>
                  <a:pt x="280" y="54"/>
                  <a:pt x="280" y="75"/>
                </a:cubicBezTo>
                <a:cubicBezTo>
                  <a:pt x="280" y="90"/>
                  <a:pt x="277" y="106"/>
                  <a:pt x="270" y="121"/>
                </a:cubicBezTo>
                <a:cubicBezTo>
                  <a:pt x="232" y="121"/>
                  <a:pt x="232" y="121"/>
                  <a:pt x="232" y="121"/>
                </a:cubicBezTo>
                <a:cubicBezTo>
                  <a:pt x="208" y="60"/>
                  <a:pt x="208" y="60"/>
                  <a:pt x="208" y="60"/>
                </a:cubicBezTo>
                <a:cubicBezTo>
                  <a:pt x="186" y="157"/>
                  <a:pt x="186" y="157"/>
                  <a:pt x="186" y="157"/>
                </a:cubicBezTo>
                <a:cubicBezTo>
                  <a:pt x="172" y="116"/>
                  <a:pt x="172" y="116"/>
                  <a:pt x="172" y="116"/>
                </a:cubicBezTo>
                <a:cubicBezTo>
                  <a:pt x="135" y="116"/>
                  <a:pt x="135" y="116"/>
                  <a:pt x="135" y="116"/>
                </a:cubicBezTo>
                <a:cubicBezTo>
                  <a:pt x="111" y="38"/>
                  <a:pt x="111" y="38"/>
                  <a:pt x="111" y="38"/>
                </a:cubicBezTo>
                <a:cubicBezTo>
                  <a:pt x="92" y="149"/>
                  <a:pt x="92" y="149"/>
                  <a:pt x="92" y="149"/>
                </a:cubicBezTo>
                <a:cubicBezTo>
                  <a:pt x="68" y="63"/>
                  <a:pt x="68" y="63"/>
                  <a:pt x="68" y="63"/>
                </a:cubicBezTo>
                <a:cubicBezTo>
                  <a:pt x="50" y="116"/>
                  <a:pt x="50" y="116"/>
                  <a:pt x="50" y="116"/>
                </a:cubicBezTo>
                <a:cubicBezTo>
                  <a:pt x="8" y="116"/>
                  <a:pt x="8" y="116"/>
                  <a:pt x="8" y="116"/>
                </a:cubicBezTo>
                <a:cubicBezTo>
                  <a:pt x="3" y="102"/>
                  <a:pt x="0" y="88"/>
                  <a:pt x="0" y="75"/>
                </a:cubicBezTo>
                <a:cubicBezTo>
                  <a:pt x="0" y="54"/>
                  <a:pt x="8" y="36"/>
                  <a:pt x="24" y="21"/>
                </a:cubicBezTo>
                <a:close/>
                <a:moveTo>
                  <a:pt x="264" y="135"/>
                </a:moveTo>
                <a:cubicBezTo>
                  <a:pt x="222" y="135"/>
                  <a:pt x="222" y="135"/>
                  <a:pt x="222" y="135"/>
                </a:cubicBezTo>
                <a:cubicBezTo>
                  <a:pt x="212" y="104"/>
                  <a:pt x="212" y="104"/>
                  <a:pt x="212" y="104"/>
                </a:cubicBezTo>
                <a:cubicBezTo>
                  <a:pt x="189" y="205"/>
                  <a:pt x="189" y="205"/>
                  <a:pt x="189" y="205"/>
                </a:cubicBezTo>
                <a:cubicBezTo>
                  <a:pt x="162" y="130"/>
                  <a:pt x="162" y="130"/>
                  <a:pt x="162" y="130"/>
                </a:cubicBezTo>
                <a:cubicBezTo>
                  <a:pt x="125" y="130"/>
                  <a:pt x="125" y="130"/>
                  <a:pt x="125" y="130"/>
                </a:cubicBezTo>
                <a:cubicBezTo>
                  <a:pt x="115" y="96"/>
                  <a:pt x="115" y="96"/>
                  <a:pt x="115" y="96"/>
                </a:cubicBezTo>
                <a:cubicBezTo>
                  <a:pt x="95" y="214"/>
                  <a:pt x="95" y="214"/>
                  <a:pt x="95" y="214"/>
                </a:cubicBezTo>
                <a:cubicBezTo>
                  <a:pt x="67" y="112"/>
                  <a:pt x="67" y="112"/>
                  <a:pt x="67" y="112"/>
                </a:cubicBezTo>
                <a:cubicBezTo>
                  <a:pt x="63" y="130"/>
                  <a:pt x="63" y="130"/>
                  <a:pt x="63" y="130"/>
                </a:cubicBezTo>
                <a:cubicBezTo>
                  <a:pt x="13" y="130"/>
                  <a:pt x="13" y="130"/>
                  <a:pt x="13" y="130"/>
                </a:cubicBezTo>
                <a:cubicBezTo>
                  <a:pt x="31" y="166"/>
                  <a:pt x="63" y="196"/>
                  <a:pt x="87" y="215"/>
                </a:cubicBezTo>
                <a:cubicBezTo>
                  <a:pt x="113" y="236"/>
                  <a:pt x="136" y="248"/>
                  <a:pt x="140" y="250"/>
                </a:cubicBezTo>
                <a:cubicBezTo>
                  <a:pt x="144" y="249"/>
                  <a:pt x="165" y="237"/>
                  <a:pt x="191" y="217"/>
                </a:cubicBezTo>
                <a:cubicBezTo>
                  <a:pt x="214" y="199"/>
                  <a:pt x="246" y="170"/>
                  <a:pt x="264" y="13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59" name="TextBox 158">
            <a:extLst>
              <a:ext uri="{FF2B5EF4-FFF2-40B4-BE49-F238E27FC236}">
                <a16:creationId xmlns:a16="http://schemas.microsoft.com/office/drawing/2014/main" id="{6594B600-CEA4-09BE-A044-0F1DC7341FA7}"/>
              </a:ext>
            </a:extLst>
          </p:cNvPr>
          <p:cNvSpPr txBox="1"/>
          <p:nvPr/>
        </p:nvSpPr>
        <p:spPr>
          <a:xfrm>
            <a:off x="7950381" y="4708112"/>
            <a:ext cx="1798896" cy="307777"/>
          </a:xfrm>
          <a:prstGeom prst="rect">
            <a:avLst/>
          </a:prstGeom>
          <a:noFill/>
        </p:spPr>
        <p:txBody>
          <a:bodyPr wrap="square" rtlCol="0">
            <a:spAutoFit/>
          </a:bodyPr>
          <a:lstStyle/>
          <a:p>
            <a:pPr algn="ctr"/>
            <a:r>
              <a:rPr lang="en-US" sz="1400" noProof="0" dirty="0"/>
              <a:t>Heart rate</a:t>
            </a:r>
          </a:p>
        </p:txBody>
      </p:sp>
      <p:sp>
        <p:nvSpPr>
          <p:cNvPr id="160" name="Arrow: Down 159">
            <a:extLst>
              <a:ext uri="{FF2B5EF4-FFF2-40B4-BE49-F238E27FC236}">
                <a16:creationId xmlns:a16="http://schemas.microsoft.com/office/drawing/2014/main" id="{143D82CA-FCD1-976D-874E-E1453F86109A}"/>
              </a:ext>
            </a:extLst>
          </p:cNvPr>
          <p:cNvSpPr/>
          <p:nvPr/>
        </p:nvSpPr>
        <p:spPr>
          <a:xfrm rot="10800000">
            <a:off x="8330846" y="4761701"/>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2465BD77-4BEF-A592-D544-F533DD6E415F}"/>
              </a:ext>
            </a:extLst>
          </p:cNvPr>
          <p:cNvGrpSpPr/>
          <p:nvPr/>
        </p:nvGrpSpPr>
        <p:grpSpPr>
          <a:xfrm>
            <a:off x="4447588" y="2039229"/>
            <a:ext cx="767738" cy="809597"/>
            <a:chOff x="4447588" y="2039229"/>
            <a:chExt cx="767738" cy="809597"/>
          </a:xfrm>
        </p:grpSpPr>
        <p:grpSp>
          <p:nvGrpSpPr>
            <p:cNvPr id="18" name="Group 17">
              <a:extLst>
                <a:ext uri="{FF2B5EF4-FFF2-40B4-BE49-F238E27FC236}">
                  <a16:creationId xmlns:a16="http://schemas.microsoft.com/office/drawing/2014/main" id="{2B58333E-503D-CD5B-AF4C-970651948ABA}"/>
                </a:ext>
              </a:extLst>
            </p:cNvPr>
            <p:cNvGrpSpPr/>
            <p:nvPr/>
          </p:nvGrpSpPr>
          <p:grpSpPr>
            <a:xfrm>
              <a:off x="4447588" y="2420403"/>
              <a:ext cx="767738" cy="428423"/>
              <a:chOff x="4842329" y="1953294"/>
              <a:chExt cx="903598" cy="504238"/>
            </a:xfrm>
          </p:grpSpPr>
          <p:sp>
            <p:nvSpPr>
              <p:cNvPr id="20" name="TextBox 19">
                <a:extLst>
                  <a:ext uri="{FF2B5EF4-FFF2-40B4-BE49-F238E27FC236}">
                    <a16:creationId xmlns:a16="http://schemas.microsoft.com/office/drawing/2014/main" id="{6C919DCA-79FF-6BA9-85E4-5D00DA3F46CE}"/>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22" name="TextBox 21">
                <a:extLst>
                  <a:ext uri="{FF2B5EF4-FFF2-40B4-BE49-F238E27FC236}">
                    <a16:creationId xmlns:a16="http://schemas.microsoft.com/office/drawing/2014/main" id="{CE3ADAA2-97F2-8E72-D081-3A4A5C8AAFBC}"/>
                  </a:ext>
                </a:extLst>
              </p:cNvPr>
              <p:cNvSpPr txBox="1"/>
              <p:nvPr/>
            </p:nvSpPr>
            <p:spPr>
              <a:xfrm>
                <a:off x="4842329" y="2095290"/>
                <a:ext cx="903598" cy="362242"/>
              </a:xfrm>
              <a:prstGeom prst="rect">
                <a:avLst/>
              </a:prstGeom>
              <a:noFill/>
            </p:spPr>
            <p:txBody>
              <a:bodyPr wrap="square" rtlCol="0">
                <a:spAutoFit/>
              </a:bodyPr>
              <a:lstStyle/>
              <a:p>
                <a:pPr algn="ctr"/>
                <a:r>
                  <a:rPr lang="en-US" sz="1400" noProof="0" dirty="0"/>
                  <a:t>15%</a:t>
                </a:r>
              </a:p>
            </p:txBody>
          </p:sp>
        </p:grpSp>
        <p:pic>
          <p:nvPicPr>
            <p:cNvPr id="3" name="Graphic 2" descr="Man with solid fill">
              <a:extLst>
                <a:ext uri="{FF2B5EF4-FFF2-40B4-BE49-F238E27FC236}">
                  <a16:creationId xmlns:a16="http://schemas.microsoft.com/office/drawing/2014/main" id="{5CB8FE7A-B6C8-893C-4F59-F78EF3D1D84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6234" y="2039229"/>
              <a:ext cx="410448" cy="374657"/>
            </a:xfrm>
            <a:prstGeom prst="rect">
              <a:avLst/>
            </a:prstGeom>
          </p:spPr>
        </p:pic>
      </p:grpSp>
    </p:spTree>
    <p:extLst>
      <p:ext uri="{BB962C8B-B14F-4D97-AF65-F5344CB8AC3E}">
        <p14:creationId xmlns:p14="http://schemas.microsoft.com/office/powerpoint/2010/main" val="115180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3EBD7-C17C-4B97-1E4D-90F257802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AB1BB-B121-FC6C-75BA-D6AE94C06D2F}"/>
              </a:ext>
            </a:extLst>
          </p:cNvPr>
          <p:cNvSpPr>
            <a:spLocks noGrp="1"/>
          </p:cNvSpPr>
          <p:nvPr>
            <p:ph type="title"/>
          </p:nvPr>
        </p:nvSpPr>
        <p:spPr/>
        <p:txBody>
          <a:bodyPr>
            <a:normAutofit/>
          </a:bodyPr>
          <a:lstStyle/>
          <a:p>
            <a:r>
              <a:rPr lang="en-US" sz="3200" noProof="0" dirty="0"/>
              <a:t>Naltrexone/bupropion: Safety</a:t>
            </a:r>
            <a:endParaRPr lang="en-US" noProof="0" dirty="0"/>
          </a:p>
        </p:txBody>
      </p:sp>
      <p:sp>
        <p:nvSpPr>
          <p:cNvPr id="8" name="Text Placeholder 7">
            <a:extLst>
              <a:ext uri="{FF2B5EF4-FFF2-40B4-BE49-F238E27FC236}">
                <a16:creationId xmlns:a16="http://schemas.microsoft.com/office/drawing/2014/main" id="{258505B4-7C96-00C5-7EA6-4E7F913B5590}"/>
              </a:ext>
            </a:extLst>
          </p:cNvPr>
          <p:cNvSpPr>
            <a:spLocks noGrp="1"/>
          </p:cNvSpPr>
          <p:nvPr>
            <p:ph type="body" sz="quarter" idx="13"/>
          </p:nvPr>
        </p:nvSpPr>
        <p:spPr/>
        <p:txBody>
          <a:bodyPr/>
          <a:lstStyle/>
          <a:p>
            <a:r>
              <a:rPr lang="en-US" noProof="0" dirty="0"/>
              <a:t>Contrave</a:t>
            </a:r>
            <a:r>
              <a:rPr lang="en-US" baseline="30000" noProof="0" dirty="0"/>
              <a:t>®</a:t>
            </a:r>
            <a:r>
              <a:rPr lang="en-US" noProof="0" dirty="0"/>
              <a:t> (naltrexone HCl and bupropion HCl). Prescribing information. </a:t>
            </a:r>
            <a:r>
              <a:rPr lang="en-CA" u="sng" dirty="0">
                <a:hlinkClick r:id="rId3"/>
              </a:rPr>
              <a:t>https://www.accessdata.fda.gov/drugsatfda_docs/label/2025/200063s024s026lbl.pdf</a:t>
            </a:r>
            <a:r>
              <a:rPr lang="en-CA" dirty="0"/>
              <a:t>. Accessed March 2026.</a:t>
            </a:r>
            <a:endParaRPr lang="en-US" sz="600" noProof="0" dirty="0"/>
          </a:p>
        </p:txBody>
      </p:sp>
      <p:sp>
        <p:nvSpPr>
          <p:cNvPr id="4" name="TextBox 3">
            <a:extLst>
              <a:ext uri="{FF2B5EF4-FFF2-40B4-BE49-F238E27FC236}">
                <a16:creationId xmlns:a16="http://schemas.microsoft.com/office/drawing/2014/main" id="{F3841EBB-6FC3-7A60-990A-18DF9D2A0BE0}"/>
              </a:ext>
            </a:extLst>
          </p:cNvPr>
          <p:cNvSpPr txBox="1"/>
          <p:nvPr/>
        </p:nvSpPr>
        <p:spPr>
          <a:xfrm>
            <a:off x="6127710" y="1683578"/>
            <a:ext cx="5416292" cy="687388"/>
          </a:xfrm>
          <a:prstGeom prst="roundRect">
            <a:avLst/>
          </a:prstGeom>
          <a:solidFill>
            <a:schemeClr val="tx1"/>
          </a:solidFill>
          <a:ln>
            <a:noFill/>
          </a:ln>
        </p:spPr>
        <p:txBody>
          <a:bodyPr wrap="square" rtlCol="0">
            <a:noAutofit/>
          </a:bodyPr>
          <a:lstStyle>
            <a:defPPr>
              <a:defRPr lang="en-US"/>
            </a:defPPr>
            <a:lvl1pPr>
              <a:defRPr>
                <a:solidFill>
                  <a:schemeClr val="bg1"/>
                </a:solidFill>
              </a:defRPr>
            </a:lvl1pPr>
          </a:lstStyle>
          <a:p>
            <a:r>
              <a:rPr lang="en-US" noProof="0" dirty="0"/>
              <a:t>Warnings and precautions</a:t>
            </a:r>
          </a:p>
        </p:txBody>
      </p:sp>
      <p:sp>
        <p:nvSpPr>
          <p:cNvPr id="5" name="Rectangle 4">
            <a:extLst>
              <a:ext uri="{FF2B5EF4-FFF2-40B4-BE49-F238E27FC236}">
                <a16:creationId xmlns:a16="http://schemas.microsoft.com/office/drawing/2014/main" id="{8CE9FF07-F545-D7B1-E682-0A5E66C752D4}"/>
              </a:ext>
            </a:extLst>
          </p:cNvPr>
          <p:cNvSpPr/>
          <p:nvPr/>
        </p:nvSpPr>
        <p:spPr>
          <a:xfrm>
            <a:off x="6127710" y="2092575"/>
            <a:ext cx="5416292" cy="3912245"/>
          </a:xfrm>
          <a:prstGeom prst="rect">
            <a:avLst/>
          </a:prstGeom>
          <a:solidFill>
            <a:schemeClr val="bg1">
              <a:lumMod val="85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08000" rIns="182880" rtlCol="0" anchor="t"/>
          <a:lstStyle/>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Suicidal behavior and ideation</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Neuropsychiatric adverse events during smoking cessation</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Risk of seizure </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Patients receiving opioid analgesics</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Increase in blood pressure and heart rate</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Allergic reactions</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Activation of mania</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Hepatotoxicity</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Angle-closure glaucoma</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Weight loss may cause hypoglycemia in those using antidiabetic medications</a:t>
            </a:r>
          </a:p>
          <a:p>
            <a:pPr marL="142875" indent="-142875" defTabSz="1219139" fontAlgn="base">
              <a:spcBef>
                <a:spcPct val="0"/>
              </a:spcBef>
              <a:spcAft>
                <a:spcPct val="0"/>
              </a:spcAft>
              <a:buFont typeface="Arial" panose="020B0604020202020204" pitchFamily="34" charset="0"/>
              <a:buChar char="•"/>
            </a:pPr>
            <a:endParaRPr lang="en-US" sz="1400" noProof="0" dirty="0">
              <a:solidFill>
                <a:schemeClr val="tx1"/>
              </a:solidFill>
              <a:latin typeface="+mj-lt"/>
            </a:endParaRPr>
          </a:p>
          <a:p>
            <a:pPr marL="358775" indent="-179388" defTabSz="1219139" fontAlgn="base">
              <a:spcBef>
                <a:spcPct val="0"/>
              </a:spcBef>
              <a:spcAft>
                <a:spcPct val="0"/>
              </a:spcAft>
              <a:buFont typeface="Arial" panose="020B0604020202020204" pitchFamily="34" charset="0"/>
              <a:buChar char="•"/>
            </a:pPr>
            <a:endParaRPr lang="en-US" sz="1400" noProof="0" dirty="0">
              <a:solidFill>
                <a:schemeClr val="tx1"/>
              </a:solidFill>
              <a:latin typeface="+mj-lt"/>
            </a:endParaRPr>
          </a:p>
        </p:txBody>
      </p:sp>
      <p:sp>
        <p:nvSpPr>
          <p:cNvPr id="19" name="TextBox 18">
            <a:extLst>
              <a:ext uri="{FF2B5EF4-FFF2-40B4-BE49-F238E27FC236}">
                <a16:creationId xmlns:a16="http://schemas.microsoft.com/office/drawing/2014/main" id="{4A4F9218-A799-77AC-B6EF-50C84E551069}"/>
              </a:ext>
            </a:extLst>
          </p:cNvPr>
          <p:cNvSpPr txBox="1"/>
          <p:nvPr/>
        </p:nvSpPr>
        <p:spPr>
          <a:xfrm>
            <a:off x="647999" y="1683578"/>
            <a:ext cx="5149298" cy="541034"/>
          </a:xfrm>
          <a:prstGeom prst="roundRect">
            <a:avLst/>
          </a:prstGeom>
          <a:solidFill>
            <a:schemeClr val="accent1"/>
          </a:solidFill>
          <a:ln>
            <a:noFill/>
          </a:ln>
        </p:spPr>
        <p:txBody>
          <a:bodyPr wrap="square" rtlCol="0">
            <a:noAutofit/>
          </a:bodyPr>
          <a:lstStyle/>
          <a:p>
            <a:r>
              <a:rPr lang="en-US" noProof="0" dirty="0">
                <a:solidFill>
                  <a:schemeClr val="bg1"/>
                </a:solidFill>
              </a:rPr>
              <a:t>Contraindications</a:t>
            </a:r>
          </a:p>
        </p:txBody>
      </p:sp>
      <p:sp>
        <p:nvSpPr>
          <p:cNvPr id="21" name="Rectangle 20">
            <a:extLst>
              <a:ext uri="{FF2B5EF4-FFF2-40B4-BE49-F238E27FC236}">
                <a16:creationId xmlns:a16="http://schemas.microsoft.com/office/drawing/2014/main" id="{2E2B50A7-BC81-3AE1-18F8-BB2673BD74D8}"/>
              </a:ext>
            </a:extLst>
          </p:cNvPr>
          <p:cNvSpPr/>
          <p:nvPr/>
        </p:nvSpPr>
        <p:spPr>
          <a:xfrm>
            <a:off x="647999" y="2092575"/>
            <a:ext cx="5149298" cy="2473680"/>
          </a:xfrm>
          <a:prstGeom prst="rect">
            <a:avLst/>
          </a:prstGeom>
          <a:solidFill>
            <a:schemeClr val="accent1">
              <a:lumMod val="20000"/>
              <a:lumOff val="80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08000" rIns="182880" numCol="2" spcCol="180000" rtlCol="0" anchor="t"/>
          <a:lstStyle/>
          <a:p>
            <a:pPr marL="142875" indent="-142875" defTabSz="1219139" fontAlgn="base">
              <a:spcBef>
                <a:spcPct val="0"/>
              </a:spcBef>
              <a:spcAft>
                <a:spcPts val="300"/>
              </a:spcAft>
              <a:buFont typeface="Arial" panose="020B0604020202020204" pitchFamily="34" charset="0"/>
              <a:buChar char="•"/>
              <a:defRPr/>
            </a:pPr>
            <a:r>
              <a:rPr lang="en-US" sz="1300" noProof="0" dirty="0">
                <a:solidFill>
                  <a:schemeClr val="tx1"/>
                </a:solidFill>
              </a:rPr>
              <a:t>Uncontrolled hypertension</a:t>
            </a:r>
          </a:p>
          <a:p>
            <a:pPr marL="142875" indent="-142875" defTabSz="1219139" fontAlgn="base">
              <a:spcBef>
                <a:spcPct val="0"/>
              </a:spcBef>
              <a:spcAft>
                <a:spcPts val="300"/>
              </a:spcAft>
              <a:buFont typeface="Arial" panose="020B0604020202020204" pitchFamily="34" charset="0"/>
              <a:buChar char="•"/>
              <a:defRPr/>
            </a:pPr>
            <a:r>
              <a:rPr lang="en-US" sz="1300" dirty="0">
                <a:solidFill>
                  <a:schemeClr val="tx1"/>
                </a:solidFill>
              </a:rPr>
              <a:t>Seizure disorder or a history of seizures</a:t>
            </a:r>
          </a:p>
          <a:p>
            <a:pPr marL="142875" indent="-142875" defTabSz="1219139" fontAlgn="base">
              <a:spcBef>
                <a:spcPct val="0"/>
              </a:spcBef>
              <a:spcAft>
                <a:spcPts val="300"/>
              </a:spcAft>
              <a:buFont typeface="Arial" panose="020B0604020202020204" pitchFamily="34" charset="0"/>
              <a:buChar char="•"/>
              <a:defRPr/>
            </a:pPr>
            <a:r>
              <a:rPr lang="en-US" sz="1300" dirty="0">
                <a:solidFill>
                  <a:schemeClr val="tx1"/>
                </a:solidFill>
              </a:rPr>
              <a:t>Use of other bupropion-containing products </a:t>
            </a:r>
          </a:p>
          <a:p>
            <a:pPr marL="142875" marR="0" lvl="0" indent="-142875" algn="l" defTabSz="1219139" rtl="0" eaLnBrk="1" fontAlgn="base" latinLnBrk="0" hangingPunct="1">
              <a:spcBef>
                <a:spcPct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chemeClr val="tx1"/>
                </a:solidFill>
                <a:effectLst/>
                <a:uLnTx/>
                <a:uFillTx/>
                <a:ea typeface="+mn-ea"/>
                <a:cs typeface="+mn-cs"/>
              </a:rPr>
              <a:t>Bulimia or anorexia nervosa</a:t>
            </a:r>
          </a:p>
          <a:p>
            <a:pPr marL="142875" indent="-142875" defTabSz="1219139" fontAlgn="base">
              <a:spcBef>
                <a:spcPct val="0"/>
              </a:spcBef>
              <a:spcAft>
                <a:spcPts val="300"/>
              </a:spcAft>
              <a:buFont typeface="Arial" panose="020B0604020202020204" pitchFamily="34" charset="0"/>
              <a:buChar char="•"/>
              <a:defRPr/>
            </a:pPr>
            <a:r>
              <a:rPr lang="en-US" sz="1300" dirty="0">
                <a:solidFill>
                  <a:schemeClr val="tx1"/>
                </a:solidFill>
              </a:rPr>
              <a:t>Chronic opioid or opioid agonist or partial agonists use, or acute opiate withdrawal</a:t>
            </a:r>
          </a:p>
          <a:p>
            <a:pPr marR="0" lvl="0" algn="l" defTabSz="1219139" rtl="0" eaLnBrk="1" fontAlgn="base" latinLnBrk="0" hangingPunct="1">
              <a:spcBef>
                <a:spcPct val="0"/>
              </a:spcBef>
              <a:spcAft>
                <a:spcPts val="300"/>
              </a:spcAft>
              <a:buClrTx/>
              <a:buSzTx/>
              <a:tabLst/>
              <a:defRPr/>
            </a:pPr>
            <a:endParaRPr lang="en-US" sz="1300" dirty="0">
              <a:solidFill>
                <a:schemeClr val="tx1"/>
              </a:solidFill>
            </a:endParaRPr>
          </a:p>
          <a:p>
            <a:pPr marL="142875" marR="0" lvl="0" indent="-142875" algn="l" defTabSz="1219139" rtl="0" eaLnBrk="1" fontAlgn="base" latinLnBrk="0" hangingPunct="1">
              <a:spcBef>
                <a:spcPct val="0"/>
              </a:spcBef>
              <a:spcAft>
                <a:spcPts val="300"/>
              </a:spcAft>
              <a:buClrTx/>
              <a:buSzTx/>
              <a:buFont typeface="Arial" panose="020B0604020202020204" pitchFamily="34" charset="0"/>
              <a:buChar char="•"/>
              <a:tabLst/>
              <a:defRPr/>
            </a:pPr>
            <a:r>
              <a:rPr lang="en-US" sz="1300" noProof="0" dirty="0">
                <a:solidFill>
                  <a:schemeClr val="tx1"/>
                </a:solidFill>
              </a:rPr>
              <a:t>Undergoing abrupt discontinuation of alcohol, benzodiazepines, barbiturates, and antiepileptic drugs</a:t>
            </a:r>
          </a:p>
          <a:p>
            <a:pPr marL="142875" marR="0" lvl="0" indent="-142875" algn="l" defTabSz="1219139" rtl="0" eaLnBrk="1" fontAlgn="base" latinLnBrk="0" hangingPunct="1">
              <a:spcBef>
                <a:spcPct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chemeClr val="tx1"/>
                </a:solidFill>
                <a:effectLst/>
                <a:uLnTx/>
                <a:uFillTx/>
                <a:ea typeface="+mn-ea"/>
                <a:cs typeface="+mn-cs"/>
              </a:rPr>
              <a:t>During or within 14 days of taking monoamine oxidase inhibitors</a:t>
            </a:r>
          </a:p>
          <a:p>
            <a:pPr marL="142875" marR="0" lvl="0" indent="-142875" algn="l" defTabSz="1219139" rtl="0" eaLnBrk="1" fontAlgn="base" latinLnBrk="0" hangingPunct="1">
              <a:spcBef>
                <a:spcPct val="0"/>
              </a:spcBef>
              <a:spcAft>
                <a:spcPts val="3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chemeClr val="tx1"/>
                </a:solidFill>
                <a:effectLst/>
                <a:uLnTx/>
                <a:uFillTx/>
                <a:ea typeface="+mn-ea"/>
                <a:cs typeface="+mn-cs"/>
              </a:rPr>
              <a:t>Allergy to any of the ingredients of naltrexone/bupropion </a:t>
            </a:r>
          </a:p>
        </p:txBody>
      </p:sp>
      <p:sp>
        <p:nvSpPr>
          <p:cNvPr id="20" name="TextBox 19">
            <a:extLst>
              <a:ext uri="{FF2B5EF4-FFF2-40B4-BE49-F238E27FC236}">
                <a16:creationId xmlns:a16="http://schemas.microsoft.com/office/drawing/2014/main" id="{4AB62406-0E1F-515B-06BC-0386066AD8A9}"/>
              </a:ext>
            </a:extLst>
          </p:cNvPr>
          <p:cNvSpPr txBox="1"/>
          <p:nvPr/>
        </p:nvSpPr>
        <p:spPr>
          <a:xfrm>
            <a:off x="647999" y="4566255"/>
            <a:ext cx="5149297" cy="640657"/>
          </a:xfrm>
          <a:prstGeom prst="roundRect">
            <a:avLst/>
          </a:prstGeom>
          <a:solidFill>
            <a:schemeClr val="tx2"/>
          </a:solidFill>
          <a:ln>
            <a:noFill/>
          </a:ln>
        </p:spPr>
        <p:txBody>
          <a:bodyPr wrap="square" rtlCol="0">
            <a:noAutofit/>
          </a:bodyPr>
          <a:lstStyle>
            <a:defPPr>
              <a:defRPr lang="en-US"/>
            </a:defPPr>
            <a:lvl1pPr>
              <a:defRPr>
                <a:solidFill>
                  <a:schemeClr val="bg1"/>
                </a:solidFill>
              </a:defRPr>
            </a:lvl1pPr>
          </a:lstStyle>
          <a:p>
            <a:r>
              <a:rPr lang="en-US" noProof="0" dirty="0"/>
              <a:t>Adverse events (incidence ≥5%)</a:t>
            </a:r>
          </a:p>
        </p:txBody>
      </p:sp>
      <p:sp>
        <p:nvSpPr>
          <p:cNvPr id="22" name="Rectangle 21">
            <a:extLst>
              <a:ext uri="{FF2B5EF4-FFF2-40B4-BE49-F238E27FC236}">
                <a16:creationId xmlns:a16="http://schemas.microsoft.com/office/drawing/2014/main" id="{54245F88-1CC6-19FA-1130-643171D2C632}"/>
              </a:ext>
            </a:extLst>
          </p:cNvPr>
          <p:cNvSpPr/>
          <p:nvPr/>
        </p:nvSpPr>
        <p:spPr>
          <a:xfrm>
            <a:off x="647998" y="4961601"/>
            <a:ext cx="5149298" cy="1044000"/>
          </a:xfrm>
          <a:prstGeom prst="rect">
            <a:avLst/>
          </a:prstGeom>
          <a:solidFill>
            <a:srgbClr val="F2F2F2"/>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rIns="182880" numCol="2" spcCol="180000" rtlCol="0" anchor="ctr"/>
          <a:lstStyle/>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Nausea </a:t>
            </a:r>
          </a:p>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Constipation</a:t>
            </a:r>
          </a:p>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Headache</a:t>
            </a:r>
          </a:p>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Vomiting</a:t>
            </a:r>
          </a:p>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Dizziness</a:t>
            </a:r>
          </a:p>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Insomnia</a:t>
            </a:r>
          </a:p>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Dry mouth</a:t>
            </a:r>
          </a:p>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Diarrhea </a:t>
            </a:r>
          </a:p>
        </p:txBody>
      </p:sp>
      <p:pic>
        <p:nvPicPr>
          <p:cNvPr id="3" name="Graphic 2">
            <a:extLst>
              <a:ext uri="{FF2B5EF4-FFF2-40B4-BE49-F238E27FC236}">
                <a16:creationId xmlns:a16="http://schemas.microsoft.com/office/drawing/2014/main" id="{FDF1C4D1-13FF-36DB-5AA4-F58BCFD7CD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3957" y="4901697"/>
            <a:ext cx="998283" cy="998283"/>
          </a:xfrm>
          <a:prstGeom prst="rect">
            <a:avLst/>
          </a:prstGeom>
        </p:spPr>
      </p:pic>
    </p:spTree>
    <p:extLst>
      <p:ext uri="{BB962C8B-B14F-4D97-AF65-F5344CB8AC3E}">
        <p14:creationId xmlns:p14="http://schemas.microsoft.com/office/powerpoint/2010/main" val="8190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509F1C75-3AC9-3AE1-C9CA-408DA28B618F}"/>
              </a:ext>
            </a:extLst>
          </p:cNvPr>
          <p:cNvPicPr>
            <a:picLocks noChangeAspect="1"/>
          </p:cNvPicPr>
          <p:nvPr/>
        </p:nvPicPr>
        <p:blipFill rotWithShape="1">
          <a:blip r:embed="rId3">
            <a:extLst>
              <a:ext uri="{28A0092B-C50C-407E-A947-70E740481C1C}">
                <a14:useLocalDpi xmlns:a14="http://schemas.microsoft.com/office/drawing/2010/main" val="0"/>
              </a:ext>
            </a:extLst>
          </a:blip>
          <a:srcRect b="15681"/>
          <a:stretch/>
        </p:blipFill>
        <p:spPr>
          <a:xfrm>
            <a:off x="4779844" y="1657276"/>
            <a:ext cx="2625439" cy="4536000"/>
          </a:xfrm>
          <a:prstGeom prst="rect">
            <a:avLst/>
          </a:prstGeom>
        </p:spPr>
      </p:pic>
      <p:sp>
        <p:nvSpPr>
          <p:cNvPr id="13" name="Rectangle 12">
            <a:extLst>
              <a:ext uri="{FF2B5EF4-FFF2-40B4-BE49-F238E27FC236}">
                <a16:creationId xmlns:a16="http://schemas.microsoft.com/office/drawing/2014/main" id="{C1071C61-9CAD-C5F3-5864-C430697A80F7}"/>
              </a:ext>
            </a:extLst>
          </p:cNvPr>
          <p:cNvSpPr/>
          <p:nvPr/>
        </p:nvSpPr>
        <p:spPr>
          <a:xfrm>
            <a:off x="4165600" y="5573167"/>
            <a:ext cx="3860800" cy="805895"/>
          </a:xfrm>
          <a:prstGeom prst="rect">
            <a:avLst/>
          </a:prstGeom>
          <a:gradFill>
            <a:gsLst>
              <a:gs pos="0">
                <a:schemeClr val="bg1">
                  <a:alpha val="0"/>
                </a:schemeClr>
              </a:gs>
              <a:gs pos="1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sp>
        <p:nvSpPr>
          <p:cNvPr id="14" name="Freeform 74">
            <a:extLst>
              <a:ext uri="{FF2B5EF4-FFF2-40B4-BE49-F238E27FC236}">
                <a16:creationId xmlns:a16="http://schemas.microsoft.com/office/drawing/2014/main" id="{92FA2C91-86A3-1047-CD9D-EA80E1A2BB3E}"/>
              </a:ext>
            </a:extLst>
          </p:cNvPr>
          <p:cNvSpPr>
            <a:spLocks/>
          </p:cNvSpPr>
          <p:nvPr/>
        </p:nvSpPr>
        <p:spPr bwMode="auto">
          <a:xfrm rot="896879">
            <a:off x="5758784" y="4919418"/>
            <a:ext cx="955941" cy="499659"/>
          </a:xfrm>
          <a:custGeom>
            <a:avLst/>
            <a:gdLst>
              <a:gd name="T0" fmla="*/ 459 w 1256"/>
              <a:gd name="T1" fmla="*/ 281 h 920"/>
              <a:gd name="T2" fmla="*/ 523 w 1256"/>
              <a:gd name="T3" fmla="*/ 262 h 920"/>
              <a:gd name="T4" fmla="*/ 605 w 1256"/>
              <a:gd name="T5" fmla="*/ 260 h 920"/>
              <a:gd name="T6" fmla="*/ 643 w 1256"/>
              <a:gd name="T7" fmla="*/ 262 h 920"/>
              <a:gd name="T8" fmla="*/ 678 w 1256"/>
              <a:gd name="T9" fmla="*/ 261 h 920"/>
              <a:gd name="T10" fmla="*/ 751 w 1256"/>
              <a:gd name="T11" fmla="*/ 246 h 920"/>
              <a:gd name="T12" fmla="*/ 763 w 1256"/>
              <a:gd name="T13" fmla="*/ 241 h 920"/>
              <a:gd name="T14" fmla="*/ 861 w 1256"/>
              <a:gd name="T15" fmla="*/ 205 h 920"/>
              <a:gd name="T16" fmla="*/ 939 w 1256"/>
              <a:gd name="T17" fmla="*/ 151 h 920"/>
              <a:gd name="T18" fmla="*/ 995 w 1256"/>
              <a:gd name="T19" fmla="*/ 98 h 920"/>
              <a:gd name="T20" fmla="*/ 1007 w 1256"/>
              <a:gd name="T21" fmla="*/ 89 h 920"/>
              <a:gd name="T22" fmla="*/ 1071 w 1256"/>
              <a:gd name="T23" fmla="*/ 55 h 920"/>
              <a:gd name="T24" fmla="*/ 1128 w 1256"/>
              <a:gd name="T25" fmla="*/ 31 h 920"/>
              <a:gd name="T26" fmla="*/ 1182 w 1256"/>
              <a:gd name="T27" fmla="*/ 5 h 920"/>
              <a:gd name="T28" fmla="*/ 1233 w 1256"/>
              <a:gd name="T29" fmla="*/ 24 h 920"/>
              <a:gd name="T30" fmla="*/ 1233 w 1256"/>
              <a:gd name="T31" fmla="*/ 78 h 920"/>
              <a:gd name="T32" fmla="*/ 1236 w 1256"/>
              <a:gd name="T33" fmla="*/ 142 h 920"/>
              <a:gd name="T34" fmla="*/ 1218 w 1256"/>
              <a:gd name="T35" fmla="*/ 200 h 920"/>
              <a:gd name="T36" fmla="*/ 1180 w 1256"/>
              <a:gd name="T37" fmla="*/ 261 h 920"/>
              <a:gd name="T38" fmla="*/ 1155 w 1256"/>
              <a:gd name="T39" fmla="*/ 287 h 920"/>
              <a:gd name="T40" fmla="*/ 1108 w 1256"/>
              <a:gd name="T41" fmla="*/ 352 h 920"/>
              <a:gd name="T42" fmla="*/ 1080 w 1256"/>
              <a:gd name="T43" fmla="*/ 389 h 920"/>
              <a:gd name="T44" fmla="*/ 1030 w 1256"/>
              <a:gd name="T45" fmla="*/ 432 h 920"/>
              <a:gd name="T46" fmla="*/ 977 w 1256"/>
              <a:gd name="T47" fmla="*/ 471 h 920"/>
              <a:gd name="T48" fmla="*/ 920 w 1256"/>
              <a:gd name="T49" fmla="*/ 515 h 920"/>
              <a:gd name="T50" fmla="*/ 834 w 1256"/>
              <a:gd name="T51" fmla="*/ 541 h 920"/>
              <a:gd name="T52" fmla="*/ 787 w 1256"/>
              <a:gd name="T53" fmla="*/ 547 h 920"/>
              <a:gd name="T54" fmla="*/ 728 w 1256"/>
              <a:gd name="T55" fmla="*/ 566 h 920"/>
              <a:gd name="T56" fmla="*/ 671 w 1256"/>
              <a:gd name="T57" fmla="*/ 577 h 920"/>
              <a:gd name="T58" fmla="*/ 643 w 1256"/>
              <a:gd name="T59" fmla="*/ 590 h 920"/>
              <a:gd name="T60" fmla="*/ 583 w 1256"/>
              <a:gd name="T61" fmla="*/ 615 h 920"/>
              <a:gd name="T62" fmla="*/ 530 w 1256"/>
              <a:gd name="T63" fmla="*/ 652 h 920"/>
              <a:gd name="T64" fmla="*/ 502 w 1256"/>
              <a:gd name="T65" fmla="*/ 688 h 920"/>
              <a:gd name="T66" fmla="*/ 502 w 1256"/>
              <a:gd name="T67" fmla="*/ 732 h 920"/>
              <a:gd name="T68" fmla="*/ 432 w 1256"/>
              <a:gd name="T69" fmla="*/ 816 h 920"/>
              <a:gd name="T70" fmla="*/ 404 w 1256"/>
              <a:gd name="T71" fmla="*/ 844 h 920"/>
              <a:gd name="T72" fmla="*/ 362 w 1256"/>
              <a:gd name="T73" fmla="*/ 879 h 920"/>
              <a:gd name="T74" fmla="*/ 327 w 1256"/>
              <a:gd name="T75" fmla="*/ 882 h 920"/>
              <a:gd name="T76" fmla="*/ 258 w 1256"/>
              <a:gd name="T77" fmla="*/ 898 h 920"/>
              <a:gd name="T78" fmla="*/ 127 w 1256"/>
              <a:gd name="T79" fmla="*/ 852 h 920"/>
              <a:gd name="T80" fmla="*/ 88 w 1256"/>
              <a:gd name="T81" fmla="*/ 812 h 920"/>
              <a:gd name="T82" fmla="*/ 22 w 1256"/>
              <a:gd name="T83" fmla="*/ 672 h 920"/>
              <a:gd name="T84" fmla="*/ 15 w 1256"/>
              <a:gd name="T85" fmla="*/ 606 h 920"/>
              <a:gd name="T86" fmla="*/ 31 w 1256"/>
              <a:gd name="T87" fmla="*/ 520 h 920"/>
              <a:gd name="T88" fmla="*/ 49 w 1256"/>
              <a:gd name="T89" fmla="*/ 480 h 920"/>
              <a:gd name="T90" fmla="*/ 69 w 1256"/>
              <a:gd name="T91" fmla="*/ 441 h 920"/>
              <a:gd name="T92" fmla="*/ 115 w 1256"/>
              <a:gd name="T93" fmla="*/ 373 h 920"/>
              <a:gd name="T94" fmla="*/ 187 w 1256"/>
              <a:gd name="T95" fmla="*/ 315 h 920"/>
              <a:gd name="T96" fmla="*/ 221 w 1256"/>
              <a:gd name="T97" fmla="*/ 299 h 920"/>
              <a:gd name="T98" fmla="*/ 273 w 1256"/>
              <a:gd name="T99" fmla="*/ 290 h 920"/>
              <a:gd name="T100" fmla="*/ 347 w 1256"/>
              <a:gd name="T101" fmla="*/ 285 h 920"/>
              <a:gd name="T102" fmla="*/ 388 w 1256"/>
              <a:gd name="T103" fmla="*/ 270 h 920"/>
              <a:gd name="T104" fmla="*/ 459 w 1256"/>
              <a:gd name="T105" fmla="*/ 281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6" h="920">
                <a:moveTo>
                  <a:pt x="459" y="281"/>
                </a:moveTo>
                <a:cubicBezTo>
                  <a:pt x="476" y="258"/>
                  <a:pt x="499" y="256"/>
                  <a:pt x="523" y="262"/>
                </a:cubicBezTo>
                <a:cubicBezTo>
                  <a:pt x="551" y="269"/>
                  <a:pt x="577" y="269"/>
                  <a:pt x="605" y="260"/>
                </a:cubicBezTo>
                <a:cubicBezTo>
                  <a:pt x="616" y="257"/>
                  <a:pt x="630" y="262"/>
                  <a:pt x="643" y="262"/>
                </a:cubicBezTo>
                <a:cubicBezTo>
                  <a:pt x="655" y="263"/>
                  <a:pt x="669" y="266"/>
                  <a:pt x="678" y="261"/>
                </a:cubicBezTo>
                <a:cubicBezTo>
                  <a:pt x="702" y="250"/>
                  <a:pt x="725" y="242"/>
                  <a:pt x="751" y="246"/>
                </a:cubicBezTo>
                <a:cubicBezTo>
                  <a:pt x="755" y="246"/>
                  <a:pt x="761" y="244"/>
                  <a:pt x="763" y="241"/>
                </a:cubicBezTo>
                <a:cubicBezTo>
                  <a:pt x="789" y="211"/>
                  <a:pt x="821" y="200"/>
                  <a:pt x="861" y="205"/>
                </a:cubicBezTo>
                <a:cubicBezTo>
                  <a:pt x="866" y="159"/>
                  <a:pt x="901" y="153"/>
                  <a:pt x="939" y="151"/>
                </a:cubicBezTo>
                <a:cubicBezTo>
                  <a:pt x="946" y="120"/>
                  <a:pt x="962" y="100"/>
                  <a:pt x="995" y="98"/>
                </a:cubicBezTo>
                <a:cubicBezTo>
                  <a:pt x="999" y="98"/>
                  <a:pt x="1003" y="93"/>
                  <a:pt x="1007" y="89"/>
                </a:cubicBezTo>
                <a:cubicBezTo>
                  <a:pt x="1024" y="70"/>
                  <a:pt x="1046" y="61"/>
                  <a:pt x="1071" y="55"/>
                </a:cubicBezTo>
                <a:cubicBezTo>
                  <a:pt x="1091" y="50"/>
                  <a:pt x="1110" y="39"/>
                  <a:pt x="1128" y="31"/>
                </a:cubicBezTo>
                <a:cubicBezTo>
                  <a:pt x="1146" y="22"/>
                  <a:pt x="1163" y="10"/>
                  <a:pt x="1182" y="5"/>
                </a:cubicBezTo>
                <a:cubicBezTo>
                  <a:pt x="1201" y="0"/>
                  <a:pt x="1220" y="6"/>
                  <a:pt x="1233" y="24"/>
                </a:cubicBezTo>
                <a:cubicBezTo>
                  <a:pt x="1245" y="41"/>
                  <a:pt x="1246" y="60"/>
                  <a:pt x="1233" y="78"/>
                </a:cubicBezTo>
                <a:cubicBezTo>
                  <a:pt x="1255" y="104"/>
                  <a:pt x="1256" y="114"/>
                  <a:pt x="1236" y="142"/>
                </a:cubicBezTo>
                <a:cubicBezTo>
                  <a:pt x="1223" y="160"/>
                  <a:pt x="1217" y="178"/>
                  <a:pt x="1218" y="200"/>
                </a:cubicBezTo>
                <a:cubicBezTo>
                  <a:pt x="1220" y="231"/>
                  <a:pt x="1207" y="247"/>
                  <a:pt x="1180" y="261"/>
                </a:cubicBezTo>
                <a:cubicBezTo>
                  <a:pt x="1170" y="266"/>
                  <a:pt x="1159" y="277"/>
                  <a:pt x="1155" y="287"/>
                </a:cubicBezTo>
                <a:cubicBezTo>
                  <a:pt x="1146" y="314"/>
                  <a:pt x="1130" y="334"/>
                  <a:pt x="1108" y="352"/>
                </a:cubicBezTo>
                <a:cubicBezTo>
                  <a:pt x="1096" y="361"/>
                  <a:pt x="1086" y="375"/>
                  <a:pt x="1080" y="389"/>
                </a:cubicBezTo>
                <a:cubicBezTo>
                  <a:pt x="1069" y="412"/>
                  <a:pt x="1056" y="428"/>
                  <a:pt x="1030" y="432"/>
                </a:cubicBezTo>
                <a:cubicBezTo>
                  <a:pt x="1006" y="436"/>
                  <a:pt x="988" y="449"/>
                  <a:pt x="977" y="471"/>
                </a:cubicBezTo>
                <a:cubicBezTo>
                  <a:pt x="965" y="494"/>
                  <a:pt x="945" y="508"/>
                  <a:pt x="920" y="515"/>
                </a:cubicBezTo>
                <a:cubicBezTo>
                  <a:pt x="892" y="523"/>
                  <a:pt x="863" y="534"/>
                  <a:pt x="834" y="541"/>
                </a:cubicBezTo>
                <a:cubicBezTo>
                  <a:pt x="819" y="545"/>
                  <a:pt x="803" y="548"/>
                  <a:pt x="787" y="547"/>
                </a:cubicBezTo>
                <a:cubicBezTo>
                  <a:pt x="764" y="545"/>
                  <a:pt x="746" y="551"/>
                  <a:pt x="728" y="566"/>
                </a:cubicBezTo>
                <a:cubicBezTo>
                  <a:pt x="711" y="579"/>
                  <a:pt x="693" y="587"/>
                  <a:pt x="671" y="577"/>
                </a:cubicBezTo>
                <a:cubicBezTo>
                  <a:pt x="659" y="572"/>
                  <a:pt x="648" y="578"/>
                  <a:pt x="643" y="590"/>
                </a:cubicBezTo>
                <a:cubicBezTo>
                  <a:pt x="630" y="616"/>
                  <a:pt x="610" y="620"/>
                  <a:pt x="583" y="615"/>
                </a:cubicBezTo>
                <a:cubicBezTo>
                  <a:pt x="547" y="608"/>
                  <a:pt x="537" y="616"/>
                  <a:pt x="530" y="652"/>
                </a:cubicBezTo>
                <a:cubicBezTo>
                  <a:pt x="527" y="670"/>
                  <a:pt x="522" y="685"/>
                  <a:pt x="502" y="688"/>
                </a:cubicBezTo>
                <a:cubicBezTo>
                  <a:pt x="502" y="703"/>
                  <a:pt x="504" y="718"/>
                  <a:pt x="502" y="732"/>
                </a:cubicBezTo>
                <a:cubicBezTo>
                  <a:pt x="496" y="774"/>
                  <a:pt x="473" y="803"/>
                  <a:pt x="432" y="816"/>
                </a:cubicBezTo>
                <a:cubicBezTo>
                  <a:pt x="417" y="820"/>
                  <a:pt x="407" y="826"/>
                  <a:pt x="404" y="844"/>
                </a:cubicBezTo>
                <a:cubicBezTo>
                  <a:pt x="401" y="866"/>
                  <a:pt x="382" y="875"/>
                  <a:pt x="362" y="879"/>
                </a:cubicBezTo>
                <a:cubicBezTo>
                  <a:pt x="351" y="881"/>
                  <a:pt x="338" y="880"/>
                  <a:pt x="327" y="882"/>
                </a:cubicBezTo>
                <a:cubicBezTo>
                  <a:pt x="303" y="886"/>
                  <a:pt x="278" y="887"/>
                  <a:pt x="258" y="898"/>
                </a:cubicBezTo>
                <a:cubicBezTo>
                  <a:pt x="215" y="920"/>
                  <a:pt x="145" y="911"/>
                  <a:pt x="127" y="852"/>
                </a:cubicBezTo>
                <a:cubicBezTo>
                  <a:pt x="121" y="832"/>
                  <a:pt x="106" y="821"/>
                  <a:pt x="88" y="812"/>
                </a:cubicBezTo>
                <a:cubicBezTo>
                  <a:pt x="26" y="783"/>
                  <a:pt x="4" y="737"/>
                  <a:pt x="22" y="672"/>
                </a:cubicBezTo>
                <a:cubicBezTo>
                  <a:pt x="28" y="649"/>
                  <a:pt x="26" y="627"/>
                  <a:pt x="15" y="606"/>
                </a:cubicBezTo>
                <a:cubicBezTo>
                  <a:pt x="0" y="574"/>
                  <a:pt x="2" y="546"/>
                  <a:pt x="31" y="520"/>
                </a:cubicBezTo>
                <a:cubicBezTo>
                  <a:pt x="41" y="511"/>
                  <a:pt x="43" y="494"/>
                  <a:pt x="49" y="480"/>
                </a:cubicBezTo>
                <a:cubicBezTo>
                  <a:pt x="55" y="467"/>
                  <a:pt x="59" y="450"/>
                  <a:pt x="69" y="441"/>
                </a:cubicBezTo>
                <a:cubicBezTo>
                  <a:pt x="91" y="422"/>
                  <a:pt x="106" y="400"/>
                  <a:pt x="115" y="373"/>
                </a:cubicBezTo>
                <a:cubicBezTo>
                  <a:pt x="127" y="338"/>
                  <a:pt x="148" y="317"/>
                  <a:pt x="187" y="315"/>
                </a:cubicBezTo>
                <a:cubicBezTo>
                  <a:pt x="199" y="315"/>
                  <a:pt x="211" y="306"/>
                  <a:pt x="221" y="299"/>
                </a:cubicBezTo>
                <a:cubicBezTo>
                  <a:pt x="237" y="287"/>
                  <a:pt x="254" y="283"/>
                  <a:pt x="273" y="290"/>
                </a:cubicBezTo>
                <a:cubicBezTo>
                  <a:pt x="299" y="299"/>
                  <a:pt x="323" y="295"/>
                  <a:pt x="347" y="285"/>
                </a:cubicBezTo>
                <a:cubicBezTo>
                  <a:pt x="361" y="280"/>
                  <a:pt x="374" y="274"/>
                  <a:pt x="388" y="270"/>
                </a:cubicBezTo>
                <a:cubicBezTo>
                  <a:pt x="412" y="263"/>
                  <a:pt x="436" y="263"/>
                  <a:pt x="459" y="281"/>
                </a:cubicBezTo>
                <a:close/>
              </a:path>
            </a:pathLst>
          </a:custGeom>
          <a:solidFill>
            <a:schemeClr val="accent6">
              <a:lumMod val="20000"/>
              <a:lumOff val="80000"/>
              <a:alpha val="60000"/>
            </a:schemeClr>
          </a:solidFill>
          <a:ln w="9525">
            <a:solidFill>
              <a:schemeClr val="accent6">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latin typeface="Arial" panose="020B0604020202020204" pitchFamily="34" charset="0"/>
            </a:endParaRPr>
          </a:p>
        </p:txBody>
      </p:sp>
      <p:sp>
        <p:nvSpPr>
          <p:cNvPr id="2" name="Title 1">
            <a:extLst>
              <a:ext uri="{FF2B5EF4-FFF2-40B4-BE49-F238E27FC236}">
                <a16:creationId xmlns:a16="http://schemas.microsoft.com/office/drawing/2014/main" id="{284B38F8-ABB9-69DD-C27B-236656F861A3}"/>
              </a:ext>
            </a:extLst>
          </p:cNvPr>
          <p:cNvSpPr>
            <a:spLocks noGrp="1"/>
          </p:cNvSpPr>
          <p:nvPr>
            <p:ph type="title"/>
          </p:nvPr>
        </p:nvSpPr>
        <p:spPr/>
        <p:txBody>
          <a:bodyPr/>
          <a:lstStyle/>
          <a:p>
            <a:r>
              <a:rPr lang="en-US" noProof="0" dirty="0"/>
              <a:t>Liraglutide and Semaglutide: Mechanism of action</a:t>
            </a:r>
          </a:p>
        </p:txBody>
      </p:sp>
      <p:sp>
        <p:nvSpPr>
          <p:cNvPr id="10" name="Text Placeholder 9">
            <a:extLst>
              <a:ext uri="{FF2B5EF4-FFF2-40B4-BE49-F238E27FC236}">
                <a16:creationId xmlns:a16="http://schemas.microsoft.com/office/drawing/2014/main" id="{723C6257-C745-5491-24BB-6545C0DF8185}"/>
              </a:ext>
            </a:extLst>
          </p:cNvPr>
          <p:cNvSpPr>
            <a:spLocks noGrp="1"/>
          </p:cNvSpPr>
          <p:nvPr>
            <p:ph type="body" sz="quarter" idx="13"/>
          </p:nvPr>
        </p:nvSpPr>
        <p:spPr/>
        <p:txBody>
          <a:bodyPr/>
          <a:lstStyle/>
          <a:p>
            <a:r>
              <a:rPr lang="en-US" noProof="0" dirty="0"/>
              <a:t>AgRP, agouti-related peptide; CART, cocaine- and amphetamine-regulated transcript; GLP-1, glucagon-like peptide 1; NPY, neuropeptide Y; POMC, pro-opiomelanocortin.</a:t>
            </a:r>
            <a:br>
              <a:rPr lang="en-US" noProof="0" dirty="0"/>
            </a:br>
            <a:r>
              <a:rPr lang="en-US" noProof="0" dirty="0"/>
              <a:t>1. Secher A et al. J Clin Invest 2014;124:4473–4488; 2. Neff LM, RF Kushner. Diabetes Metab Syndr Obes 2010;3:263–273.</a:t>
            </a:r>
          </a:p>
        </p:txBody>
      </p:sp>
      <p:sp>
        <p:nvSpPr>
          <p:cNvPr id="16" name="TextBox 15">
            <a:extLst>
              <a:ext uri="{FF2B5EF4-FFF2-40B4-BE49-F238E27FC236}">
                <a16:creationId xmlns:a16="http://schemas.microsoft.com/office/drawing/2014/main" id="{F6E7896E-09B6-F6C0-C53E-48088F54D549}"/>
              </a:ext>
            </a:extLst>
          </p:cNvPr>
          <p:cNvSpPr txBox="1"/>
          <p:nvPr/>
        </p:nvSpPr>
        <p:spPr>
          <a:xfrm>
            <a:off x="7837000" y="3482465"/>
            <a:ext cx="3255264" cy="1015663"/>
          </a:xfrm>
          <a:prstGeom prst="rect">
            <a:avLst/>
          </a:prstGeom>
          <a:solidFill>
            <a:schemeClr val="accent5">
              <a:lumMod val="20000"/>
              <a:lumOff val="80000"/>
            </a:schemeClr>
          </a:solidFill>
        </p:spPr>
        <p:txBody>
          <a:bodyPr wrap="square" rtlCol="0">
            <a:spAutoFit/>
          </a:bodyPr>
          <a:lstStyle/>
          <a:p>
            <a:r>
              <a:rPr lang="en-US" sz="1200" b="1" noProof="0" dirty="0">
                <a:solidFill>
                  <a:srgbClr val="00B0F0"/>
                </a:solidFill>
              </a:rPr>
              <a:t>GLP-1:</a:t>
            </a:r>
          </a:p>
          <a:p>
            <a:pPr marL="142875" indent="-142875">
              <a:buFont typeface="Arial" panose="020B0604020202020204" pitchFamily="34" charset="0"/>
              <a:buChar char="•"/>
            </a:pPr>
            <a:r>
              <a:rPr lang="en-US" sz="1200" noProof="0" dirty="0"/>
              <a:t>Stimulates synthesis and release of insulin from pancreatic β-cells</a:t>
            </a:r>
            <a:r>
              <a:rPr lang="en-US" sz="1200" baseline="30000" noProof="0" dirty="0"/>
              <a:t>1,2</a:t>
            </a:r>
          </a:p>
          <a:p>
            <a:pPr marL="142875" indent="-142875">
              <a:buFont typeface="Arial" panose="020B0604020202020204" pitchFamily="34" charset="0"/>
              <a:buChar char="•"/>
            </a:pPr>
            <a:r>
              <a:rPr lang="en-US" sz="1200" noProof="0" dirty="0"/>
              <a:t>Inhibits inappropriate α-cell glucagon secretion</a:t>
            </a:r>
            <a:r>
              <a:rPr lang="en-US" sz="1200" baseline="30000" noProof="0" dirty="0"/>
              <a:t>2</a:t>
            </a:r>
          </a:p>
        </p:txBody>
      </p:sp>
      <p:sp>
        <p:nvSpPr>
          <p:cNvPr id="69" name="TextBox 68">
            <a:extLst>
              <a:ext uri="{FF2B5EF4-FFF2-40B4-BE49-F238E27FC236}">
                <a16:creationId xmlns:a16="http://schemas.microsoft.com/office/drawing/2014/main" id="{B2AE2C4F-D200-6FE5-3AFF-E2ECAC5FEE13}"/>
              </a:ext>
            </a:extLst>
          </p:cNvPr>
          <p:cNvSpPr txBox="1"/>
          <p:nvPr/>
        </p:nvSpPr>
        <p:spPr>
          <a:xfrm>
            <a:off x="7837000" y="1899594"/>
            <a:ext cx="3255264" cy="1015663"/>
          </a:xfrm>
          <a:prstGeom prst="rect">
            <a:avLst/>
          </a:prstGeom>
          <a:solidFill>
            <a:schemeClr val="accent5">
              <a:lumMod val="20000"/>
              <a:lumOff val="80000"/>
            </a:schemeClr>
          </a:solidFill>
        </p:spPr>
        <p:txBody>
          <a:bodyPr wrap="square" rtlCol="0">
            <a:spAutoFit/>
          </a:bodyPr>
          <a:lstStyle/>
          <a:p>
            <a:r>
              <a:rPr lang="en-US" sz="1200" b="1" noProof="0" dirty="0">
                <a:solidFill>
                  <a:srgbClr val="00B0F0"/>
                </a:solidFill>
              </a:rPr>
              <a:t>GLP-1</a:t>
            </a:r>
            <a:r>
              <a:rPr lang="en-US" sz="1200" noProof="0" dirty="0"/>
              <a:t> suppresses appetite via:</a:t>
            </a:r>
            <a:r>
              <a:rPr lang="en-US" sz="1200" baseline="30000" noProof="0" dirty="0"/>
              <a:t>1</a:t>
            </a:r>
            <a:endParaRPr lang="en-US" sz="1200" noProof="0" dirty="0"/>
          </a:p>
          <a:p>
            <a:pPr marL="142875" indent="-142875">
              <a:buFont typeface="Arial" panose="020B0604020202020204" pitchFamily="34" charset="0"/>
              <a:buChar char="•"/>
            </a:pPr>
            <a:r>
              <a:rPr lang="en-US" sz="1200" noProof="0" dirty="0"/>
              <a:t>Increases satiety via activation of POMC/CART neurons in the hypothalamus</a:t>
            </a:r>
          </a:p>
          <a:p>
            <a:pPr marL="142875" indent="-142875">
              <a:buFont typeface="Arial" panose="020B0604020202020204" pitchFamily="34" charset="0"/>
              <a:buChar char="•"/>
            </a:pPr>
            <a:r>
              <a:rPr lang="en-US" sz="1200" noProof="0" dirty="0"/>
              <a:t>Decreases hunger via inhibition of NPY/AgRP neurons in the hypothalamus</a:t>
            </a:r>
            <a:endParaRPr lang="en-US" sz="1200" baseline="30000" noProof="0" dirty="0"/>
          </a:p>
        </p:txBody>
      </p:sp>
      <p:cxnSp>
        <p:nvCxnSpPr>
          <p:cNvPr id="81" name="Straight Arrow Connector 80">
            <a:extLst>
              <a:ext uri="{FF2B5EF4-FFF2-40B4-BE49-F238E27FC236}">
                <a16:creationId xmlns:a16="http://schemas.microsoft.com/office/drawing/2014/main" id="{11BD4560-ED1B-AA86-877C-1806755820B4}"/>
              </a:ext>
            </a:extLst>
          </p:cNvPr>
          <p:cNvCxnSpPr>
            <a:cxnSpLocks/>
            <a:stCxn id="69" idx="1"/>
          </p:cNvCxnSpPr>
          <p:nvPr/>
        </p:nvCxnSpPr>
        <p:spPr>
          <a:xfrm flipH="1" flipV="1">
            <a:off x="6076950" y="2032000"/>
            <a:ext cx="1760050" cy="3754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7CE96BD2-9D82-A040-9ABE-0791A19303E9}"/>
              </a:ext>
            </a:extLst>
          </p:cNvPr>
          <p:cNvCxnSpPr>
            <a:cxnSpLocks/>
            <a:stCxn id="16" idx="1"/>
            <a:endCxn id="14" idx="15"/>
          </p:cNvCxnSpPr>
          <p:nvPr/>
        </p:nvCxnSpPr>
        <p:spPr>
          <a:xfrm flipH="1">
            <a:off x="6735153" y="3990297"/>
            <a:ext cx="1101847" cy="10972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AFE2235-C5A0-5356-695C-71C58893AFF5}"/>
              </a:ext>
            </a:extLst>
          </p:cNvPr>
          <p:cNvSpPr txBox="1"/>
          <p:nvPr/>
        </p:nvSpPr>
        <p:spPr>
          <a:xfrm>
            <a:off x="596900" y="1734003"/>
            <a:ext cx="3498951" cy="2194527"/>
          </a:xfrm>
          <a:prstGeom prst="rect">
            <a:avLst/>
          </a:prstGeom>
          <a:gradFill flip="none" rotWithShape="1">
            <a:gsLst>
              <a:gs pos="0">
                <a:schemeClr val="bg1">
                  <a:lumMod val="85000"/>
                </a:schemeClr>
              </a:gs>
              <a:gs pos="17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95000"/>
              </a:schemeClr>
            </a:solidFill>
          </a:ln>
          <a:effectLst/>
        </p:spPr>
        <p:txBody>
          <a:bodyPr wrap="square" lIns="324000" bIns="46800" anchor="ctr">
            <a:noAutofit/>
          </a:bodyPr>
          <a:lstStyle>
            <a:defPPr>
              <a:defRPr lang="en-US"/>
            </a:defPPr>
            <a:lvl1pPr indent="0">
              <a:buFont typeface="Arial" panose="020B0604020202020204" pitchFamily="34" charset="0"/>
              <a:buNone/>
              <a:defRPr sz="2000">
                <a:latin typeface="+mj-lt"/>
              </a:defRPr>
            </a:lvl1pPr>
          </a:lstStyle>
          <a:p>
            <a:pPr marL="0" indent="0">
              <a:buFont typeface="Arial" panose="020B0604020202020204" pitchFamily="34" charset="0"/>
              <a:buNone/>
            </a:pPr>
            <a:r>
              <a:rPr lang="en-US" sz="2000" noProof="0" dirty="0">
                <a:latin typeface="+mj-lt"/>
              </a:rPr>
              <a:t>Liraglutide and semaglutide are GLP-1 receptor agonists that act in the hypothalamus and pancreas to reduce appetite and feelings </a:t>
            </a:r>
            <a:br>
              <a:rPr lang="en-US" sz="2000" noProof="0" dirty="0">
                <a:latin typeface="+mj-lt"/>
              </a:rPr>
            </a:br>
            <a:r>
              <a:rPr lang="en-US" sz="2000" noProof="0" dirty="0">
                <a:latin typeface="+mj-lt"/>
              </a:rPr>
              <a:t>of hunger</a:t>
            </a:r>
            <a:r>
              <a:rPr lang="en-US" sz="2000" baseline="30000" noProof="0" dirty="0">
                <a:latin typeface="+mj-lt"/>
              </a:rPr>
              <a:t>1–3</a:t>
            </a:r>
          </a:p>
        </p:txBody>
      </p:sp>
      <p:sp>
        <p:nvSpPr>
          <p:cNvPr id="6" name="TextBox 5">
            <a:extLst>
              <a:ext uri="{FF2B5EF4-FFF2-40B4-BE49-F238E27FC236}">
                <a16:creationId xmlns:a16="http://schemas.microsoft.com/office/drawing/2014/main" id="{EBF4669C-CF5E-10CE-F7E8-A35C5AC1E7C4}"/>
              </a:ext>
            </a:extLst>
          </p:cNvPr>
          <p:cNvSpPr txBox="1"/>
          <p:nvPr/>
        </p:nvSpPr>
        <p:spPr>
          <a:xfrm>
            <a:off x="596900" y="4539307"/>
            <a:ext cx="3498951" cy="1015663"/>
          </a:xfrm>
          <a:prstGeom prst="rect">
            <a:avLst/>
          </a:prstGeom>
          <a:solidFill>
            <a:schemeClr val="bg1"/>
          </a:solidFill>
          <a:ln w="12700">
            <a:solidFill>
              <a:schemeClr val="tx1"/>
            </a:solidFill>
          </a:ln>
        </p:spPr>
        <p:txBody>
          <a:bodyPr wrap="square" lIns="91440" tIns="45720" rIns="91440" bIns="45720" anchor="t">
            <a:spAutoFit/>
          </a:bodyPr>
          <a:lstStyle/>
          <a:p>
            <a:pPr algn="ctr"/>
            <a:r>
              <a:rPr lang="en-US" sz="1800" b="1" noProof="0" dirty="0">
                <a:solidFill>
                  <a:srgbClr val="00B0F0"/>
                </a:solidFill>
                <a:effectLst/>
              </a:rPr>
              <a:t>GLP-1</a:t>
            </a:r>
            <a:r>
              <a:rPr lang="en-US" sz="1800" b="1" noProof="0" dirty="0">
                <a:solidFill>
                  <a:schemeClr val="tx2"/>
                </a:solidFill>
                <a:effectLst/>
              </a:rPr>
              <a:t> </a:t>
            </a:r>
            <a:r>
              <a:rPr lang="en-US" sz="1800" b="1" noProof="0" dirty="0">
                <a:effectLst/>
              </a:rPr>
              <a:t>receptor agonists</a:t>
            </a:r>
            <a:br>
              <a:rPr lang="en-US" sz="2000" noProof="0" dirty="0">
                <a:effectLst/>
              </a:rPr>
            </a:br>
            <a:r>
              <a:rPr lang="en-US" sz="1400" noProof="0" dirty="0">
                <a:effectLst/>
              </a:rPr>
              <a:t>Mimic endogenous GLP-1 by binding to GLP-1 receptors in the hypothalamus </a:t>
            </a:r>
            <a:br>
              <a:rPr lang="en-US" sz="1400" noProof="0" dirty="0">
                <a:effectLst/>
              </a:rPr>
            </a:br>
            <a:r>
              <a:rPr lang="en-US" sz="1400" noProof="0" dirty="0">
                <a:effectLst/>
              </a:rPr>
              <a:t>and pancreas</a:t>
            </a:r>
            <a:endParaRPr lang="en-US" sz="1400" b="1" noProof="0" dirty="0"/>
          </a:p>
        </p:txBody>
      </p:sp>
    </p:spTree>
    <p:extLst>
      <p:ext uri="{BB962C8B-B14F-4D97-AF65-F5344CB8AC3E}">
        <p14:creationId xmlns:p14="http://schemas.microsoft.com/office/powerpoint/2010/main" val="301818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363A5-F77B-A5FF-846B-0F66CDD988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94407C-30EB-9F9F-DBC8-BD1836FDC5B4}"/>
              </a:ext>
            </a:extLst>
          </p:cNvPr>
          <p:cNvSpPr/>
          <p:nvPr/>
        </p:nvSpPr>
        <p:spPr>
          <a:xfrm>
            <a:off x="0" y="1430448"/>
            <a:ext cx="12192000" cy="40831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424D1AC-BEA4-DEC3-580E-4105FB0F7D51}"/>
              </a:ext>
            </a:extLst>
          </p:cNvPr>
          <p:cNvSpPr txBox="1"/>
          <p:nvPr/>
        </p:nvSpPr>
        <p:spPr>
          <a:xfrm>
            <a:off x="591493" y="1941247"/>
            <a:ext cx="11009014" cy="313932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Arial"/>
                <a:ea typeface="+mn-ea"/>
                <a:cs typeface="Arial"/>
              </a:rPr>
              <a:t>Thank you for using the FORWARD: Focus on Obesity Education curriculum.</a:t>
            </a:r>
            <a:endParaRPr kumimoji="0" lang="en-US" sz="1400" b="0" i="0" u="none" strike="noStrike" kern="1200" cap="none" spc="0" normalizeH="0" baseline="0" noProof="0" dirty="0">
              <a:ln>
                <a:noFill/>
              </a:ln>
              <a:solidFill>
                <a:schemeClr val="tx2"/>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Arial"/>
                <a:ea typeface="+mn-ea"/>
                <a:cs typeface="Arial"/>
              </a:rPr>
              <a:t> </a:t>
            </a:r>
            <a:endParaRPr kumimoji="0" lang="en-US" sz="1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a:ea typeface="+mn-ea"/>
                <a:cs typeface="Arial"/>
              </a:rPr>
              <a:t>Welcome to the FORWARD: Focus on Obesity Education curriculum. FORWARD was funded by Novo Nordisk Inc. A third-party provider developed the curriculum’s content in consultation with Novo Nordisk Inc. and leading obesity clinician experts. </a:t>
            </a:r>
            <a:br>
              <a:rPr kumimoji="0" lang="en-US" sz="1400" b="0" i="0" u="none" strike="noStrike" kern="1200" cap="none" spc="0" normalizeH="0" baseline="0" noProof="0" dirty="0">
                <a:ln>
                  <a:noFill/>
                </a:ln>
                <a:solidFill>
                  <a:schemeClr val="tx2"/>
                </a:solidFill>
                <a:effectLst/>
                <a:uLnTx/>
                <a:uFillTx/>
                <a:latin typeface="Arial"/>
                <a:ea typeface="+mn-ea"/>
                <a:cs typeface="Arial"/>
              </a:rPr>
            </a:br>
            <a:r>
              <a:rPr kumimoji="0" lang="en-US" sz="1400" b="0" i="0" u="none" strike="noStrike" kern="1200" cap="none" spc="0" normalizeH="0" baseline="0" noProof="0" dirty="0">
                <a:ln>
                  <a:noFill/>
                </a:ln>
                <a:solidFill>
                  <a:schemeClr val="tx2"/>
                </a:solidFill>
                <a:effectLst/>
                <a:uLnTx/>
                <a:uFillTx/>
                <a:latin typeface="Arial"/>
                <a:ea typeface="+mn-ea"/>
                <a:cs typeface="Arial"/>
              </a:rPr>
              <a:t>FORWARD relies exclusively on open-source materials available to the general public</a:t>
            </a:r>
            <a:r>
              <a:rPr lang="en-US" sz="1400" noProof="0" dirty="0">
                <a:solidFill>
                  <a:schemeClr val="tx2"/>
                </a:solidFill>
                <a:latin typeface="Arial"/>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2"/>
                </a:solidFill>
                <a:effectLst/>
                <a:uLnTx/>
                <a:uFillTx/>
                <a:latin typeface="Arial"/>
                <a:ea typeface="+mn-ea"/>
                <a:cs typeface="Arial"/>
              </a:rPr>
              <a:t>The goal of FORWARD is to present a complete, accurate, non-promotional and fair-balanced picture of the current state of obesity. FORWARD is intended to inspire the development of obesity education in clinical professional schools, ensuring adequate training of future healthcare providers on the diagnosis and management of obesity. By choosing to access and browse this module of FORWARD, you acknowledge that you have read, understand and agreed to the FORWARD Terms of Use. If you do not agree with the FORWARD Terms of Use, you are not permitted to further access this module and should immediately discontinue your use.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chemeClr val="tx2"/>
                </a:solidFill>
                <a:effectLst/>
                <a:uLnTx/>
                <a:uFillTx/>
                <a:latin typeface="Arial" panose="020B0604020202020204" pitchFamily="34" charset="0"/>
                <a:ea typeface="+mn-ea"/>
                <a:cs typeface="+mn-cs"/>
              </a:rPr>
            </a:br>
            <a:endParaRPr kumimoji="0" lang="en-US" sz="1800" b="1" i="0" u="none" strike="noStrike" kern="1200" cap="none" spc="0" normalizeH="0" baseline="0" noProof="0" dirty="0">
              <a:ln>
                <a:noFill/>
              </a:ln>
              <a:solidFill>
                <a:schemeClr val="tx2"/>
              </a:solidFill>
              <a:effectLst/>
              <a:uLnTx/>
              <a:uFillTx/>
              <a:latin typeface="Arial"/>
              <a:ea typeface="+mn-ea"/>
              <a:cs typeface="Arial"/>
            </a:endParaRPr>
          </a:p>
        </p:txBody>
      </p:sp>
      <p:sp>
        <p:nvSpPr>
          <p:cNvPr id="4" name="TextBox 3">
            <a:extLst>
              <a:ext uri="{FF2B5EF4-FFF2-40B4-BE49-F238E27FC236}">
                <a16:creationId xmlns:a16="http://schemas.microsoft.com/office/drawing/2014/main" id="{36B84988-AEFC-97F3-205B-2D66014F19FA}"/>
              </a:ext>
            </a:extLst>
          </p:cNvPr>
          <p:cNvSpPr txBox="1"/>
          <p:nvPr/>
        </p:nvSpPr>
        <p:spPr>
          <a:xfrm>
            <a:off x="3788485" y="6422315"/>
            <a:ext cx="4615031" cy="276999"/>
          </a:xfrm>
          <a:prstGeom prst="rect">
            <a:avLst/>
          </a:prstGeom>
          <a:noFill/>
        </p:spPr>
        <p:txBody>
          <a:bodyPr wrap="square" rtlCol="0">
            <a:spAutoFit/>
          </a:bodyPr>
          <a:lstStyle/>
          <a:p>
            <a:pPr algn="ctr"/>
            <a:r>
              <a:rPr lang="en-US" sz="1200" noProof="0" dirty="0">
                <a:latin typeface="Arial" panose="020B0604020202020204" pitchFamily="34" charset="0"/>
                <a:cs typeface="Arial" panose="020B0604020202020204" pitchFamily="34" charset="0"/>
              </a:rPr>
              <a:t>Content current as of January 2025</a:t>
            </a:r>
          </a:p>
        </p:txBody>
      </p:sp>
      <p:grpSp>
        <p:nvGrpSpPr>
          <p:cNvPr id="8" name="Group 7">
            <a:extLst>
              <a:ext uri="{FF2B5EF4-FFF2-40B4-BE49-F238E27FC236}">
                <a16:creationId xmlns:a16="http://schemas.microsoft.com/office/drawing/2014/main" id="{1935DCA0-EE7D-B7C2-7F14-FD95A8C83AA5}"/>
              </a:ext>
            </a:extLst>
          </p:cNvPr>
          <p:cNvGrpSpPr/>
          <p:nvPr/>
        </p:nvGrpSpPr>
        <p:grpSpPr>
          <a:xfrm>
            <a:off x="4523650" y="4602787"/>
            <a:ext cx="3144701" cy="873068"/>
            <a:chOff x="4523650" y="4602787"/>
            <a:chExt cx="3144701" cy="873068"/>
          </a:xfrm>
        </p:grpSpPr>
        <p:grpSp>
          <p:nvGrpSpPr>
            <p:cNvPr id="9" name="Group 8">
              <a:extLst>
                <a:ext uri="{FF2B5EF4-FFF2-40B4-BE49-F238E27FC236}">
                  <a16:creationId xmlns:a16="http://schemas.microsoft.com/office/drawing/2014/main" id="{47DB71E4-9CD6-E728-9883-5BEEF71DD889}"/>
                </a:ext>
              </a:extLst>
            </p:cNvPr>
            <p:cNvGrpSpPr/>
            <p:nvPr/>
          </p:nvGrpSpPr>
          <p:grpSpPr>
            <a:xfrm>
              <a:off x="4523650" y="4602787"/>
              <a:ext cx="3144701" cy="853112"/>
              <a:chOff x="4712365" y="4738255"/>
              <a:chExt cx="3144701" cy="853112"/>
            </a:xfrm>
          </p:grpSpPr>
          <p:sp>
            <p:nvSpPr>
              <p:cNvPr id="12" name="TextBox 11">
                <a:extLst>
                  <a:ext uri="{FF2B5EF4-FFF2-40B4-BE49-F238E27FC236}">
                    <a16:creationId xmlns:a16="http://schemas.microsoft.com/office/drawing/2014/main" id="{1C3E7097-7248-9A2A-0832-A16E377100D4}"/>
                  </a:ext>
                </a:extLst>
              </p:cNvPr>
              <p:cNvSpPr txBox="1"/>
              <p:nvPr/>
            </p:nvSpPr>
            <p:spPr>
              <a:xfrm>
                <a:off x="4752976" y="5010923"/>
                <a:ext cx="197802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Double click </a:t>
                </a:r>
                <a:r>
                  <a:rPr kumimoji="0" lang="en-US" sz="14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to view: </a:t>
                </a:r>
              </a:p>
            </p:txBody>
          </p:sp>
          <p:sp>
            <p:nvSpPr>
              <p:cNvPr id="13" name="Rectangle: Rounded Corners 12">
                <a:extLst>
                  <a:ext uri="{FF2B5EF4-FFF2-40B4-BE49-F238E27FC236}">
                    <a16:creationId xmlns:a16="http://schemas.microsoft.com/office/drawing/2014/main" id="{92439FAE-92A0-ADE8-415E-36CE1D0DDD0B}"/>
                  </a:ext>
                </a:extLst>
              </p:cNvPr>
              <p:cNvSpPr/>
              <p:nvPr/>
            </p:nvSpPr>
            <p:spPr>
              <a:xfrm>
                <a:off x="4712365" y="4738255"/>
                <a:ext cx="3144701" cy="853112"/>
              </a:xfrm>
              <a:prstGeom prst="roundRect">
                <a:avLst>
                  <a:gd name="adj" fmla="val 50000"/>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aphicFrame>
          <p:nvGraphicFramePr>
            <p:cNvPr id="11" name="Object 10">
              <a:extLst>
                <a:ext uri="{FF2B5EF4-FFF2-40B4-BE49-F238E27FC236}">
                  <a16:creationId xmlns:a16="http://schemas.microsoft.com/office/drawing/2014/main" id="{4B325C4B-657F-755A-077E-24F64FBB3E29}"/>
                </a:ext>
              </a:extLst>
            </p:cNvPr>
            <p:cNvGraphicFramePr>
              <a:graphicFrameLocks noChangeAspect="1"/>
            </p:cNvGraphicFramePr>
            <p:nvPr>
              <p:extLst>
                <p:ext uri="{D42A27DB-BD31-4B8C-83A1-F6EECF244321}">
                  <p14:modId xmlns:p14="http://schemas.microsoft.com/office/powerpoint/2010/main" val="1528364923"/>
                </p:ext>
              </p:extLst>
            </p:nvPr>
          </p:nvGraphicFramePr>
          <p:xfrm>
            <a:off x="6542285" y="4685280"/>
            <a:ext cx="938212" cy="790575"/>
          </p:xfrm>
          <a:graphic>
            <a:graphicData uri="http://schemas.openxmlformats.org/presentationml/2006/ole">
              <mc:AlternateContent xmlns:mc="http://schemas.openxmlformats.org/markup-compatibility/2006">
                <mc:Choice xmlns:v="urn:schemas-microsoft-com:vml" Requires="v">
                  <p:oleObj name="Acrobat Document" showAsIcon="1" r:id="rId3" imgW="937800" imgH="791280" progId="AcroExch.Document.7">
                    <p:embed/>
                  </p:oleObj>
                </mc:Choice>
                <mc:Fallback>
                  <p:oleObj name="Acrobat Document" showAsIcon="1" r:id="rId3" imgW="937800" imgH="791280" progId="AcroExch.Document.7">
                    <p:embed/>
                    <p:pic>
                      <p:nvPicPr>
                        <p:cNvPr id="11" name="Object 10">
                          <a:extLst>
                            <a:ext uri="{FF2B5EF4-FFF2-40B4-BE49-F238E27FC236}">
                              <a16:creationId xmlns:a16="http://schemas.microsoft.com/office/drawing/2014/main" id="{4B325C4B-657F-755A-077E-24F64FBB3E29}"/>
                            </a:ext>
                          </a:extLst>
                        </p:cNvPr>
                        <p:cNvPicPr/>
                        <p:nvPr/>
                      </p:nvPicPr>
                      <p:blipFill>
                        <a:blip r:embed="rId4"/>
                        <a:stretch>
                          <a:fillRect/>
                        </a:stretch>
                      </p:blipFill>
                      <p:spPr>
                        <a:xfrm>
                          <a:off x="6542285" y="4685280"/>
                          <a:ext cx="938212" cy="790575"/>
                        </a:xfrm>
                        <a:prstGeom prst="rect">
                          <a:avLst/>
                        </a:prstGeom>
                      </p:spPr>
                    </p:pic>
                  </p:oleObj>
                </mc:Fallback>
              </mc:AlternateContent>
            </a:graphicData>
          </a:graphic>
        </p:graphicFrame>
      </p:grpSp>
      <p:sp>
        <p:nvSpPr>
          <p:cNvPr id="14" name="TextBox 13">
            <a:extLst>
              <a:ext uri="{FF2B5EF4-FFF2-40B4-BE49-F238E27FC236}">
                <a16:creationId xmlns:a16="http://schemas.microsoft.com/office/drawing/2014/main" id="{D529ABF8-FF2B-9135-D328-D8EDC2CE28B8}"/>
              </a:ext>
            </a:extLst>
          </p:cNvPr>
          <p:cNvSpPr txBox="1"/>
          <p:nvPr/>
        </p:nvSpPr>
        <p:spPr>
          <a:xfrm>
            <a:off x="3788485" y="6145316"/>
            <a:ext cx="4615031" cy="276999"/>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Content current as of March 2026</a:t>
            </a:r>
          </a:p>
        </p:txBody>
      </p:sp>
    </p:spTree>
    <p:extLst>
      <p:ext uri="{BB962C8B-B14F-4D97-AF65-F5344CB8AC3E}">
        <p14:creationId xmlns:p14="http://schemas.microsoft.com/office/powerpoint/2010/main" val="50235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F62A3-8AF2-8AE8-4570-806AD0D41261}"/>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0C6883ED-DA91-B03A-61D4-E36D618C4F76}"/>
              </a:ext>
            </a:extLst>
          </p:cNvPr>
          <p:cNvSpPr/>
          <p:nvPr/>
        </p:nvSpPr>
        <p:spPr>
          <a:xfrm>
            <a:off x="6509192" y="2864866"/>
            <a:ext cx="4688674" cy="3019081"/>
          </a:xfrm>
          <a:prstGeom prst="rect">
            <a:avLst/>
          </a:prstGeom>
          <a:gradFill>
            <a:gsLst>
              <a:gs pos="80000">
                <a:schemeClr val="accent3">
                  <a:lumMod val="20000"/>
                  <a:lumOff val="80000"/>
                </a:schemeClr>
              </a:gs>
              <a:gs pos="0">
                <a:schemeClr val="bg1">
                  <a:alpha val="0"/>
                </a:schemeClr>
              </a:gs>
              <a:gs pos="100000">
                <a:schemeClr val="accent3">
                  <a:lumMod val="40000"/>
                  <a:lumOff val="60000"/>
                </a:schemeClr>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39B315C-8281-F276-148F-F6B9546F0542}"/>
              </a:ext>
            </a:extLst>
          </p:cNvPr>
          <p:cNvSpPr/>
          <p:nvPr/>
        </p:nvSpPr>
        <p:spPr>
          <a:xfrm>
            <a:off x="1002613"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Box 16">
            <a:extLst>
              <a:ext uri="{FF2B5EF4-FFF2-40B4-BE49-F238E27FC236}">
                <a16:creationId xmlns:a16="http://schemas.microsoft.com/office/drawing/2014/main" id="{F86794E7-CC57-C032-6CF0-458065946E59}"/>
              </a:ext>
            </a:extLst>
          </p:cNvPr>
          <p:cNvSpPr txBox="1"/>
          <p:nvPr/>
        </p:nvSpPr>
        <p:spPr>
          <a:xfrm>
            <a:off x="1001168"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72 weeks</a:t>
            </a:r>
            <a:r>
              <a:rPr lang="en-US" sz="1600" baseline="30000" noProof="0" dirty="0">
                <a:solidFill>
                  <a:schemeClr val="bg1"/>
                </a:solidFill>
              </a:rPr>
              <a:t>1</a:t>
            </a:r>
            <a:r>
              <a:rPr lang="en-US" sz="1600" b="1" noProof="0" dirty="0">
                <a:solidFill>
                  <a:schemeClr val="bg1"/>
                </a:solidFill>
              </a:rPr>
              <a:t> </a:t>
            </a:r>
          </a:p>
        </p:txBody>
      </p:sp>
      <p:sp>
        <p:nvSpPr>
          <p:cNvPr id="34" name="TextBox 33">
            <a:extLst>
              <a:ext uri="{FF2B5EF4-FFF2-40B4-BE49-F238E27FC236}">
                <a16:creationId xmlns:a16="http://schemas.microsoft.com/office/drawing/2014/main" id="{1C15F665-2FD0-6AE0-8E71-56B3C5DB7D6B}"/>
              </a:ext>
            </a:extLst>
          </p:cNvPr>
          <p:cNvSpPr txBox="1"/>
          <p:nvPr/>
        </p:nvSpPr>
        <p:spPr>
          <a:xfrm>
            <a:off x="6509192" y="2864867"/>
            <a:ext cx="4688674" cy="328739"/>
          </a:xfrm>
          <a:prstGeom prst="rect">
            <a:avLst/>
          </a:prstGeom>
          <a:solidFill>
            <a:schemeClr val="bg1">
              <a:lumMod val="65000"/>
            </a:schemeClr>
          </a:solidFill>
        </p:spPr>
        <p:txBody>
          <a:bodyPr wrap="square" tIns="36000" rtlCol="0">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mn-ea"/>
                <a:cs typeface="+mn-cs"/>
              </a:rPr>
              <a:t>Changes in cardiometabolic parameters</a:t>
            </a:r>
            <a:r>
              <a:rPr kumimoji="0" lang="en-US" sz="1600" i="0" u="none" strike="noStrike" kern="0" cap="none" spc="0" normalizeH="0" baseline="30000" noProof="0" dirty="0">
                <a:ln>
                  <a:noFill/>
                </a:ln>
                <a:solidFill>
                  <a:schemeClr val="bg1"/>
                </a:solidFill>
                <a:effectLst/>
                <a:uLnTx/>
                <a:uFillTx/>
                <a:ea typeface="+mn-ea"/>
                <a:cs typeface="+mn-cs"/>
              </a:rPr>
              <a:t>2</a:t>
            </a:r>
          </a:p>
        </p:txBody>
      </p:sp>
      <p:sp>
        <p:nvSpPr>
          <p:cNvPr id="35" name="Rectangle 34">
            <a:extLst>
              <a:ext uri="{FF2B5EF4-FFF2-40B4-BE49-F238E27FC236}">
                <a16:creationId xmlns:a16="http://schemas.microsoft.com/office/drawing/2014/main" id="{3628990E-F9C2-CD30-E3B9-0316ADEA702E}"/>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36" name="TextBox 35">
            <a:extLst>
              <a:ext uri="{FF2B5EF4-FFF2-40B4-BE49-F238E27FC236}">
                <a16:creationId xmlns:a16="http://schemas.microsoft.com/office/drawing/2014/main" id="{BC6147AE-589E-719F-E948-10B3FB7AFE3B}"/>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r>
              <a:rPr lang="en-US" sz="1600" baseline="30000" noProof="0" dirty="0">
                <a:solidFill>
                  <a:schemeClr val="bg1"/>
                </a:solidFill>
              </a:rPr>
              <a:t>1</a:t>
            </a:r>
          </a:p>
        </p:txBody>
      </p:sp>
      <p:grpSp>
        <p:nvGrpSpPr>
          <p:cNvPr id="47" name="Group 46">
            <a:extLst>
              <a:ext uri="{FF2B5EF4-FFF2-40B4-BE49-F238E27FC236}">
                <a16:creationId xmlns:a16="http://schemas.microsoft.com/office/drawing/2014/main" id="{178DD1D9-0D91-FAAE-148B-24184A21F58D}"/>
              </a:ext>
            </a:extLst>
          </p:cNvPr>
          <p:cNvGrpSpPr/>
          <p:nvPr/>
        </p:nvGrpSpPr>
        <p:grpSpPr>
          <a:xfrm>
            <a:off x="2157056" y="1990359"/>
            <a:ext cx="983572" cy="857780"/>
            <a:chOff x="2761977" y="1447148"/>
            <a:chExt cx="1157626" cy="1009574"/>
          </a:xfrm>
        </p:grpSpPr>
        <p:sp>
          <p:nvSpPr>
            <p:cNvPr id="48" name="TextBox 47">
              <a:extLst>
                <a:ext uri="{FF2B5EF4-FFF2-40B4-BE49-F238E27FC236}">
                  <a16:creationId xmlns:a16="http://schemas.microsoft.com/office/drawing/2014/main" id="{AC29E038-4956-BE8B-6657-C8BF9D6B1EA0}"/>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49" name="Graphic 48" descr="Cake with solid fill">
              <a:extLst>
                <a:ext uri="{FF2B5EF4-FFF2-40B4-BE49-F238E27FC236}">
                  <a16:creationId xmlns:a16="http://schemas.microsoft.com/office/drawing/2014/main" id="{9B4D421F-72D8-A2D1-2EBF-8ED6859844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92148" y="1447148"/>
              <a:ext cx="497285" cy="500822"/>
            </a:xfrm>
            <a:prstGeom prst="rect">
              <a:avLst/>
            </a:prstGeom>
          </p:spPr>
        </p:pic>
        <p:sp>
          <p:nvSpPr>
            <p:cNvPr id="50" name="TextBox 49">
              <a:extLst>
                <a:ext uri="{FF2B5EF4-FFF2-40B4-BE49-F238E27FC236}">
                  <a16:creationId xmlns:a16="http://schemas.microsoft.com/office/drawing/2014/main" id="{E1D020D6-55EA-CB4A-80DC-583EC1309283}"/>
                </a:ext>
              </a:extLst>
            </p:cNvPr>
            <p:cNvSpPr txBox="1"/>
            <p:nvPr/>
          </p:nvSpPr>
          <p:spPr>
            <a:xfrm>
              <a:off x="2824529" y="2094480"/>
              <a:ext cx="1032522" cy="362242"/>
            </a:xfrm>
            <a:prstGeom prst="rect">
              <a:avLst/>
            </a:prstGeom>
            <a:noFill/>
          </p:spPr>
          <p:txBody>
            <a:bodyPr wrap="square" rtlCol="0">
              <a:spAutoFit/>
            </a:bodyPr>
            <a:lstStyle/>
            <a:p>
              <a:pPr algn="ctr"/>
              <a:r>
                <a:rPr lang="en-US" sz="1400" noProof="0" dirty="0"/>
                <a:t>47 years</a:t>
              </a:r>
            </a:p>
          </p:txBody>
        </p:sp>
      </p:grpSp>
      <p:grpSp>
        <p:nvGrpSpPr>
          <p:cNvPr id="56" name="Group 55">
            <a:extLst>
              <a:ext uri="{FF2B5EF4-FFF2-40B4-BE49-F238E27FC236}">
                <a16:creationId xmlns:a16="http://schemas.microsoft.com/office/drawing/2014/main" id="{9A29459C-6009-2BE0-666D-B56E99B564FA}"/>
              </a:ext>
            </a:extLst>
          </p:cNvPr>
          <p:cNvGrpSpPr/>
          <p:nvPr/>
        </p:nvGrpSpPr>
        <p:grpSpPr>
          <a:xfrm>
            <a:off x="6522286" y="2022128"/>
            <a:ext cx="1201896" cy="826011"/>
            <a:chOff x="6230456" y="1484539"/>
            <a:chExt cx="1414585" cy="972183"/>
          </a:xfrm>
        </p:grpSpPr>
        <p:pic>
          <p:nvPicPr>
            <p:cNvPr id="65" name="Graphic 64" descr="Scale outline">
              <a:extLst>
                <a:ext uri="{FF2B5EF4-FFF2-40B4-BE49-F238E27FC236}">
                  <a16:creationId xmlns:a16="http://schemas.microsoft.com/office/drawing/2014/main" id="{D97E88BE-C000-91BC-366B-8C2F4C08BF4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8827" y="1484539"/>
              <a:ext cx="437843" cy="440956"/>
            </a:xfrm>
            <a:prstGeom prst="rect">
              <a:avLst/>
            </a:prstGeom>
          </p:spPr>
        </p:pic>
        <p:sp>
          <p:nvSpPr>
            <p:cNvPr id="67" name="TextBox 66">
              <a:extLst>
                <a:ext uri="{FF2B5EF4-FFF2-40B4-BE49-F238E27FC236}">
                  <a16:creationId xmlns:a16="http://schemas.microsoft.com/office/drawing/2014/main" id="{7109F5C4-3A89-5B08-4038-5F0C2D69F855}"/>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68" name="TextBox 67">
              <a:extLst>
                <a:ext uri="{FF2B5EF4-FFF2-40B4-BE49-F238E27FC236}">
                  <a16:creationId xmlns:a16="http://schemas.microsoft.com/office/drawing/2014/main" id="{93428E41-6218-97E0-F64E-805695D842F8}"/>
                </a:ext>
              </a:extLst>
            </p:cNvPr>
            <p:cNvSpPr txBox="1"/>
            <p:nvPr/>
          </p:nvSpPr>
          <p:spPr>
            <a:xfrm>
              <a:off x="6485950" y="2094480"/>
              <a:ext cx="903598" cy="362242"/>
            </a:xfrm>
            <a:prstGeom prst="rect">
              <a:avLst/>
            </a:prstGeom>
            <a:noFill/>
          </p:spPr>
          <p:txBody>
            <a:bodyPr wrap="square" rtlCol="0">
              <a:spAutoFit/>
            </a:bodyPr>
            <a:lstStyle/>
            <a:p>
              <a:pPr algn="ctr"/>
              <a:r>
                <a:rPr lang="en-US" sz="1400" noProof="0" dirty="0"/>
                <a:t>249 lbs</a:t>
              </a:r>
            </a:p>
          </p:txBody>
        </p:sp>
      </p:grpSp>
      <p:grpSp>
        <p:nvGrpSpPr>
          <p:cNvPr id="69" name="Group 68">
            <a:extLst>
              <a:ext uri="{FF2B5EF4-FFF2-40B4-BE49-F238E27FC236}">
                <a16:creationId xmlns:a16="http://schemas.microsoft.com/office/drawing/2014/main" id="{B33D5230-78D0-F1A6-DC65-FEE69AE72772}"/>
              </a:ext>
            </a:extLst>
          </p:cNvPr>
          <p:cNvGrpSpPr/>
          <p:nvPr/>
        </p:nvGrpSpPr>
        <p:grpSpPr>
          <a:xfrm>
            <a:off x="9031142" y="2022128"/>
            <a:ext cx="922884" cy="826011"/>
            <a:chOff x="8009968" y="1484539"/>
            <a:chExt cx="1086199" cy="972183"/>
          </a:xfrm>
        </p:grpSpPr>
        <p:pic>
          <p:nvPicPr>
            <p:cNvPr id="71" name="Graphic 70" descr="Scale outline">
              <a:extLst>
                <a:ext uri="{FF2B5EF4-FFF2-40B4-BE49-F238E27FC236}">
                  <a16:creationId xmlns:a16="http://schemas.microsoft.com/office/drawing/2014/main" id="{B325E0AF-483C-3498-AED4-3AF754344A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146" y="1484539"/>
              <a:ext cx="437843" cy="440956"/>
            </a:xfrm>
            <a:prstGeom prst="rect">
              <a:avLst/>
            </a:prstGeom>
          </p:spPr>
        </p:pic>
        <p:sp>
          <p:nvSpPr>
            <p:cNvPr id="86" name="TextBox 85">
              <a:extLst>
                <a:ext uri="{FF2B5EF4-FFF2-40B4-BE49-F238E27FC236}">
                  <a16:creationId xmlns:a16="http://schemas.microsoft.com/office/drawing/2014/main" id="{A65A7039-BDE8-3DC3-2418-E35D81539C89}"/>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97" name="TextBox 96">
              <a:extLst>
                <a:ext uri="{FF2B5EF4-FFF2-40B4-BE49-F238E27FC236}">
                  <a16:creationId xmlns:a16="http://schemas.microsoft.com/office/drawing/2014/main" id="{1869DA71-A034-46A6-AC95-1C9CBF9EBEC7}"/>
                </a:ext>
              </a:extLst>
            </p:cNvPr>
            <p:cNvSpPr txBox="1"/>
            <p:nvPr/>
          </p:nvSpPr>
          <p:spPr>
            <a:xfrm>
              <a:off x="8009968" y="2094480"/>
              <a:ext cx="1086199" cy="362242"/>
            </a:xfrm>
            <a:prstGeom prst="rect">
              <a:avLst/>
            </a:prstGeom>
            <a:noFill/>
          </p:spPr>
          <p:txBody>
            <a:bodyPr wrap="square" rtlCol="0">
              <a:spAutoFit/>
            </a:bodyPr>
            <a:lstStyle/>
            <a:p>
              <a:pPr algn="ctr"/>
              <a:r>
                <a:rPr lang="en-US" sz="1400" noProof="0" dirty="0"/>
                <a:t>40 kg/m</a:t>
              </a:r>
              <a:r>
                <a:rPr lang="en-US" sz="1400" baseline="30000" noProof="0" dirty="0"/>
                <a:t>2</a:t>
              </a:r>
            </a:p>
          </p:txBody>
        </p:sp>
      </p:grpSp>
      <p:sp>
        <p:nvSpPr>
          <p:cNvPr id="2" name="Title 1">
            <a:extLst>
              <a:ext uri="{FF2B5EF4-FFF2-40B4-BE49-F238E27FC236}">
                <a16:creationId xmlns:a16="http://schemas.microsoft.com/office/drawing/2014/main" id="{7E2FA0D9-D52E-9335-6E1E-BC4BBA40E1BC}"/>
              </a:ext>
            </a:extLst>
          </p:cNvPr>
          <p:cNvSpPr>
            <a:spLocks noGrp="1"/>
          </p:cNvSpPr>
          <p:nvPr>
            <p:ph type="title"/>
          </p:nvPr>
        </p:nvSpPr>
        <p:spPr/>
        <p:txBody>
          <a:bodyPr>
            <a:normAutofit/>
          </a:bodyPr>
          <a:lstStyle/>
          <a:p>
            <a:r>
              <a:rPr lang="en-US" noProof="0" dirty="0"/>
              <a:t>Semaglutide injection:</a:t>
            </a:r>
            <a:r>
              <a:rPr lang="en-US" dirty="0"/>
              <a:t>*</a:t>
            </a:r>
            <a:r>
              <a:rPr lang="en-US" noProof="0" dirty="0"/>
              <a:t> Efficacy in adults</a:t>
            </a:r>
          </a:p>
        </p:txBody>
      </p:sp>
      <p:sp>
        <p:nvSpPr>
          <p:cNvPr id="6" name="Text Placeholder 5">
            <a:extLst>
              <a:ext uri="{FF2B5EF4-FFF2-40B4-BE49-F238E27FC236}">
                <a16:creationId xmlns:a16="http://schemas.microsoft.com/office/drawing/2014/main" id="{A8C5E4B8-7650-6B1E-6262-95F31B812CC7}"/>
              </a:ext>
            </a:extLst>
          </p:cNvPr>
          <p:cNvSpPr>
            <a:spLocks noGrp="1"/>
          </p:cNvSpPr>
          <p:nvPr>
            <p:ph type="body" sz="quarter" idx="13"/>
          </p:nvPr>
        </p:nvSpPr>
        <p:spPr>
          <a:xfrm>
            <a:off x="536240" y="5623074"/>
            <a:ext cx="10896000" cy="720986"/>
          </a:xfrm>
        </p:spPr>
        <p:txBody>
          <a:bodyPr/>
          <a:lstStyle/>
          <a:p>
            <a:r>
              <a:rPr lang="en-US" noProof="0" dirty="0"/>
              <a:t>*FDA-approved dosing: 0.25 mg, 0.5 mg, 1 mg, 1.7 mg, 2.4 mg, or 7.2 mg prefilled, single-dose injections; </a:t>
            </a:r>
            <a:r>
              <a:rPr lang="en-US" baseline="30000" noProof="0" dirty="0"/>
              <a:t>†</a:t>
            </a:r>
            <a:r>
              <a:rPr lang="en-US" noProof="0" dirty="0"/>
              <a:t>Statistically significant vs placebo;</a:t>
            </a:r>
            <a:br>
              <a:rPr lang="en-US" noProof="0" dirty="0"/>
            </a:br>
            <a:r>
              <a:rPr lang="en-US" baseline="30000" noProof="0" dirty="0">
                <a:ea typeface="Arial" panose="020B0604020202020204" pitchFamily="34" charset="0"/>
                <a:cs typeface="Arial" panose="020B0604020202020204" pitchFamily="34" charset="0"/>
              </a:rPr>
              <a:t>‡</a:t>
            </a:r>
            <a:r>
              <a:rPr lang="en-US" noProof="0" dirty="0">
                <a:ea typeface="Arial" panose="020B0604020202020204" pitchFamily="34" charset="0"/>
                <a:cs typeface="Arial" panose="020B0604020202020204" pitchFamily="34" charset="0"/>
              </a:rPr>
              <a:t>In the SELECT trial, t</a:t>
            </a:r>
            <a:r>
              <a:rPr lang="en-US" noProof="0" dirty="0"/>
              <a:t>he primary endpoint, MACE, was the time to first occurrence of a 3-part composite outcome that included death from cardiovascular causes, non-fatal myocardial infarction, or non-fatal stroke and occurred in 8% of placebo-treated and 6.5% of semaglutide-treated patients; estimated HR 0.80 (95% CI 0.72, 0.90). </a:t>
            </a:r>
            <a:br>
              <a:rPr lang="en-US" noProof="0" dirty="0"/>
            </a:br>
            <a:r>
              <a:rPr lang="en-US" noProof="0" dirty="0"/>
              <a:t>BMI, body mass index; CI, confidence interval; CVD, cardiovascular disease; ETD, estimated treatment difference; HbA</a:t>
            </a:r>
            <a:r>
              <a:rPr lang="en-US" baseline="-25000" noProof="0" dirty="0"/>
              <a:t>1c</a:t>
            </a:r>
            <a:r>
              <a:rPr lang="en-US" noProof="0" dirty="0"/>
              <a:t>, glycated hemoglobin; HR, hazard ratio; MACE, major adverse cardiovascular event.</a:t>
            </a:r>
            <a:br>
              <a:rPr lang="en-US" noProof="0" dirty="0"/>
            </a:br>
            <a:r>
              <a:rPr lang="en-US" noProof="0" dirty="0"/>
              <a:t>1. </a:t>
            </a:r>
            <a:r>
              <a:rPr lang="fr-FR" dirty="0"/>
              <a:t>Wharton S et al. Lancet Diabetes Endocrinol 2025;13:949–963</a:t>
            </a:r>
            <a:r>
              <a:rPr lang="en-US" noProof="0" dirty="0"/>
              <a:t>; 2. </a:t>
            </a:r>
            <a:r>
              <a:rPr lang="en-CA" dirty="0"/>
              <a:t>Wegovy</a:t>
            </a:r>
            <a:r>
              <a:rPr lang="en-CA" baseline="30000" dirty="0"/>
              <a:t>®</a:t>
            </a:r>
            <a:r>
              <a:rPr lang="en-CA" dirty="0"/>
              <a:t> (semaglutide tablets 25 mg; semaglutide injection 7.2 mg). Prescribing information. </a:t>
            </a:r>
            <a:r>
              <a:rPr lang="en-CA" dirty="0">
                <a:hlinkClick r:id="rId6">
                  <a:extLst>
                    <a:ext uri="{A12FA001-AC4F-418D-AE19-62706E023703}">
                      <ahyp:hlinkClr xmlns:ahyp="http://schemas.microsoft.com/office/drawing/2018/hyperlinkcolor" val="tx"/>
                    </a:ext>
                  </a:extLst>
                </a:hlinkClick>
              </a:rPr>
              <a:t>https://www.novo-pi.com/wegovy.pdf</a:t>
            </a:r>
            <a:r>
              <a:rPr lang="en-CA" dirty="0"/>
              <a:t>. Accessed March 2026.</a:t>
            </a:r>
          </a:p>
        </p:txBody>
      </p:sp>
      <p:grpSp>
        <p:nvGrpSpPr>
          <p:cNvPr id="7" name="Group 6">
            <a:extLst>
              <a:ext uri="{FF2B5EF4-FFF2-40B4-BE49-F238E27FC236}">
                <a16:creationId xmlns:a16="http://schemas.microsoft.com/office/drawing/2014/main" id="{A845093E-A964-AE27-F242-60040632D721}"/>
              </a:ext>
            </a:extLst>
          </p:cNvPr>
          <p:cNvGrpSpPr/>
          <p:nvPr/>
        </p:nvGrpSpPr>
        <p:grpSpPr>
          <a:xfrm>
            <a:off x="6848176" y="5198509"/>
            <a:ext cx="447149" cy="516491"/>
            <a:chOff x="3294522" y="272183"/>
            <a:chExt cx="489800" cy="565756"/>
          </a:xfrm>
        </p:grpSpPr>
        <p:sp>
          <p:nvSpPr>
            <p:cNvPr id="10" name="Freeform: Shape 9">
              <a:extLst>
                <a:ext uri="{FF2B5EF4-FFF2-40B4-BE49-F238E27FC236}">
                  <a16:creationId xmlns:a16="http://schemas.microsoft.com/office/drawing/2014/main" id="{AA13AE58-5879-57F4-D5D6-EED443621CEC}"/>
                </a:ext>
              </a:extLst>
            </p:cNvPr>
            <p:cNvSpPr/>
            <p:nvPr/>
          </p:nvSpPr>
          <p:spPr>
            <a:xfrm>
              <a:off x="3348038" y="316706"/>
              <a:ext cx="421481" cy="509588"/>
            </a:xfrm>
            <a:custGeom>
              <a:avLst/>
              <a:gdLst>
                <a:gd name="connsiteX0" fmla="*/ 16668 w 421481"/>
                <a:gd name="connsiteY0" fmla="*/ 461963 h 509588"/>
                <a:gd name="connsiteX1" fmla="*/ 28575 w 421481"/>
                <a:gd name="connsiteY1" fmla="*/ 369094 h 509588"/>
                <a:gd name="connsiteX2" fmla="*/ 16668 w 421481"/>
                <a:gd name="connsiteY2" fmla="*/ 340519 h 509588"/>
                <a:gd name="connsiteX3" fmla="*/ 0 w 421481"/>
                <a:gd name="connsiteY3" fmla="*/ 269082 h 509588"/>
                <a:gd name="connsiteX4" fmla="*/ 9525 w 421481"/>
                <a:gd name="connsiteY4" fmla="*/ 211932 h 509588"/>
                <a:gd name="connsiteX5" fmla="*/ 21431 w 421481"/>
                <a:gd name="connsiteY5" fmla="*/ 164307 h 509588"/>
                <a:gd name="connsiteX6" fmla="*/ 30956 w 421481"/>
                <a:gd name="connsiteY6" fmla="*/ 90488 h 509588"/>
                <a:gd name="connsiteX7" fmla="*/ 23812 w 421481"/>
                <a:gd name="connsiteY7" fmla="*/ 45244 h 509588"/>
                <a:gd name="connsiteX8" fmla="*/ 23812 w 421481"/>
                <a:gd name="connsiteY8" fmla="*/ 28575 h 509588"/>
                <a:gd name="connsiteX9" fmla="*/ 64293 w 421481"/>
                <a:gd name="connsiteY9" fmla="*/ 19050 h 509588"/>
                <a:gd name="connsiteX10" fmla="*/ 92868 w 421481"/>
                <a:gd name="connsiteY10" fmla="*/ 30957 h 509588"/>
                <a:gd name="connsiteX11" fmla="*/ 95250 w 421481"/>
                <a:gd name="connsiteY11" fmla="*/ 47625 h 509588"/>
                <a:gd name="connsiteX12" fmla="*/ 95250 w 421481"/>
                <a:gd name="connsiteY12" fmla="*/ 95250 h 509588"/>
                <a:gd name="connsiteX13" fmla="*/ 121443 w 421481"/>
                <a:gd name="connsiteY13" fmla="*/ 57150 h 509588"/>
                <a:gd name="connsiteX14" fmla="*/ 154781 w 421481"/>
                <a:gd name="connsiteY14" fmla="*/ 21432 h 509588"/>
                <a:gd name="connsiteX15" fmla="*/ 209550 w 421481"/>
                <a:gd name="connsiteY15" fmla="*/ 0 h 509588"/>
                <a:gd name="connsiteX16" fmla="*/ 245268 w 421481"/>
                <a:gd name="connsiteY16" fmla="*/ 19050 h 509588"/>
                <a:gd name="connsiteX17" fmla="*/ 261937 w 421481"/>
                <a:gd name="connsiteY17" fmla="*/ 45244 h 509588"/>
                <a:gd name="connsiteX18" fmla="*/ 261937 w 421481"/>
                <a:gd name="connsiteY18" fmla="*/ 64294 h 509588"/>
                <a:gd name="connsiteX19" fmla="*/ 304800 w 421481"/>
                <a:gd name="connsiteY19" fmla="*/ 54769 h 509588"/>
                <a:gd name="connsiteX20" fmla="*/ 328612 w 421481"/>
                <a:gd name="connsiteY20" fmla="*/ 52388 h 509588"/>
                <a:gd name="connsiteX21" fmla="*/ 330993 w 421481"/>
                <a:gd name="connsiteY21" fmla="*/ 78582 h 509588"/>
                <a:gd name="connsiteX22" fmla="*/ 330993 w 421481"/>
                <a:gd name="connsiteY22" fmla="*/ 90488 h 509588"/>
                <a:gd name="connsiteX23" fmla="*/ 288131 w 421481"/>
                <a:gd name="connsiteY23" fmla="*/ 116682 h 509588"/>
                <a:gd name="connsiteX24" fmla="*/ 295275 w 421481"/>
                <a:gd name="connsiteY24" fmla="*/ 128588 h 509588"/>
                <a:gd name="connsiteX25" fmla="*/ 335756 w 421481"/>
                <a:gd name="connsiteY25" fmla="*/ 178594 h 509588"/>
                <a:gd name="connsiteX26" fmla="*/ 383381 w 421481"/>
                <a:gd name="connsiteY26" fmla="*/ 238125 h 509588"/>
                <a:gd name="connsiteX27" fmla="*/ 407193 w 421481"/>
                <a:gd name="connsiteY27" fmla="*/ 338138 h 509588"/>
                <a:gd name="connsiteX28" fmla="*/ 421481 w 421481"/>
                <a:gd name="connsiteY28" fmla="*/ 445294 h 509588"/>
                <a:gd name="connsiteX29" fmla="*/ 411956 w 421481"/>
                <a:gd name="connsiteY29" fmla="*/ 488157 h 509588"/>
                <a:gd name="connsiteX30" fmla="*/ 383381 w 421481"/>
                <a:gd name="connsiteY30" fmla="*/ 509588 h 509588"/>
                <a:gd name="connsiteX31" fmla="*/ 292893 w 421481"/>
                <a:gd name="connsiteY31" fmla="*/ 500063 h 509588"/>
                <a:gd name="connsiteX32" fmla="*/ 178593 w 421481"/>
                <a:gd name="connsiteY32" fmla="*/ 473869 h 509588"/>
                <a:gd name="connsiteX33" fmla="*/ 114300 w 421481"/>
                <a:gd name="connsiteY33" fmla="*/ 435769 h 509588"/>
                <a:gd name="connsiteX34" fmla="*/ 88106 w 421481"/>
                <a:gd name="connsiteY34" fmla="*/ 409575 h 509588"/>
                <a:gd name="connsiteX35" fmla="*/ 88106 w 421481"/>
                <a:gd name="connsiteY35" fmla="*/ 452438 h 509588"/>
                <a:gd name="connsiteX36" fmla="*/ 73818 w 421481"/>
                <a:gd name="connsiteY36" fmla="*/ 476250 h 509588"/>
                <a:gd name="connsiteX37" fmla="*/ 16668 w 421481"/>
                <a:gd name="connsiteY37" fmla="*/ 461963 h 509588"/>
                <a:gd name="connsiteX0" fmla="*/ 16668 w 421481"/>
                <a:gd name="connsiteY0" fmla="*/ 461963 h 509588"/>
                <a:gd name="connsiteX1" fmla="*/ 28575 w 421481"/>
                <a:gd name="connsiteY1" fmla="*/ 369094 h 509588"/>
                <a:gd name="connsiteX2" fmla="*/ 16668 w 421481"/>
                <a:gd name="connsiteY2" fmla="*/ 340519 h 509588"/>
                <a:gd name="connsiteX3" fmla="*/ 0 w 421481"/>
                <a:gd name="connsiteY3" fmla="*/ 269082 h 509588"/>
                <a:gd name="connsiteX4" fmla="*/ 9525 w 421481"/>
                <a:gd name="connsiteY4" fmla="*/ 211932 h 509588"/>
                <a:gd name="connsiteX5" fmla="*/ 21431 w 421481"/>
                <a:gd name="connsiteY5" fmla="*/ 164307 h 509588"/>
                <a:gd name="connsiteX6" fmla="*/ 30956 w 421481"/>
                <a:gd name="connsiteY6" fmla="*/ 90488 h 509588"/>
                <a:gd name="connsiteX7" fmla="*/ 23812 w 421481"/>
                <a:gd name="connsiteY7" fmla="*/ 45244 h 509588"/>
                <a:gd name="connsiteX8" fmla="*/ 23812 w 421481"/>
                <a:gd name="connsiteY8" fmla="*/ 28575 h 509588"/>
                <a:gd name="connsiteX9" fmla="*/ 64293 w 421481"/>
                <a:gd name="connsiteY9" fmla="*/ 19050 h 509588"/>
                <a:gd name="connsiteX10" fmla="*/ 92868 w 421481"/>
                <a:gd name="connsiteY10" fmla="*/ 30957 h 509588"/>
                <a:gd name="connsiteX11" fmla="*/ 95250 w 421481"/>
                <a:gd name="connsiteY11" fmla="*/ 47625 h 509588"/>
                <a:gd name="connsiteX12" fmla="*/ 95250 w 421481"/>
                <a:gd name="connsiteY12" fmla="*/ 95250 h 509588"/>
                <a:gd name="connsiteX13" fmla="*/ 121443 w 421481"/>
                <a:gd name="connsiteY13" fmla="*/ 57150 h 509588"/>
                <a:gd name="connsiteX14" fmla="*/ 154781 w 421481"/>
                <a:gd name="connsiteY14" fmla="*/ 21432 h 509588"/>
                <a:gd name="connsiteX15" fmla="*/ 209550 w 421481"/>
                <a:gd name="connsiteY15" fmla="*/ 0 h 509588"/>
                <a:gd name="connsiteX16" fmla="*/ 245268 w 421481"/>
                <a:gd name="connsiteY16" fmla="*/ 19050 h 509588"/>
                <a:gd name="connsiteX17" fmla="*/ 261937 w 421481"/>
                <a:gd name="connsiteY17" fmla="*/ 45244 h 509588"/>
                <a:gd name="connsiteX18" fmla="*/ 261937 w 421481"/>
                <a:gd name="connsiteY18" fmla="*/ 64294 h 509588"/>
                <a:gd name="connsiteX19" fmla="*/ 304800 w 421481"/>
                <a:gd name="connsiteY19" fmla="*/ 54769 h 509588"/>
                <a:gd name="connsiteX20" fmla="*/ 328612 w 421481"/>
                <a:gd name="connsiteY20" fmla="*/ 52388 h 509588"/>
                <a:gd name="connsiteX21" fmla="*/ 330993 w 421481"/>
                <a:gd name="connsiteY21" fmla="*/ 78582 h 509588"/>
                <a:gd name="connsiteX22" fmla="*/ 330993 w 421481"/>
                <a:gd name="connsiteY22" fmla="*/ 90488 h 509588"/>
                <a:gd name="connsiteX23" fmla="*/ 288131 w 421481"/>
                <a:gd name="connsiteY23" fmla="*/ 116682 h 509588"/>
                <a:gd name="connsiteX24" fmla="*/ 295275 w 421481"/>
                <a:gd name="connsiteY24" fmla="*/ 128588 h 509588"/>
                <a:gd name="connsiteX25" fmla="*/ 335756 w 421481"/>
                <a:gd name="connsiteY25" fmla="*/ 178594 h 509588"/>
                <a:gd name="connsiteX26" fmla="*/ 383381 w 421481"/>
                <a:gd name="connsiteY26" fmla="*/ 238125 h 509588"/>
                <a:gd name="connsiteX27" fmla="*/ 407193 w 421481"/>
                <a:gd name="connsiteY27" fmla="*/ 338138 h 509588"/>
                <a:gd name="connsiteX28" fmla="*/ 421481 w 421481"/>
                <a:gd name="connsiteY28" fmla="*/ 445294 h 509588"/>
                <a:gd name="connsiteX29" fmla="*/ 411956 w 421481"/>
                <a:gd name="connsiteY29" fmla="*/ 488157 h 509588"/>
                <a:gd name="connsiteX30" fmla="*/ 383381 w 421481"/>
                <a:gd name="connsiteY30" fmla="*/ 509588 h 509588"/>
                <a:gd name="connsiteX31" fmla="*/ 292893 w 421481"/>
                <a:gd name="connsiteY31" fmla="*/ 500063 h 509588"/>
                <a:gd name="connsiteX32" fmla="*/ 178593 w 421481"/>
                <a:gd name="connsiteY32" fmla="*/ 473869 h 509588"/>
                <a:gd name="connsiteX33" fmla="*/ 114300 w 421481"/>
                <a:gd name="connsiteY33" fmla="*/ 435769 h 509588"/>
                <a:gd name="connsiteX34" fmla="*/ 95249 w 421481"/>
                <a:gd name="connsiteY34" fmla="*/ 416719 h 509588"/>
                <a:gd name="connsiteX35" fmla="*/ 88106 w 421481"/>
                <a:gd name="connsiteY35" fmla="*/ 452438 h 509588"/>
                <a:gd name="connsiteX36" fmla="*/ 73818 w 421481"/>
                <a:gd name="connsiteY36" fmla="*/ 476250 h 509588"/>
                <a:gd name="connsiteX37" fmla="*/ 16668 w 421481"/>
                <a:gd name="connsiteY37" fmla="*/ 461963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21481" h="509588">
                  <a:moveTo>
                    <a:pt x="16668" y="461963"/>
                  </a:moveTo>
                  <a:lnTo>
                    <a:pt x="28575" y="369094"/>
                  </a:lnTo>
                  <a:lnTo>
                    <a:pt x="16668" y="340519"/>
                  </a:lnTo>
                  <a:lnTo>
                    <a:pt x="0" y="269082"/>
                  </a:lnTo>
                  <a:lnTo>
                    <a:pt x="9525" y="211932"/>
                  </a:lnTo>
                  <a:lnTo>
                    <a:pt x="21431" y="164307"/>
                  </a:lnTo>
                  <a:lnTo>
                    <a:pt x="30956" y="90488"/>
                  </a:lnTo>
                  <a:lnTo>
                    <a:pt x="23812" y="45244"/>
                  </a:lnTo>
                  <a:lnTo>
                    <a:pt x="23812" y="28575"/>
                  </a:lnTo>
                  <a:lnTo>
                    <a:pt x="64293" y="19050"/>
                  </a:lnTo>
                  <a:lnTo>
                    <a:pt x="92868" y="30957"/>
                  </a:lnTo>
                  <a:lnTo>
                    <a:pt x="95250" y="47625"/>
                  </a:lnTo>
                  <a:lnTo>
                    <a:pt x="95250" y="95250"/>
                  </a:lnTo>
                  <a:lnTo>
                    <a:pt x="121443" y="57150"/>
                  </a:lnTo>
                  <a:lnTo>
                    <a:pt x="154781" y="21432"/>
                  </a:lnTo>
                  <a:lnTo>
                    <a:pt x="209550" y="0"/>
                  </a:lnTo>
                  <a:lnTo>
                    <a:pt x="245268" y="19050"/>
                  </a:lnTo>
                  <a:lnTo>
                    <a:pt x="261937" y="45244"/>
                  </a:lnTo>
                  <a:lnTo>
                    <a:pt x="261937" y="64294"/>
                  </a:lnTo>
                  <a:lnTo>
                    <a:pt x="304800" y="54769"/>
                  </a:lnTo>
                  <a:lnTo>
                    <a:pt x="328612" y="52388"/>
                  </a:lnTo>
                  <a:lnTo>
                    <a:pt x="330993" y="78582"/>
                  </a:lnTo>
                  <a:lnTo>
                    <a:pt x="330993" y="90488"/>
                  </a:lnTo>
                  <a:lnTo>
                    <a:pt x="288131" y="116682"/>
                  </a:lnTo>
                  <a:lnTo>
                    <a:pt x="295275" y="128588"/>
                  </a:lnTo>
                  <a:lnTo>
                    <a:pt x="335756" y="178594"/>
                  </a:lnTo>
                  <a:lnTo>
                    <a:pt x="383381" y="238125"/>
                  </a:lnTo>
                  <a:lnTo>
                    <a:pt x="407193" y="338138"/>
                  </a:lnTo>
                  <a:lnTo>
                    <a:pt x="421481" y="445294"/>
                  </a:lnTo>
                  <a:lnTo>
                    <a:pt x="411956" y="488157"/>
                  </a:lnTo>
                  <a:lnTo>
                    <a:pt x="383381" y="509588"/>
                  </a:lnTo>
                  <a:lnTo>
                    <a:pt x="292893" y="500063"/>
                  </a:lnTo>
                  <a:lnTo>
                    <a:pt x="178593" y="473869"/>
                  </a:lnTo>
                  <a:lnTo>
                    <a:pt x="114300" y="435769"/>
                  </a:lnTo>
                  <a:lnTo>
                    <a:pt x="95249" y="416719"/>
                  </a:lnTo>
                  <a:lnTo>
                    <a:pt x="88106" y="452438"/>
                  </a:lnTo>
                  <a:lnTo>
                    <a:pt x="73818" y="476250"/>
                  </a:lnTo>
                  <a:lnTo>
                    <a:pt x="16668" y="461963"/>
                  </a:lnTo>
                  <a:close/>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11" name="Freeform 14">
              <a:extLst>
                <a:ext uri="{FF2B5EF4-FFF2-40B4-BE49-F238E27FC236}">
                  <a16:creationId xmlns:a16="http://schemas.microsoft.com/office/drawing/2014/main" id="{F92895BA-1931-85CA-F3CA-527DB1C25C52}"/>
                </a:ext>
              </a:extLst>
            </p:cNvPr>
            <p:cNvSpPr>
              <a:spLocks noEditPoints="1"/>
            </p:cNvSpPr>
            <p:nvPr/>
          </p:nvSpPr>
          <p:spPr bwMode="auto">
            <a:xfrm>
              <a:off x="3294522" y="272183"/>
              <a:ext cx="489800" cy="565756"/>
            </a:xfrm>
            <a:custGeom>
              <a:avLst/>
              <a:gdLst>
                <a:gd name="T0" fmla="*/ 611 w 1412"/>
                <a:gd name="T1" fmla="*/ 150 h 1631"/>
                <a:gd name="T2" fmla="*/ 590 w 1412"/>
                <a:gd name="T3" fmla="*/ 5 h 1631"/>
                <a:gd name="T4" fmla="*/ 650 w 1412"/>
                <a:gd name="T5" fmla="*/ 141 h 1631"/>
                <a:gd name="T6" fmla="*/ 709 w 1412"/>
                <a:gd name="T7" fmla="*/ 24 h 1631"/>
                <a:gd name="T8" fmla="*/ 717 w 1412"/>
                <a:gd name="T9" fmla="*/ 125 h 1631"/>
                <a:gd name="T10" fmla="*/ 807 w 1412"/>
                <a:gd name="T11" fmla="*/ 16 h 1631"/>
                <a:gd name="T12" fmla="*/ 930 w 1412"/>
                <a:gd name="T13" fmla="*/ 283 h 1631"/>
                <a:gd name="T14" fmla="*/ 1124 w 1412"/>
                <a:gd name="T15" fmla="*/ 403 h 1631"/>
                <a:gd name="T16" fmla="*/ 1055 w 1412"/>
                <a:gd name="T17" fmla="*/ 523 h 1631"/>
                <a:gd name="T18" fmla="*/ 1145 w 1412"/>
                <a:gd name="T19" fmla="*/ 499 h 1631"/>
                <a:gd name="T20" fmla="*/ 1145 w 1412"/>
                <a:gd name="T21" fmla="*/ 592 h 1631"/>
                <a:gd name="T22" fmla="*/ 1203 w 1412"/>
                <a:gd name="T23" fmla="*/ 636 h 1631"/>
                <a:gd name="T24" fmla="*/ 1347 w 1412"/>
                <a:gd name="T25" fmla="*/ 1112 h 1631"/>
                <a:gd name="T26" fmla="*/ 830 w 1412"/>
                <a:gd name="T27" fmla="*/ 1557 h 1631"/>
                <a:gd name="T28" fmla="*/ 416 w 1412"/>
                <a:gd name="T29" fmla="*/ 1472 h 1631"/>
                <a:gd name="T30" fmla="*/ 180 w 1412"/>
                <a:gd name="T31" fmla="*/ 1428 h 1631"/>
                <a:gd name="T32" fmla="*/ 133 w 1412"/>
                <a:gd name="T33" fmla="*/ 930 h 1631"/>
                <a:gd name="T34" fmla="*/ 41 w 1412"/>
                <a:gd name="T35" fmla="*/ 858 h 1631"/>
                <a:gd name="T36" fmla="*/ 123 w 1412"/>
                <a:gd name="T37" fmla="*/ 795 h 1631"/>
                <a:gd name="T38" fmla="*/ 15 w 1412"/>
                <a:gd name="T39" fmla="*/ 697 h 1631"/>
                <a:gd name="T40" fmla="*/ 76 w 1412"/>
                <a:gd name="T41" fmla="*/ 685 h 1631"/>
                <a:gd name="T42" fmla="*/ 198 w 1412"/>
                <a:gd name="T43" fmla="*/ 592 h 1631"/>
                <a:gd name="T44" fmla="*/ 231 w 1412"/>
                <a:gd name="T45" fmla="*/ 194 h 1631"/>
                <a:gd name="T46" fmla="*/ 439 w 1412"/>
                <a:gd name="T47" fmla="*/ 342 h 1631"/>
                <a:gd name="T48" fmla="*/ 506 w 1412"/>
                <a:gd name="T49" fmla="*/ 1017 h 1631"/>
                <a:gd name="T50" fmla="*/ 580 w 1412"/>
                <a:gd name="T51" fmla="*/ 1297 h 1631"/>
                <a:gd name="T52" fmla="*/ 426 w 1412"/>
                <a:gd name="T53" fmla="*/ 1189 h 1631"/>
                <a:gd name="T54" fmla="*/ 386 w 1412"/>
                <a:gd name="T55" fmla="*/ 1295 h 1631"/>
                <a:gd name="T56" fmla="*/ 1354 w 1412"/>
                <a:gd name="T57" fmla="*/ 1406 h 1631"/>
                <a:gd name="T58" fmla="*/ 1150 w 1412"/>
                <a:gd name="T59" fmla="*/ 702 h 1631"/>
                <a:gd name="T60" fmla="*/ 1096 w 1412"/>
                <a:gd name="T61" fmla="*/ 986 h 1631"/>
                <a:gd name="T62" fmla="*/ 992 w 1412"/>
                <a:gd name="T63" fmla="*/ 782 h 1631"/>
                <a:gd name="T64" fmla="*/ 873 w 1412"/>
                <a:gd name="T65" fmla="*/ 669 h 1631"/>
                <a:gd name="T66" fmla="*/ 816 w 1412"/>
                <a:gd name="T67" fmla="*/ 715 h 1631"/>
                <a:gd name="T68" fmla="*/ 1056 w 1412"/>
                <a:gd name="T69" fmla="*/ 294 h 1631"/>
                <a:gd name="T70" fmla="*/ 748 w 1412"/>
                <a:gd name="T71" fmla="*/ 402 h 1631"/>
                <a:gd name="T72" fmla="*/ 701 w 1412"/>
                <a:gd name="T73" fmla="*/ 470 h 1631"/>
                <a:gd name="T74" fmla="*/ 660 w 1412"/>
                <a:gd name="T75" fmla="*/ 583 h 1631"/>
                <a:gd name="T76" fmla="*/ 720 w 1412"/>
                <a:gd name="T77" fmla="*/ 921 h 1631"/>
                <a:gd name="T78" fmla="*/ 746 w 1412"/>
                <a:gd name="T79" fmla="*/ 974 h 1631"/>
                <a:gd name="T80" fmla="*/ 542 w 1412"/>
                <a:gd name="T81" fmla="*/ 993 h 1631"/>
                <a:gd name="T82" fmla="*/ 603 w 1412"/>
                <a:gd name="T83" fmla="*/ 1101 h 1631"/>
                <a:gd name="T84" fmla="*/ 246 w 1412"/>
                <a:gd name="T85" fmla="*/ 655 h 1631"/>
                <a:gd name="T86" fmla="*/ 380 w 1412"/>
                <a:gd name="T87" fmla="*/ 591 h 1631"/>
                <a:gd name="T88" fmla="*/ 182 w 1412"/>
                <a:gd name="T89" fmla="*/ 1006 h 1631"/>
                <a:gd name="T90" fmla="*/ 368 w 1412"/>
                <a:gd name="T91" fmla="*/ 1181 h 1631"/>
                <a:gd name="T92" fmla="*/ 545 w 1412"/>
                <a:gd name="T93" fmla="*/ 553 h 1631"/>
                <a:gd name="T94" fmla="*/ 399 w 1412"/>
                <a:gd name="T95" fmla="*/ 340 h 1631"/>
                <a:gd name="T96" fmla="*/ 227 w 1412"/>
                <a:gd name="T97" fmla="*/ 673 h 1631"/>
                <a:gd name="T98" fmla="*/ 657 w 1412"/>
                <a:gd name="T99" fmla="*/ 471 h 1631"/>
                <a:gd name="T100" fmla="*/ 879 w 1412"/>
                <a:gd name="T101" fmla="*/ 310 h 1631"/>
                <a:gd name="T102" fmla="*/ 718 w 1412"/>
                <a:gd name="T103" fmla="*/ 165 h 1631"/>
                <a:gd name="T104" fmla="*/ 624 w 1412"/>
                <a:gd name="T105" fmla="*/ 546 h 1631"/>
                <a:gd name="T106" fmla="*/ 980 w 1412"/>
                <a:gd name="T107" fmla="*/ 512 h 1631"/>
                <a:gd name="T108" fmla="*/ 892 w 1412"/>
                <a:gd name="T109" fmla="*/ 635 h 1631"/>
                <a:gd name="T110" fmla="*/ 1115 w 1412"/>
                <a:gd name="T111" fmla="*/ 669 h 1631"/>
                <a:gd name="T112" fmla="*/ 222 w 1412"/>
                <a:gd name="T113" fmla="*/ 1434 h 1631"/>
                <a:gd name="T114" fmla="*/ 375 w 1412"/>
                <a:gd name="T115" fmla="*/ 1466 h 1631"/>
                <a:gd name="T116" fmla="*/ 258 w 1412"/>
                <a:gd name="T117" fmla="*/ 1226 h 1631"/>
                <a:gd name="T118" fmla="*/ 414 w 1412"/>
                <a:gd name="T119" fmla="*/ 237 h 1631"/>
                <a:gd name="T120" fmla="*/ 1087 w 1412"/>
                <a:gd name="T121" fmla="*/ 287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2" h="1631">
                  <a:moveTo>
                    <a:pt x="439" y="342"/>
                  </a:moveTo>
                  <a:cubicBezTo>
                    <a:pt x="481" y="270"/>
                    <a:pt x="534" y="212"/>
                    <a:pt x="602" y="169"/>
                  </a:cubicBezTo>
                  <a:cubicBezTo>
                    <a:pt x="608" y="166"/>
                    <a:pt x="612" y="155"/>
                    <a:pt x="611" y="150"/>
                  </a:cubicBezTo>
                  <a:cubicBezTo>
                    <a:pt x="604" y="114"/>
                    <a:pt x="595" y="79"/>
                    <a:pt x="587" y="43"/>
                  </a:cubicBezTo>
                  <a:cubicBezTo>
                    <a:pt x="586" y="39"/>
                    <a:pt x="583" y="36"/>
                    <a:pt x="582" y="32"/>
                  </a:cubicBezTo>
                  <a:cubicBezTo>
                    <a:pt x="578" y="22"/>
                    <a:pt x="577" y="11"/>
                    <a:pt x="590" y="5"/>
                  </a:cubicBezTo>
                  <a:cubicBezTo>
                    <a:pt x="602" y="0"/>
                    <a:pt x="613" y="4"/>
                    <a:pt x="617" y="17"/>
                  </a:cubicBezTo>
                  <a:cubicBezTo>
                    <a:pt x="628" y="52"/>
                    <a:pt x="638" y="87"/>
                    <a:pt x="648" y="122"/>
                  </a:cubicBezTo>
                  <a:cubicBezTo>
                    <a:pt x="649" y="128"/>
                    <a:pt x="649" y="135"/>
                    <a:pt x="650" y="141"/>
                  </a:cubicBezTo>
                  <a:cubicBezTo>
                    <a:pt x="665" y="142"/>
                    <a:pt x="668" y="135"/>
                    <a:pt x="669" y="122"/>
                  </a:cubicBezTo>
                  <a:cubicBezTo>
                    <a:pt x="671" y="96"/>
                    <a:pt x="676" y="71"/>
                    <a:pt x="681" y="45"/>
                  </a:cubicBezTo>
                  <a:cubicBezTo>
                    <a:pt x="684" y="31"/>
                    <a:pt x="693" y="19"/>
                    <a:pt x="709" y="24"/>
                  </a:cubicBezTo>
                  <a:cubicBezTo>
                    <a:pt x="725" y="29"/>
                    <a:pt x="725" y="42"/>
                    <a:pt x="722" y="57"/>
                  </a:cubicBezTo>
                  <a:cubicBezTo>
                    <a:pt x="716" y="78"/>
                    <a:pt x="713" y="100"/>
                    <a:pt x="710" y="121"/>
                  </a:cubicBezTo>
                  <a:cubicBezTo>
                    <a:pt x="712" y="123"/>
                    <a:pt x="714" y="124"/>
                    <a:pt x="717" y="125"/>
                  </a:cubicBezTo>
                  <a:cubicBezTo>
                    <a:pt x="722" y="120"/>
                    <a:pt x="730" y="116"/>
                    <a:pt x="734" y="109"/>
                  </a:cubicBezTo>
                  <a:cubicBezTo>
                    <a:pt x="748" y="84"/>
                    <a:pt x="761" y="57"/>
                    <a:pt x="775" y="32"/>
                  </a:cubicBezTo>
                  <a:cubicBezTo>
                    <a:pt x="782" y="19"/>
                    <a:pt x="790" y="6"/>
                    <a:pt x="807" y="16"/>
                  </a:cubicBezTo>
                  <a:cubicBezTo>
                    <a:pt x="824" y="26"/>
                    <a:pt x="817" y="40"/>
                    <a:pt x="810" y="54"/>
                  </a:cubicBezTo>
                  <a:cubicBezTo>
                    <a:pt x="798" y="74"/>
                    <a:pt x="786" y="95"/>
                    <a:pt x="774" y="117"/>
                  </a:cubicBezTo>
                  <a:cubicBezTo>
                    <a:pt x="880" y="133"/>
                    <a:pt x="912" y="168"/>
                    <a:pt x="930" y="283"/>
                  </a:cubicBezTo>
                  <a:cubicBezTo>
                    <a:pt x="978" y="271"/>
                    <a:pt x="1026" y="260"/>
                    <a:pt x="1074" y="247"/>
                  </a:cubicBezTo>
                  <a:cubicBezTo>
                    <a:pt x="1095" y="241"/>
                    <a:pt x="1110" y="248"/>
                    <a:pt x="1121" y="264"/>
                  </a:cubicBezTo>
                  <a:cubicBezTo>
                    <a:pt x="1146" y="296"/>
                    <a:pt x="1149" y="369"/>
                    <a:pt x="1124" y="403"/>
                  </a:cubicBezTo>
                  <a:cubicBezTo>
                    <a:pt x="1117" y="413"/>
                    <a:pt x="1105" y="420"/>
                    <a:pt x="1094" y="426"/>
                  </a:cubicBezTo>
                  <a:cubicBezTo>
                    <a:pt x="1064" y="443"/>
                    <a:pt x="1034" y="457"/>
                    <a:pt x="1001" y="474"/>
                  </a:cubicBezTo>
                  <a:cubicBezTo>
                    <a:pt x="1021" y="493"/>
                    <a:pt x="1038" y="509"/>
                    <a:pt x="1055" y="523"/>
                  </a:cubicBezTo>
                  <a:cubicBezTo>
                    <a:pt x="1058" y="526"/>
                    <a:pt x="1065" y="525"/>
                    <a:pt x="1069" y="523"/>
                  </a:cubicBezTo>
                  <a:cubicBezTo>
                    <a:pt x="1084" y="515"/>
                    <a:pt x="1099" y="506"/>
                    <a:pt x="1113" y="497"/>
                  </a:cubicBezTo>
                  <a:cubicBezTo>
                    <a:pt x="1125" y="490"/>
                    <a:pt x="1137" y="487"/>
                    <a:pt x="1145" y="499"/>
                  </a:cubicBezTo>
                  <a:cubicBezTo>
                    <a:pt x="1153" y="511"/>
                    <a:pt x="1149" y="522"/>
                    <a:pt x="1137" y="530"/>
                  </a:cubicBezTo>
                  <a:cubicBezTo>
                    <a:pt x="1122" y="540"/>
                    <a:pt x="1107" y="549"/>
                    <a:pt x="1091" y="559"/>
                  </a:cubicBezTo>
                  <a:cubicBezTo>
                    <a:pt x="1104" y="581"/>
                    <a:pt x="1119" y="594"/>
                    <a:pt x="1145" y="592"/>
                  </a:cubicBezTo>
                  <a:cubicBezTo>
                    <a:pt x="1165" y="591"/>
                    <a:pt x="1185" y="594"/>
                    <a:pt x="1205" y="596"/>
                  </a:cubicBezTo>
                  <a:cubicBezTo>
                    <a:pt x="1219" y="597"/>
                    <a:pt x="1235" y="596"/>
                    <a:pt x="1236" y="616"/>
                  </a:cubicBezTo>
                  <a:cubicBezTo>
                    <a:pt x="1236" y="631"/>
                    <a:pt x="1225" y="637"/>
                    <a:pt x="1203" y="636"/>
                  </a:cubicBezTo>
                  <a:cubicBezTo>
                    <a:pt x="1188" y="635"/>
                    <a:pt x="1173" y="636"/>
                    <a:pt x="1156" y="636"/>
                  </a:cubicBezTo>
                  <a:cubicBezTo>
                    <a:pt x="1158" y="640"/>
                    <a:pt x="1159" y="644"/>
                    <a:pt x="1162" y="648"/>
                  </a:cubicBezTo>
                  <a:cubicBezTo>
                    <a:pt x="1263" y="787"/>
                    <a:pt x="1322" y="942"/>
                    <a:pt x="1347" y="1112"/>
                  </a:cubicBezTo>
                  <a:cubicBezTo>
                    <a:pt x="1362" y="1209"/>
                    <a:pt x="1378" y="1305"/>
                    <a:pt x="1392" y="1402"/>
                  </a:cubicBezTo>
                  <a:cubicBezTo>
                    <a:pt x="1412" y="1529"/>
                    <a:pt x="1315" y="1631"/>
                    <a:pt x="1189" y="1614"/>
                  </a:cubicBezTo>
                  <a:cubicBezTo>
                    <a:pt x="1069" y="1598"/>
                    <a:pt x="949" y="1578"/>
                    <a:pt x="830" y="1557"/>
                  </a:cubicBezTo>
                  <a:cubicBezTo>
                    <a:pt x="687" y="1531"/>
                    <a:pt x="557" y="1473"/>
                    <a:pt x="439" y="1387"/>
                  </a:cubicBezTo>
                  <a:cubicBezTo>
                    <a:pt x="437" y="1385"/>
                    <a:pt x="434" y="1384"/>
                    <a:pt x="428" y="1380"/>
                  </a:cubicBezTo>
                  <a:cubicBezTo>
                    <a:pt x="424" y="1412"/>
                    <a:pt x="419" y="1442"/>
                    <a:pt x="416" y="1472"/>
                  </a:cubicBezTo>
                  <a:cubicBezTo>
                    <a:pt x="413" y="1500"/>
                    <a:pt x="403" y="1513"/>
                    <a:pt x="375" y="1519"/>
                  </a:cubicBezTo>
                  <a:cubicBezTo>
                    <a:pt x="318" y="1530"/>
                    <a:pt x="262" y="1524"/>
                    <a:pt x="211" y="1496"/>
                  </a:cubicBezTo>
                  <a:cubicBezTo>
                    <a:pt x="179" y="1479"/>
                    <a:pt x="174" y="1463"/>
                    <a:pt x="180" y="1428"/>
                  </a:cubicBezTo>
                  <a:cubicBezTo>
                    <a:pt x="193" y="1355"/>
                    <a:pt x="206" y="1282"/>
                    <a:pt x="219" y="1208"/>
                  </a:cubicBezTo>
                  <a:cubicBezTo>
                    <a:pt x="223" y="1187"/>
                    <a:pt x="218" y="1169"/>
                    <a:pt x="204" y="1151"/>
                  </a:cubicBezTo>
                  <a:cubicBezTo>
                    <a:pt x="154" y="1087"/>
                    <a:pt x="137" y="1010"/>
                    <a:pt x="133" y="930"/>
                  </a:cubicBezTo>
                  <a:cubicBezTo>
                    <a:pt x="131" y="899"/>
                    <a:pt x="132" y="868"/>
                    <a:pt x="132" y="834"/>
                  </a:cubicBezTo>
                  <a:cubicBezTo>
                    <a:pt x="124" y="836"/>
                    <a:pt x="114" y="838"/>
                    <a:pt x="105" y="841"/>
                  </a:cubicBezTo>
                  <a:cubicBezTo>
                    <a:pt x="83" y="846"/>
                    <a:pt x="62" y="853"/>
                    <a:pt x="41" y="858"/>
                  </a:cubicBezTo>
                  <a:cubicBezTo>
                    <a:pt x="27" y="861"/>
                    <a:pt x="14" y="857"/>
                    <a:pt x="10" y="843"/>
                  </a:cubicBezTo>
                  <a:cubicBezTo>
                    <a:pt x="7" y="829"/>
                    <a:pt x="16" y="822"/>
                    <a:pt x="30" y="818"/>
                  </a:cubicBezTo>
                  <a:cubicBezTo>
                    <a:pt x="61" y="811"/>
                    <a:pt x="91" y="800"/>
                    <a:pt x="123" y="795"/>
                  </a:cubicBezTo>
                  <a:cubicBezTo>
                    <a:pt x="144" y="791"/>
                    <a:pt x="152" y="781"/>
                    <a:pt x="152" y="765"/>
                  </a:cubicBezTo>
                  <a:cubicBezTo>
                    <a:pt x="108" y="744"/>
                    <a:pt x="66" y="723"/>
                    <a:pt x="24" y="702"/>
                  </a:cubicBezTo>
                  <a:cubicBezTo>
                    <a:pt x="21" y="701"/>
                    <a:pt x="18" y="699"/>
                    <a:pt x="15" y="697"/>
                  </a:cubicBezTo>
                  <a:cubicBezTo>
                    <a:pt x="4" y="690"/>
                    <a:pt x="0" y="679"/>
                    <a:pt x="6" y="668"/>
                  </a:cubicBezTo>
                  <a:cubicBezTo>
                    <a:pt x="13" y="656"/>
                    <a:pt x="25" y="656"/>
                    <a:pt x="36" y="662"/>
                  </a:cubicBezTo>
                  <a:cubicBezTo>
                    <a:pt x="50" y="669"/>
                    <a:pt x="62" y="678"/>
                    <a:pt x="76" y="685"/>
                  </a:cubicBezTo>
                  <a:cubicBezTo>
                    <a:pt x="100" y="696"/>
                    <a:pt x="124" y="707"/>
                    <a:pt x="149" y="715"/>
                  </a:cubicBezTo>
                  <a:cubicBezTo>
                    <a:pt x="173" y="723"/>
                    <a:pt x="176" y="720"/>
                    <a:pt x="180" y="695"/>
                  </a:cubicBezTo>
                  <a:cubicBezTo>
                    <a:pt x="187" y="661"/>
                    <a:pt x="192" y="626"/>
                    <a:pt x="198" y="592"/>
                  </a:cubicBezTo>
                  <a:cubicBezTo>
                    <a:pt x="219" y="487"/>
                    <a:pt x="224" y="381"/>
                    <a:pt x="200" y="275"/>
                  </a:cubicBezTo>
                  <a:cubicBezTo>
                    <a:pt x="199" y="271"/>
                    <a:pt x="199" y="266"/>
                    <a:pt x="197" y="261"/>
                  </a:cubicBezTo>
                  <a:cubicBezTo>
                    <a:pt x="187" y="224"/>
                    <a:pt x="194" y="206"/>
                    <a:pt x="231" y="194"/>
                  </a:cubicBezTo>
                  <a:cubicBezTo>
                    <a:pt x="293" y="173"/>
                    <a:pt x="357" y="172"/>
                    <a:pt x="419" y="195"/>
                  </a:cubicBezTo>
                  <a:cubicBezTo>
                    <a:pt x="455" y="208"/>
                    <a:pt x="462" y="224"/>
                    <a:pt x="454" y="262"/>
                  </a:cubicBezTo>
                  <a:cubicBezTo>
                    <a:pt x="449" y="288"/>
                    <a:pt x="444" y="315"/>
                    <a:pt x="439" y="342"/>
                  </a:cubicBezTo>
                  <a:close/>
                  <a:moveTo>
                    <a:pt x="523" y="1003"/>
                  </a:moveTo>
                  <a:cubicBezTo>
                    <a:pt x="523" y="1003"/>
                    <a:pt x="521" y="1003"/>
                    <a:pt x="519" y="1004"/>
                  </a:cubicBezTo>
                  <a:cubicBezTo>
                    <a:pt x="515" y="1008"/>
                    <a:pt x="510" y="1012"/>
                    <a:pt x="506" y="1017"/>
                  </a:cubicBezTo>
                  <a:cubicBezTo>
                    <a:pt x="472" y="1050"/>
                    <a:pt x="447" y="1090"/>
                    <a:pt x="426" y="1133"/>
                  </a:cubicBezTo>
                  <a:cubicBezTo>
                    <a:pt x="420" y="1145"/>
                    <a:pt x="422" y="1153"/>
                    <a:pt x="430" y="1163"/>
                  </a:cubicBezTo>
                  <a:cubicBezTo>
                    <a:pt x="473" y="1216"/>
                    <a:pt x="523" y="1260"/>
                    <a:pt x="580" y="1297"/>
                  </a:cubicBezTo>
                  <a:cubicBezTo>
                    <a:pt x="585" y="1301"/>
                    <a:pt x="586" y="1309"/>
                    <a:pt x="589" y="1316"/>
                  </a:cubicBezTo>
                  <a:cubicBezTo>
                    <a:pt x="583" y="1315"/>
                    <a:pt x="575" y="1316"/>
                    <a:pt x="570" y="1312"/>
                  </a:cubicBezTo>
                  <a:cubicBezTo>
                    <a:pt x="516" y="1279"/>
                    <a:pt x="468" y="1238"/>
                    <a:pt x="426" y="1189"/>
                  </a:cubicBezTo>
                  <a:cubicBezTo>
                    <a:pt x="422" y="1184"/>
                    <a:pt x="417" y="1179"/>
                    <a:pt x="412" y="1174"/>
                  </a:cubicBezTo>
                  <a:cubicBezTo>
                    <a:pt x="397" y="1209"/>
                    <a:pt x="383" y="1242"/>
                    <a:pt x="368" y="1278"/>
                  </a:cubicBezTo>
                  <a:cubicBezTo>
                    <a:pt x="372" y="1282"/>
                    <a:pt x="379" y="1289"/>
                    <a:pt x="386" y="1295"/>
                  </a:cubicBezTo>
                  <a:cubicBezTo>
                    <a:pt x="503" y="1398"/>
                    <a:pt x="636" y="1473"/>
                    <a:pt x="787" y="1506"/>
                  </a:cubicBezTo>
                  <a:cubicBezTo>
                    <a:pt x="921" y="1535"/>
                    <a:pt x="1057" y="1554"/>
                    <a:pt x="1193" y="1575"/>
                  </a:cubicBezTo>
                  <a:cubicBezTo>
                    <a:pt x="1290" y="1590"/>
                    <a:pt x="1371" y="1503"/>
                    <a:pt x="1354" y="1406"/>
                  </a:cubicBezTo>
                  <a:cubicBezTo>
                    <a:pt x="1338" y="1309"/>
                    <a:pt x="1323" y="1213"/>
                    <a:pt x="1308" y="1116"/>
                  </a:cubicBezTo>
                  <a:cubicBezTo>
                    <a:pt x="1287" y="975"/>
                    <a:pt x="1241" y="844"/>
                    <a:pt x="1165" y="723"/>
                  </a:cubicBezTo>
                  <a:cubicBezTo>
                    <a:pt x="1161" y="716"/>
                    <a:pt x="1156" y="710"/>
                    <a:pt x="1150" y="702"/>
                  </a:cubicBezTo>
                  <a:cubicBezTo>
                    <a:pt x="1127" y="768"/>
                    <a:pt x="1075" y="780"/>
                    <a:pt x="1013" y="779"/>
                  </a:cubicBezTo>
                  <a:cubicBezTo>
                    <a:pt x="1018" y="790"/>
                    <a:pt x="1022" y="799"/>
                    <a:pt x="1026" y="808"/>
                  </a:cubicBezTo>
                  <a:cubicBezTo>
                    <a:pt x="1050" y="867"/>
                    <a:pt x="1073" y="927"/>
                    <a:pt x="1096" y="986"/>
                  </a:cubicBezTo>
                  <a:cubicBezTo>
                    <a:pt x="1098" y="991"/>
                    <a:pt x="1092" y="998"/>
                    <a:pt x="1090" y="1004"/>
                  </a:cubicBezTo>
                  <a:cubicBezTo>
                    <a:pt x="1086" y="1000"/>
                    <a:pt x="1079" y="997"/>
                    <a:pt x="1077" y="992"/>
                  </a:cubicBezTo>
                  <a:cubicBezTo>
                    <a:pt x="1049" y="922"/>
                    <a:pt x="1021" y="852"/>
                    <a:pt x="992" y="782"/>
                  </a:cubicBezTo>
                  <a:cubicBezTo>
                    <a:pt x="989" y="776"/>
                    <a:pt x="983" y="769"/>
                    <a:pt x="977" y="767"/>
                  </a:cubicBezTo>
                  <a:cubicBezTo>
                    <a:pt x="946" y="752"/>
                    <a:pt x="922" y="730"/>
                    <a:pt x="902" y="703"/>
                  </a:cubicBezTo>
                  <a:cubicBezTo>
                    <a:pt x="893" y="691"/>
                    <a:pt x="883" y="680"/>
                    <a:pt x="873" y="669"/>
                  </a:cubicBezTo>
                  <a:cubicBezTo>
                    <a:pt x="864" y="690"/>
                    <a:pt x="859" y="707"/>
                    <a:pt x="856" y="723"/>
                  </a:cubicBezTo>
                  <a:cubicBezTo>
                    <a:pt x="853" y="738"/>
                    <a:pt x="845" y="745"/>
                    <a:pt x="831" y="743"/>
                  </a:cubicBezTo>
                  <a:cubicBezTo>
                    <a:pt x="816" y="740"/>
                    <a:pt x="813" y="728"/>
                    <a:pt x="816" y="715"/>
                  </a:cubicBezTo>
                  <a:cubicBezTo>
                    <a:pt x="833" y="610"/>
                    <a:pt x="878" y="520"/>
                    <a:pt x="965" y="455"/>
                  </a:cubicBezTo>
                  <a:cubicBezTo>
                    <a:pt x="997" y="431"/>
                    <a:pt x="1032" y="412"/>
                    <a:pt x="1066" y="390"/>
                  </a:cubicBezTo>
                  <a:cubicBezTo>
                    <a:pt x="1048" y="361"/>
                    <a:pt x="1051" y="328"/>
                    <a:pt x="1056" y="294"/>
                  </a:cubicBezTo>
                  <a:cubicBezTo>
                    <a:pt x="1050" y="295"/>
                    <a:pt x="1046" y="296"/>
                    <a:pt x="1042" y="297"/>
                  </a:cubicBezTo>
                  <a:cubicBezTo>
                    <a:pt x="949" y="317"/>
                    <a:pt x="866" y="356"/>
                    <a:pt x="791" y="415"/>
                  </a:cubicBezTo>
                  <a:cubicBezTo>
                    <a:pt x="769" y="433"/>
                    <a:pt x="757" y="429"/>
                    <a:pt x="748" y="402"/>
                  </a:cubicBezTo>
                  <a:cubicBezTo>
                    <a:pt x="746" y="397"/>
                    <a:pt x="735" y="389"/>
                    <a:pt x="735" y="389"/>
                  </a:cubicBezTo>
                  <a:cubicBezTo>
                    <a:pt x="720" y="401"/>
                    <a:pt x="704" y="412"/>
                    <a:pt x="693" y="427"/>
                  </a:cubicBezTo>
                  <a:cubicBezTo>
                    <a:pt x="683" y="441"/>
                    <a:pt x="689" y="458"/>
                    <a:pt x="701" y="470"/>
                  </a:cubicBezTo>
                  <a:cubicBezTo>
                    <a:pt x="713" y="481"/>
                    <a:pt x="712" y="491"/>
                    <a:pt x="703" y="503"/>
                  </a:cubicBezTo>
                  <a:cubicBezTo>
                    <a:pt x="688" y="523"/>
                    <a:pt x="674" y="543"/>
                    <a:pt x="661" y="564"/>
                  </a:cubicBezTo>
                  <a:cubicBezTo>
                    <a:pt x="658" y="569"/>
                    <a:pt x="657" y="579"/>
                    <a:pt x="660" y="583"/>
                  </a:cubicBezTo>
                  <a:cubicBezTo>
                    <a:pt x="705" y="653"/>
                    <a:pt x="708" y="729"/>
                    <a:pt x="681" y="802"/>
                  </a:cubicBezTo>
                  <a:cubicBezTo>
                    <a:pt x="664" y="847"/>
                    <a:pt x="674" y="875"/>
                    <a:pt x="704" y="904"/>
                  </a:cubicBezTo>
                  <a:cubicBezTo>
                    <a:pt x="710" y="909"/>
                    <a:pt x="715" y="916"/>
                    <a:pt x="720" y="921"/>
                  </a:cubicBezTo>
                  <a:cubicBezTo>
                    <a:pt x="733" y="934"/>
                    <a:pt x="746" y="946"/>
                    <a:pt x="758" y="960"/>
                  </a:cubicBezTo>
                  <a:cubicBezTo>
                    <a:pt x="762" y="964"/>
                    <a:pt x="761" y="971"/>
                    <a:pt x="763" y="977"/>
                  </a:cubicBezTo>
                  <a:cubicBezTo>
                    <a:pt x="757" y="976"/>
                    <a:pt x="750" y="977"/>
                    <a:pt x="746" y="974"/>
                  </a:cubicBezTo>
                  <a:cubicBezTo>
                    <a:pt x="732" y="963"/>
                    <a:pt x="720" y="951"/>
                    <a:pt x="708" y="938"/>
                  </a:cubicBezTo>
                  <a:cubicBezTo>
                    <a:pt x="689" y="917"/>
                    <a:pt x="671" y="895"/>
                    <a:pt x="656" y="878"/>
                  </a:cubicBezTo>
                  <a:cubicBezTo>
                    <a:pt x="619" y="915"/>
                    <a:pt x="582" y="952"/>
                    <a:pt x="542" y="993"/>
                  </a:cubicBezTo>
                  <a:cubicBezTo>
                    <a:pt x="566" y="1022"/>
                    <a:pt x="593" y="1054"/>
                    <a:pt x="618" y="1087"/>
                  </a:cubicBezTo>
                  <a:cubicBezTo>
                    <a:pt x="625" y="1095"/>
                    <a:pt x="645" y="1103"/>
                    <a:pt x="632" y="1115"/>
                  </a:cubicBezTo>
                  <a:cubicBezTo>
                    <a:pt x="619" y="1127"/>
                    <a:pt x="610" y="1109"/>
                    <a:pt x="603" y="1101"/>
                  </a:cubicBezTo>
                  <a:cubicBezTo>
                    <a:pt x="575" y="1069"/>
                    <a:pt x="550" y="1036"/>
                    <a:pt x="523" y="1003"/>
                  </a:cubicBezTo>
                  <a:close/>
                  <a:moveTo>
                    <a:pt x="227" y="673"/>
                  </a:moveTo>
                  <a:cubicBezTo>
                    <a:pt x="233" y="667"/>
                    <a:pt x="240" y="661"/>
                    <a:pt x="246" y="655"/>
                  </a:cubicBezTo>
                  <a:cubicBezTo>
                    <a:pt x="283" y="620"/>
                    <a:pt x="325" y="592"/>
                    <a:pt x="373" y="575"/>
                  </a:cubicBezTo>
                  <a:cubicBezTo>
                    <a:pt x="378" y="573"/>
                    <a:pt x="384" y="577"/>
                    <a:pt x="389" y="579"/>
                  </a:cubicBezTo>
                  <a:cubicBezTo>
                    <a:pt x="386" y="583"/>
                    <a:pt x="384" y="588"/>
                    <a:pt x="380" y="591"/>
                  </a:cubicBezTo>
                  <a:cubicBezTo>
                    <a:pt x="377" y="593"/>
                    <a:pt x="373" y="594"/>
                    <a:pt x="369" y="596"/>
                  </a:cubicBezTo>
                  <a:cubicBezTo>
                    <a:pt x="273" y="639"/>
                    <a:pt x="203" y="706"/>
                    <a:pt x="181" y="813"/>
                  </a:cubicBezTo>
                  <a:cubicBezTo>
                    <a:pt x="167" y="877"/>
                    <a:pt x="169" y="941"/>
                    <a:pt x="182" y="1006"/>
                  </a:cubicBezTo>
                  <a:cubicBezTo>
                    <a:pt x="202" y="1102"/>
                    <a:pt x="265" y="1171"/>
                    <a:pt x="330" y="1238"/>
                  </a:cubicBezTo>
                  <a:cubicBezTo>
                    <a:pt x="332" y="1241"/>
                    <a:pt x="337" y="1242"/>
                    <a:pt x="342" y="1245"/>
                  </a:cubicBezTo>
                  <a:cubicBezTo>
                    <a:pt x="351" y="1222"/>
                    <a:pt x="361" y="1202"/>
                    <a:pt x="368" y="1181"/>
                  </a:cubicBezTo>
                  <a:cubicBezTo>
                    <a:pt x="402" y="1081"/>
                    <a:pt x="459" y="1000"/>
                    <a:pt x="546" y="936"/>
                  </a:cubicBezTo>
                  <a:cubicBezTo>
                    <a:pt x="627" y="876"/>
                    <a:pt x="664" y="792"/>
                    <a:pt x="656" y="691"/>
                  </a:cubicBezTo>
                  <a:cubicBezTo>
                    <a:pt x="651" y="620"/>
                    <a:pt x="608" y="567"/>
                    <a:pt x="545" y="553"/>
                  </a:cubicBezTo>
                  <a:cubicBezTo>
                    <a:pt x="514" y="545"/>
                    <a:pt x="482" y="546"/>
                    <a:pt x="451" y="555"/>
                  </a:cubicBezTo>
                  <a:cubicBezTo>
                    <a:pt x="435" y="560"/>
                    <a:pt x="425" y="556"/>
                    <a:pt x="420" y="540"/>
                  </a:cubicBezTo>
                  <a:cubicBezTo>
                    <a:pt x="402" y="474"/>
                    <a:pt x="390" y="409"/>
                    <a:pt x="399" y="340"/>
                  </a:cubicBezTo>
                  <a:cubicBezTo>
                    <a:pt x="403" y="316"/>
                    <a:pt x="406" y="292"/>
                    <a:pt x="410" y="266"/>
                  </a:cubicBezTo>
                  <a:cubicBezTo>
                    <a:pt x="352" y="285"/>
                    <a:pt x="297" y="284"/>
                    <a:pt x="239" y="268"/>
                  </a:cubicBezTo>
                  <a:cubicBezTo>
                    <a:pt x="263" y="405"/>
                    <a:pt x="251" y="538"/>
                    <a:pt x="227" y="673"/>
                  </a:cubicBezTo>
                  <a:close/>
                  <a:moveTo>
                    <a:pt x="624" y="546"/>
                  </a:moveTo>
                  <a:cubicBezTo>
                    <a:pt x="635" y="530"/>
                    <a:pt x="643" y="515"/>
                    <a:pt x="653" y="503"/>
                  </a:cubicBezTo>
                  <a:cubicBezTo>
                    <a:pt x="662" y="492"/>
                    <a:pt x="662" y="483"/>
                    <a:pt x="657" y="471"/>
                  </a:cubicBezTo>
                  <a:cubicBezTo>
                    <a:pt x="641" y="432"/>
                    <a:pt x="656" y="393"/>
                    <a:pt x="693" y="364"/>
                  </a:cubicBezTo>
                  <a:cubicBezTo>
                    <a:pt x="725" y="340"/>
                    <a:pt x="746" y="341"/>
                    <a:pt x="781" y="368"/>
                  </a:cubicBezTo>
                  <a:cubicBezTo>
                    <a:pt x="814" y="348"/>
                    <a:pt x="847" y="329"/>
                    <a:pt x="879" y="310"/>
                  </a:cubicBezTo>
                  <a:cubicBezTo>
                    <a:pt x="884" y="307"/>
                    <a:pt x="888" y="302"/>
                    <a:pt x="889" y="297"/>
                  </a:cubicBezTo>
                  <a:cubicBezTo>
                    <a:pt x="901" y="246"/>
                    <a:pt x="869" y="187"/>
                    <a:pt x="821" y="167"/>
                  </a:cubicBezTo>
                  <a:cubicBezTo>
                    <a:pt x="787" y="152"/>
                    <a:pt x="750" y="155"/>
                    <a:pt x="718" y="165"/>
                  </a:cubicBezTo>
                  <a:cubicBezTo>
                    <a:pt x="582" y="207"/>
                    <a:pt x="494" y="296"/>
                    <a:pt x="458" y="435"/>
                  </a:cubicBezTo>
                  <a:cubicBezTo>
                    <a:pt x="452" y="460"/>
                    <a:pt x="452" y="486"/>
                    <a:pt x="461" y="512"/>
                  </a:cubicBezTo>
                  <a:cubicBezTo>
                    <a:pt x="519" y="506"/>
                    <a:pt x="574" y="510"/>
                    <a:pt x="624" y="546"/>
                  </a:cubicBezTo>
                  <a:close/>
                  <a:moveTo>
                    <a:pt x="1115" y="669"/>
                  </a:moveTo>
                  <a:cubicBezTo>
                    <a:pt x="1112" y="661"/>
                    <a:pt x="1113" y="649"/>
                    <a:pt x="1107" y="643"/>
                  </a:cubicBezTo>
                  <a:cubicBezTo>
                    <a:pt x="1066" y="599"/>
                    <a:pt x="1023" y="555"/>
                    <a:pt x="980" y="512"/>
                  </a:cubicBezTo>
                  <a:cubicBezTo>
                    <a:pt x="977" y="509"/>
                    <a:pt x="965" y="509"/>
                    <a:pt x="962" y="513"/>
                  </a:cubicBezTo>
                  <a:cubicBezTo>
                    <a:pt x="929" y="542"/>
                    <a:pt x="904" y="577"/>
                    <a:pt x="888" y="618"/>
                  </a:cubicBezTo>
                  <a:cubicBezTo>
                    <a:pt x="886" y="623"/>
                    <a:pt x="888" y="631"/>
                    <a:pt x="892" y="635"/>
                  </a:cubicBezTo>
                  <a:cubicBezTo>
                    <a:pt x="909" y="655"/>
                    <a:pt x="929" y="672"/>
                    <a:pt x="945" y="692"/>
                  </a:cubicBezTo>
                  <a:cubicBezTo>
                    <a:pt x="968" y="718"/>
                    <a:pt x="996" y="734"/>
                    <a:pt x="1031" y="738"/>
                  </a:cubicBezTo>
                  <a:cubicBezTo>
                    <a:pt x="1078" y="744"/>
                    <a:pt x="1112" y="715"/>
                    <a:pt x="1115" y="669"/>
                  </a:cubicBezTo>
                  <a:close/>
                  <a:moveTo>
                    <a:pt x="258" y="1226"/>
                  </a:moveTo>
                  <a:cubicBezTo>
                    <a:pt x="256" y="1239"/>
                    <a:pt x="256" y="1250"/>
                    <a:pt x="254" y="1261"/>
                  </a:cubicBezTo>
                  <a:cubicBezTo>
                    <a:pt x="243" y="1319"/>
                    <a:pt x="233" y="1376"/>
                    <a:pt x="222" y="1434"/>
                  </a:cubicBezTo>
                  <a:cubicBezTo>
                    <a:pt x="219" y="1445"/>
                    <a:pt x="217" y="1454"/>
                    <a:pt x="230" y="1461"/>
                  </a:cubicBezTo>
                  <a:cubicBezTo>
                    <a:pt x="272" y="1482"/>
                    <a:pt x="316" y="1488"/>
                    <a:pt x="362" y="1480"/>
                  </a:cubicBezTo>
                  <a:cubicBezTo>
                    <a:pt x="367" y="1479"/>
                    <a:pt x="375" y="1472"/>
                    <a:pt x="375" y="1466"/>
                  </a:cubicBezTo>
                  <a:cubicBezTo>
                    <a:pt x="381" y="1431"/>
                    <a:pt x="385" y="1396"/>
                    <a:pt x="388" y="1361"/>
                  </a:cubicBezTo>
                  <a:cubicBezTo>
                    <a:pt x="389" y="1356"/>
                    <a:pt x="387" y="1348"/>
                    <a:pt x="383" y="1344"/>
                  </a:cubicBezTo>
                  <a:cubicBezTo>
                    <a:pt x="342" y="1305"/>
                    <a:pt x="301" y="1266"/>
                    <a:pt x="258" y="1226"/>
                  </a:cubicBezTo>
                  <a:close/>
                  <a:moveTo>
                    <a:pt x="414" y="237"/>
                  </a:moveTo>
                  <a:cubicBezTo>
                    <a:pt x="374" y="207"/>
                    <a:pt x="264" y="207"/>
                    <a:pt x="234" y="238"/>
                  </a:cubicBezTo>
                  <a:cubicBezTo>
                    <a:pt x="264" y="272"/>
                    <a:pt x="378" y="272"/>
                    <a:pt x="414" y="237"/>
                  </a:cubicBezTo>
                  <a:close/>
                  <a:moveTo>
                    <a:pt x="1087" y="287"/>
                  </a:moveTo>
                  <a:cubicBezTo>
                    <a:pt x="1060" y="311"/>
                    <a:pt x="1061" y="363"/>
                    <a:pt x="1088" y="381"/>
                  </a:cubicBezTo>
                  <a:cubicBezTo>
                    <a:pt x="1106" y="356"/>
                    <a:pt x="1106" y="317"/>
                    <a:pt x="1087" y="2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59" name="Group 58">
            <a:extLst>
              <a:ext uri="{FF2B5EF4-FFF2-40B4-BE49-F238E27FC236}">
                <a16:creationId xmlns:a16="http://schemas.microsoft.com/office/drawing/2014/main" id="{5F9451EF-44DA-C38A-1E99-45CC4C96A993}"/>
              </a:ext>
            </a:extLst>
          </p:cNvPr>
          <p:cNvGrpSpPr>
            <a:grpSpLocks noChangeAspect="1"/>
          </p:cNvGrpSpPr>
          <p:nvPr/>
        </p:nvGrpSpPr>
        <p:grpSpPr bwMode="auto">
          <a:xfrm>
            <a:off x="7309953" y="3268586"/>
            <a:ext cx="549856" cy="544645"/>
            <a:chOff x="1245" y="-1"/>
            <a:chExt cx="3271" cy="3240"/>
          </a:xfrm>
        </p:grpSpPr>
        <p:sp>
          <p:nvSpPr>
            <p:cNvPr id="60" name="Freeform 32">
              <a:extLst>
                <a:ext uri="{FF2B5EF4-FFF2-40B4-BE49-F238E27FC236}">
                  <a16:creationId xmlns:a16="http://schemas.microsoft.com/office/drawing/2014/main" id="{4893CE96-156B-D3ED-F142-DE778B644969}"/>
                </a:ext>
              </a:extLst>
            </p:cNvPr>
            <p:cNvSpPr>
              <a:spLocks noEditPoints="1"/>
            </p:cNvSpPr>
            <p:nvPr/>
          </p:nvSpPr>
          <p:spPr bwMode="auto">
            <a:xfrm>
              <a:off x="1245" y="-1"/>
              <a:ext cx="3271" cy="3240"/>
            </a:xfrm>
            <a:custGeom>
              <a:avLst/>
              <a:gdLst>
                <a:gd name="T0" fmla="*/ 1099 w 3920"/>
                <a:gd name="T1" fmla="*/ 483 h 3888"/>
                <a:gd name="T2" fmla="*/ 735 w 3920"/>
                <a:gd name="T3" fmla="*/ 1115 h 3888"/>
                <a:gd name="T4" fmla="*/ 658 w 3920"/>
                <a:gd name="T5" fmla="*/ 1299 h 3888"/>
                <a:gd name="T6" fmla="*/ 736 w 3920"/>
                <a:gd name="T7" fmla="*/ 2167 h 3888"/>
                <a:gd name="T8" fmla="*/ 1447 w 3920"/>
                <a:gd name="T9" fmla="*/ 1799 h 3888"/>
                <a:gd name="T10" fmla="*/ 1353 w 3920"/>
                <a:gd name="T11" fmla="*/ 2090 h 3888"/>
                <a:gd name="T12" fmla="*/ 772 w 3920"/>
                <a:gd name="T13" fmla="*/ 2411 h 3888"/>
                <a:gd name="T14" fmla="*/ 1825 w 3920"/>
                <a:gd name="T15" fmla="*/ 3275 h 3888"/>
                <a:gd name="T16" fmla="*/ 2947 w 3920"/>
                <a:gd name="T17" fmla="*/ 2531 h 3888"/>
                <a:gd name="T18" fmla="*/ 2784 w 3920"/>
                <a:gd name="T19" fmla="*/ 2296 h 3888"/>
                <a:gd name="T20" fmla="*/ 2378 w 3920"/>
                <a:gd name="T21" fmla="*/ 2263 h 3888"/>
                <a:gd name="T22" fmla="*/ 2168 w 3920"/>
                <a:gd name="T23" fmla="*/ 1657 h 3888"/>
                <a:gd name="T24" fmla="*/ 3172 w 3920"/>
                <a:gd name="T25" fmla="*/ 1164 h 3888"/>
                <a:gd name="T26" fmla="*/ 3370 w 3920"/>
                <a:gd name="T27" fmla="*/ 1407 h 3888"/>
                <a:gd name="T28" fmla="*/ 3612 w 3920"/>
                <a:gd name="T29" fmla="*/ 1022 h 3888"/>
                <a:gd name="T30" fmla="*/ 2582 w 3920"/>
                <a:gd name="T31" fmla="*/ 1012 h 3888"/>
                <a:gd name="T32" fmla="*/ 2562 w 3920"/>
                <a:gd name="T33" fmla="*/ 827 h 3888"/>
                <a:gd name="T34" fmla="*/ 3920 w 3920"/>
                <a:gd name="T35" fmla="*/ 1164 h 3888"/>
                <a:gd name="T36" fmla="*/ 3594 w 3920"/>
                <a:gd name="T37" fmla="*/ 2492 h 3888"/>
                <a:gd name="T38" fmla="*/ 3356 w 3920"/>
                <a:gd name="T39" fmla="*/ 2673 h 3888"/>
                <a:gd name="T40" fmla="*/ 1971 w 3920"/>
                <a:gd name="T41" fmla="*/ 3876 h 3888"/>
                <a:gd name="T42" fmla="*/ 1667 w 3920"/>
                <a:gd name="T43" fmla="*/ 3884 h 3888"/>
                <a:gd name="T44" fmla="*/ 338 w 3920"/>
                <a:gd name="T45" fmla="*/ 2938 h 3888"/>
                <a:gd name="T46" fmla="*/ 545 w 3920"/>
                <a:gd name="T47" fmla="*/ 2249 h 3888"/>
                <a:gd name="T48" fmla="*/ 476 w 3920"/>
                <a:gd name="T49" fmla="*/ 1294 h 3888"/>
                <a:gd name="T50" fmla="*/ 368 w 3920"/>
                <a:gd name="T51" fmla="*/ 1209 h 3888"/>
                <a:gd name="T52" fmla="*/ 272 w 3920"/>
                <a:gd name="T53" fmla="*/ 1023 h 3888"/>
                <a:gd name="T54" fmla="*/ 0 w 3920"/>
                <a:gd name="T55" fmla="*/ 508 h 3888"/>
                <a:gd name="T56" fmla="*/ 508 w 3920"/>
                <a:gd name="T57" fmla="*/ 0 h 3888"/>
                <a:gd name="T58" fmla="*/ 600 w 3920"/>
                <a:gd name="T59" fmla="*/ 2520 h 3888"/>
                <a:gd name="T60" fmla="*/ 1077 w 3920"/>
                <a:gd name="T61" fmla="*/ 3534 h 3888"/>
                <a:gd name="T62" fmla="*/ 2822 w 3920"/>
                <a:gd name="T63" fmla="*/ 3298 h 3888"/>
                <a:gd name="T64" fmla="*/ 3182 w 3920"/>
                <a:gd name="T65" fmla="*/ 2500 h 3888"/>
                <a:gd name="T66" fmla="*/ 3122 w 3920"/>
                <a:gd name="T67" fmla="*/ 2606 h 3888"/>
                <a:gd name="T68" fmla="*/ 1668 w 3920"/>
                <a:gd name="T69" fmla="*/ 3456 h 3888"/>
                <a:gd name="T70" fmla="*/ 608 w 3920"/>
                <a:gd name="T71" fmla="*/ 2510 h 3888"/>
                <a:gd name="T72" fmla="*/ 920 w 3920"/>
                <a:gd name="T73" fmla="*/ 553 h 3888"/>
                <a:gd name="T74" fmla="*/ 3731 w 3920"/>
                <a:gd name="T75" fmla="*/ 1546 h 3888"/>
                <a:gd name="T76" fmla="*/ 3156 w 3920"/>
                <a:gd name="T77" fmla="*/ 1592 h 3888"/>
                <a:gd name="T78" fmla="*/ 2970 w 3920"/>
                <a:gd name="T79" fmla="*/ 2279 h 3888"/>
                <a:gd name="T80" fmla="*/ 3108 w 3920"/>
                <a:gd name="T81" fmla="*/ 1811 h 3888"/>
                <a:gd name="T82" fmla="*/ 3208 w 3920"/>
                <a:gd name="T83" fmla="*/ 1713 h 3888"/>
                <a:gd name="T84" fmla="*/ 3731 w 3920"/>
                <a:gd name="T85" fmla="*/ 1546 h 3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20" h="3888">
                  <a:moveTo>
                    <a:pt x="592" y="0"/>
                  </a:moveTo>
                  <a:cubicBezTo>
                    <a:pt x="625" y="6"/>
                    <a:pt x="659" y="11"/>
                    <a:pt x="692" y="19"/>
                  </a:cubicBezTo>
                  <a:cubicBezTo>
                    <a:pt x="911" y="78"/>
                    <a:pt x="1069" y="259"/>
                    <a:pt x="1099" y="483"/>
                  </a:cubicBezTo>
                  <a:cubicBezTo>
                    <a:pt x="1130" y="716"/>
                    <a:pt x="1004" y="946"/>
                    <a:pt x="791" y="1048"/>
                  </a:cubicBezTo>
                  <a:cubicBezTo>
                    <a:pt x="783" y="1051"/>
                    <a:pt x="776" y="1055"/>
                    <a:pt x="769" y="1058"/>
                  </a:cubicBezTo>
                  <a:cubicBezTo>
                    <a:pt x="744" y="1069"/>
                    <a:pt x="733" y="1087"/>
                    <a:pt x="735" y="1115"/>
                  </a:cubicBezTo>
                  <a:cubicBezTo>
                    <a:pt x="737" y="1145"/>
                    <a:pt x="736" y="1175"/>
                    <a:pt x="735" y="1205"/>
                  </a:cubicBezTo>
                  <a:cubicBezTo>
                    <a:pt x="734" y="1243"/>
                    <a:pt x="719" y="1261"/>
                    <a:pt x="682" y="1269"/>
                  </a:cubicBezTo>
                  <a:cubicBezTo>
                    <a:pt x="665" y="1273"/>
                    <a:pt x="658" y="1281"/>
                    <a:pt x="658" y="1299"/>
                  </a:cubicBezTo>
                  <a:cubicBezTo>
                    <a:pt x="657" y="1545"/>
                    <a:pt x="659" y="1791"/>
                    <a:pt x="693" y="2035"/>
                  </a:cubicBezTo>
                  <a:cubicBezTo>
                    <a:pt x="699" y="2075"/>
                    <a:pt x="706" y="2115"/>
                    <a:pt x="712" y="2155"/>
                  </a:cubicBezTo>
                  <a:cubicBezTo>
                    <a:pt x="715" y="2171"/>
                    <a:pt x="722" y="2174"/>
                    <a:pt x="736" y="2167"/>
                  </a:cubicBezTo>
                  <a:cubicBezTo>
                    <a:pt x="887" y="2081"/>
                    <a:pt x="1050" y="2023"/>
                    <a:pt x="1210" y="1956"/>
                  </a:cubicBezTo>
                  <a:cubicBezTo>
                    <a:pt x="1292" y="1922"/>
                    <a:pt x="1367" y="1878"/>
                    <a:pt x="1421" y="1804"/>
                  </a:cubicBezTo>
                  <a:cubicBezTo>
                    <a:pt x="1428" y="1794"/>
                    <a:pt x="1436" y="1793"/>
                    <a:pt x="1447" y="1799"/>
                  </a:cubicBezTo>
                  <a:cubicBezTo>
                    <a:pt x="1488" y="1823"/>
                    <a:pt x="1529" y="1846"/>
                    <a:pt x="1570" y="1870"/>
                  </a:cubicBezTo>
                  <a:cubicBezTo>
                    <a:pt x="1587" y="1880"/>
                    <a:pt x="1588" y="1886"/>
                    <a:pt x="1574" y="1905"/>
                  </a:cubicBezTo>
                  <a:cubicBezTo>
                    <a:pt x="1517" y="1987"/>
                    <a:pt x="1442" y="2049"/>
                    <a:pt x="1353" y="2090"/>
                  </a:cubicBezTo>
                  <a:cubicBezTo>
                    <a:pt x="1262" y="2133"/>
                    <a:pt x="1167" y="2167"/>
                    <a:pt x="1075" y="2209"/>
                  </a:cubicBezTo>
                  <a:cubicBezTo>
                    <a:pt x="982" y="2252"/>
                    <a:pt x="890" y="2299"/>
                    <a:pt x="798" y="2345"/>
                  </a:cubicBezTo>
                  <a:cubicBezTo>
                    <a:pt x="760" y="2365"/>
                    <a:pt x="760" y="2371"/>
                    <a:pt x="772" y="2411"/>
                  </a:cubicBezTo>
                  <a:cubicBezTo>
                    <a:pt x="823" y="2573"/>
                    <a:pt x="888" y="2730"/>
                    <a:pt x="988" y="2870"/>
                  </a:cubicBezTo>
                  <a:cubicBezTo>
                    <a:pt x="1099" y="3026"/>
                    <a:pt x="1238" y="3148"/>
                    <a:pt x="1420" y="3218"/>
                  </a:cubicBezTo>
                  <a:cubicBezTo>
                    <a:pt x="1550" y="3268"/>
                    <a:pt x="1686" y="3282"/>
                    <a:pt x="1825" y="3275"/>
                  </a:cubicBezTo>
                  <a:cubicBezTo>
                    <a:pt x="1980" y="3268"/>
                    <a:pt x="2133" y="3245"/>
                    <a:pt x="2282" y="3196"/>
                  </a:cubicBezTo>
                  <a:cubicBezTo>
                    <a:pt x="2461" y="3136"/>
                    <a:pt x="2626" y="3052"/>
                    <a:pt x="2757" y="2913"/>
                  </a:cubicBezTo>
                  <a:cubicBezTo>
                    <a:pt x="2859" y="2805"/>
                    <a:pt x="2925" y="2679"/>
                    <a:pt x="2947" y="2531"/>
                  </a:cubicBezTo>
                  <a:cubicBezTo>
                    <a:pt x="2951" y="2503"/>
                    <a:pt x="2949" y="2499"/>
                    <a:pt x="2920" y="2494"/>
                  </a:cubicBezTo>
                  <a:cubicBezTo>
                    <a:pt x="2837" y="2478"/>
                    <a:pt x="2794" y="2431"/>
                    <a:pt x="2787" y="2346"/>
                  </a:cubicBezTo>
                  <a:cubicBezTo>
                    <a:pt x="2785" y="2329"/>
                    <a:pt x="2785" y="2313"/>
                    <a:pt x="2784" y="2296"/>
                  </a:cubicBezTo>
                  <a:cubicBezTo>
                    <a:pt x="2784" y="2277"/>
                    <a:pt x="2775" y="2268"/>
                    <a:pt x="2756" y="2267"/>
                  </a:cubicBezTo>
                  <a:cubicBezTo>
                    <a:pt x="2721" y="2267"/>
                    <a:pt x="2685" y="2267"/>
                    <a:pt x="2650" y="2267"/>
                  </a:cubicBezTo>
                  <a:cubicBezTo>
                    <a:pt x="2559" y="2266"/>
                    <a:pt x="2469" y="2269"/>
                    <a:pt x="2378" y="2263"/>
                  </a:cubicBezTo>
                  <a:cubicBezTo>
                    <a:pt x="2252" y="2256"/>
                    <a:pt x="2149" y="2150"/>
                    <a:pt x="2145" y="2024"/>
                  </a:cubicBezTo>
                  <a:cubicBezTo>
                    <a:pt x="2141" y="1918"/>
                    <a:pt x="2143" y="1812"/>
                    <a:pt x="2142" y="1706"/>
                  </a:cubicBezTo>
                  <a:cubicBezTo>
                    <a:pt x="2142" y="1685"/>
                    <a:pt x="2151" y="1670"/>
                    <a:pt x="2168" y="1657"/>
                  </a:cubicBezTo>
                  <a:cubicBezTo>
                    <a:pt x="2326" y="1541"/>
                    <a:pt x="2434" y="1389"/>
                    <a:pt x="2495" y="1202"/>
                  </a:cubicBezTo>
                  <a:cubicBezTo>
                    <a:pt x="2506" y="1168"/>
                    <a:pt x="2513" y="1163"/>
                    <a:pt x="2550" y="1163"/>
                  </a:cubicBezTo>
                  <a:cubicBezTo>
                    <a:pt x="2757" y="1164"/>
                    <a:pt x="2965" y="1164"/>
                    <a:pt x="3172" y="1164"/>
                  </a:cubicBezTo>
                  <a:cubicBezTo>
                    <a:pt x="3274" y="1164"/>
                    <a:pt x="3334" y="1225"/>
                    <a:pt x="3337" y="1327"/>
                  </a:cubicBezTo>
                  <a:cubicBezTo>
                    <a:pt x="3337" y="1343"/>
                    <a:pt x="3338" y="1359"/>
                    <a:pt x="3339" y="1375"/>
                  </a:cubicBezTo>
                  <a:cubicBezTo>
                    <a:pt x="3340" y="1394"/>
                    <a:pt x="3351" y="1407"/>
                    <a:pt x="3370" y="1407"/>
                  </a:cubicBezTo>
                  <a:cubicBezTo>
                    <a:pt x="3439" y="1407"/>
                    <a:pt x="3508" y="1413"/>
                    <a:pt x="3576" y="1405"/>
                  </a:cubicBezTo>
                  <a:cubicBezTo>
                    <a:pt x="3678" y="1393"/>
                    <a:pt x="3741" y="1306"/>
                    <a:pt x="3735" y="1199"/>
                  </a:cubicBezTo>
                  <a:cubicBezTo>
                    <a:pt x="3729" y="1110"/>
                    <a:pt x="3686" y="1045"/>
                    <a:pt x="3612" y="1022"/>
                  </a:cubicBezTo>
                  <a:cubicBezTo>
                    <a:pt x="3587" y="1015"/>
                    <a:pt x="3560" y="1012"/>
                    <a:pt x="3534" y="1012"/>
                  </a:cubicBezTo>
                  <a:cubicBezTo>
                    <a:pt x="3222" y="1011"/>
                    <a:pt x="2911" y="1012"/>
                    <a:pt x="2600" y="1012"/>
                  </a:cubicBezTo>
                  <a:cubicBezTo>
                    <a:pt x="2594" y="1012"/>
                    <a:pt x="2588" y="1012"/>
                    <a:pt x="2582" y="1012"/>
                  </a:cubicBezTo>
                  <a:cubicBezTo>
                    <a:pt x="2540" y="1012"/>
                    <a:pt x="2538" y="1007"/>
                    <a:pt x="2539" y="965"/>
                  </a:cubicBezTo>
                  <a:cubicBezTo>
                    <a:pt x="2540" y="932"/>
                    <a:pt x="2537" y="898"/>
                    <a:pt x="2533" y="864"/>
                  </a:cubicBezTo>
                  <a:cubicBezTo>
                    <a:pt x="2529" y="831"/>
                    <a:pt x="2530" y="827"/>
                    <a:pt x="2562" y="827"/>
                  </a:cubicBezTo>
                  <a:cubicBezTo>
                    <a:pt x="2888" y="827"/>
                    <a:pt x="3214" y="827"/>
                    <a:pt x="3540" y="827"/>
                  </a:cubicBezTo>
                  <a:cubicBezTo>
                    <a:pt x="3727" y="827"/>
                    <a:pt x="3870" y="939"/>
                    <a:pt x="3910" y="1113"/>
                  </a:cubicBezTo>
                  <a:cubicBezTo>
                    <a:pt x="3914" y="1130"/>
                    <a:pt x="3917" y="1147"/>
                    <a:pt x="3920" y="1164"/>
                  </a:cubicBezTo>
                  <a:cubicBezTo>
                    <a:pt x="3920" y="1496"/>
                    <a:pt x="3920" y="1828"/>
                    <a:pt x="3920" y="2160"/>
                  </a:cubicBezTo>
                  <a:cubicBezTo>
                    <a:pt x="3919" y="2165"/>
                    <a:pt x="3917" y="2170"/>
                    <a:pt x="3916" y="2175"/>
                  </a:cubicBezTo>
                  <a:cubicBezTo>
                    <a:pt x="3896" y="2341"/>
                    <a:pt x="3760" y="2476"/>
                    <a:pt x="3594" y="2492"/>
                  </a:cubicBezTo>
                  <a:cubicBezTo>
                    <a:pt x="3530" y="2498"/>
                    <a:pt x="3466" y="2495"/>
                    <a:pt x="3402" y="2496"/>
                  </a:cubicBezTo>
                  <a:cubicBezTo>
                    <a:pt x="3374" y="2496"/>
                    <a:pt x="3371" y="2499"/>
                    <a:pt x="3369" y="2528"/>
                  </a:cubicBezTo>
                  <a:cubicBezTo>
                    <a:pt x="3365" y="2576"/>
                    <a:pt x="3363" y="2625"/>
                    <a:pt x="3356" y="2673"/>
                  </a:cubicBezTo>
                  <a:cubicBezTo>
                    <a:pt x="3321" y="2938"/>
                    <a:pt x="3210" y="3166"/>
                    <a:pt x="3025" y="3359"/>
                  </a:cubicBezTo>
                  <a:cubicBezTo>
                    <a:pt x="2884" y="3506"/>
                    <a:pt x="2718" y="3619"/>
                    <a:pt x="2537" y="3709"/>
                  </a:cubicBezTo>
                  <a:cubicBezTo>
                    <a:pt x="2358" y="3798"/>
                    <a:pt x="2170" y="3855"/>
                    <a:pt x="1971" y="3876"/>
                  </a:cubicBezTo>
                  <a:cubicBezTo>
                    <a:pt x="1933" y="3881"/>
                    <a:pt x="1894" y="3884"/>
                    <a:pt x="1856" y="3888"/>
                  </a:cubicBezTo>
                  <a:cubicBezTo>
                    <a:pt x="1801" y="3888"/>
                    <a:pt x="1747" y="3888"/>
                    <a:pt x="1692" y="3888"/>
                  </a:cubicBezTo>
                  <a:cubicBezTo>
                    <a:pt x="1684" y="3887"/>
                    <a:pt x="1675" y="3885"/>
                    <a:pt x="1667" y="3884"/>
                  </a:cubicBezTo>
                  <a:cubicBezTo>
                    <a:pt x="1506" y="3875"/>
                    <a:pt x="1348" y="3845"/>
                    <a:pt x="1196" y="3791"/>
                  </a:cubicBezTo>
                  <a:cubicBezTo>
                    <a:pt x="947" y="3703"/>
                    <a:pt x="737" y="3557"/>
                    <a:pt x="560" y="3362"/>
                  </a:cubicBezTo>
                  <a:cubicBezTo>
                    <a:pt x="449" y="3240"/>
                    <a:pt x="368" y="3102"/>
                    <a:pt x="338" y="2938"/>
                  </a:cubicBezTo>
                  <a:cubicBezTo>
                    <a:pt x="314" y="2806"/>
                    <a:pt x="318" y="2676"/>
                    <a:pt x="367" y="2550"/>
                  </a:cubicBezTo>
                  <a:cubicBezTo>
                    <a:pt x="401" y="2463"/>
                    <a:pt x="454" y="2389"/>
                    <a:pt x="521" y="2324"/>
                  </a:cubicBezTo>
                  <a:cubicBezTo>
                    <a:pt x="543" y="2303"/>
                    <a:pt x="552" y="2280"/>
                    <a:pt x="545" y="2249"/>
                  </a:cubicBezTo>
                  <a:cubicBezTo>
                    <a:pt x="514" y="2101"/>
                    <a:pt x="492" y="1951"/>
                    <a:pt x="485" y="1800"/>
                  </a:cubicBezTo>
                  <a:cubicBezTo>
                    <a:pt x="478" y="1649"/>
                    <a:pt x="478" y="1497"/>
                    <a:pt x="475" y="1346"/>
                  </a:cubicBezTo>
                  <a:cubicBezTo>
                    <a:pt x="475" y="1329"/>
                    <a:pt x="475" y="1311"/>
                    <a:pt x="476" y="1294"/>
                  </a:cubicBezTo>
                  <a:cubicBezTo>
                    <a:pt x="476" y="1280"/>
                    <a:pt x="470" y="1271"/>
                    <a:pt x="454" y="1271"/>
                  </a:cubicBezTo>
                  <a:cubicBezTo>
                    <a:pt x="442" y="1270"/>
                    <a:pt x="430" y="1269"/>
                    <a:pt x="419" y="1267"/>
                  </a:cubicBezTo>
                  <a:cubicBezTo>
                    <a:pt x="384" y="1262"/>
                    <a:pt x="369" y="1245"/>
                    <a:pt x="368" y="1209"/>
                  </a:cubicBezTo>
                  <a:cubicBezTo>
                    <a:pt x="368" y="1197"/>
                    <a:pt x="369" y="1184"/>
                    <a:pt x="370" y="1171"/>
                  </a:cubicBezTo>
                  <a:cubicBezTo>
                    <a:pt x="375" y="1119"/>
                    <a:pt x="357" y="1077"/>
                    <a:pt x="313" y="1048"/>
                  </a:cubicBezTo>
                  <a:cubicBezTo>
                    <a:pt x="299" y="1039"/>
                    <a:pt x="285" y="1031"/>
                    <a:pt x="272" y="1023"/>
                  </a:cubicBezTo>
                  <a:cubicBezTo>
                    <a:pt x="152" y="956"/>
                    <a:pt x="70" y="857"/>
                    <a:pt x="28" y="726"/>
                  </a:cubicBezTo>
                  <a:cubicBezTo>
                    <a:pt x="15" y="685"/>
                    <a:pt x="9" y="642"/>
                    <a:pt x="0" y="600"/>
                  </a:cubicBezTo>
                  <a:cubicBezTo>
                    <a:pt x="0" y="569"/>
                    <a:pt x="0" y="539"/>
                    <a:pt x="0" y="508"/>
                  </a:cubicBezTo>
                  <a:cubicBezTo>
                    <a:pt x="1" y="502"/>
                    <a:pt x="3" y="497"/>
                    <a:pt x="4" y="491"/>
                  </a:cubicBezTo>
                  <a:cubicBezTo>
                    <a:pt x="27" y="267"/>
                    <a:pt x="193" y="75"/>
                    <a:pt x="411" y="19"/>
                  </a:cubicBezTo>
                  <a:cubicBezTo>
                    <a:pt x="443" y="11"/>
                    <a:pt x="476" y="6"/>
                    <a:pt x="508" y="0"/>
                  </a:cubicBezTo>
                  <a:cubicBezTo>
                    <a:pt x="536" y="0"/>
                    <a:pt x="564" y="0"/>
                    <a:pt x="592" y="0"/>
                  </a:cubicBezTo>
                  <a:close/>
                  <a:moveTo>
                    <a:pt x="608" y="2510"/>
                  </a:moveTo>
                  <a:cubicBezTo>
                    <a:pt x="605" y="2514"/>
                    <a:pt x="602" y="2517"/>
                    <a:pt x="600" y="2520"/>
                  </a:cubicBezTo>
                  <a:cubicBezTo>
                    <a:pt x="520" y="2628"/>
                    <a:pt x="492" y="2749"/>
                    <a:pt x="514" y="2881"/>
                  </a:cubicBezTo>
                  <a:cubicBezTo>
                    <a:pt x="539" y="3028"/>
                    <a:pt x="609" y="3152"/>
                    <a:pt x="711" y="3260"/>
                  </a:cubicBezTo>
                  <a:cubicBezTo>
                    <a:pt x="817" y="3372"/>
                    <a:pt x="942" y="3460"/>
                    <a:pt x="1077" y="3534"/>
                  </a:cubicBezTo>
                  <a:cubicBezTo>
                    <a:pt x="1247" y="3627"/>
                    <a:pt x="1429" y="3682"/>
                    <a:pt x="1622" y="3699"/>
                  </a:cubicBezTo>
                  <a:cubicBezTo>
                    <a:pt x="1763" y="3712"/>
                    <a:pt x="1903" y="3702"/>
                    <a:pt x="2042" y="3676"/>
                  </a:cubicBezTo>
                  <a:cubicBezTo>
                    <a:pt x="2337" y="3622"/>
                    <a:pt x="2600" y="3502"/>
                    <a:pt x="2822" y="3298"/>
                  </a:cubicBezTo>
                  <a:cubicBezTo>
                    <a:pt x="2967" y="3166"/>
                    <a:pt x="3077" y="3010"/>
                    <a:pt x="3138" y="2821"/>
                  </a:cubicBezTo>
                  <a:cubicBezTo>
                    <a:pt x="3169" y="2724"/>
                    <a:pt x="3183" y="2625"/>
                    <a:pt x="3187" y="2524"/>
                  </a:cubicBezTo>
                  <a:cubicBezTo>
                    <a:pt x="3188" y="2516"/>
                    <a:pt x="3186" y="2501"/>
                    <a:pt x="3182" y="2500"/>
                  </a:cubicBezTo>
                  <a:cubicBezTo>
                    <a:pt x="3171" y="2496"/>
                    <a:pt x="3156" y="2494"/>
                    <a:pt x="3148" y="2499"/>
                  </a:cubicBezTo>
                  <a:cubicBezTo>
                    <a:pt x="3140" y="2504"/>
                    <a:pt x="3135" y="2519"/>
                    <a:pt x="3133" y="2530"/>
                  </a:cubicBezTo>
                  <a:cubicBezTo>
                    <a:pt x="3128" y="2555"/>
                    <a:pt x="3127" y="2581"/>
                    <a:pt x="3122" y="2606"/>
                  </a:cubicBezTo>
                  <a:cubicBezTo>
                    <a:pt x="3076" y="2821"/>
                    <a:pt x="2963" y="2994"/>
                    <a:pt x="2793" y="3131"/>
                  </a:cubicBezTo>
                  <a:cubicBezTo>
                    <a:pt x="2656" y="3241"/>
                    <a:pt x="2500" y="3317"/>
                    <a:pt x="2334" y="3372"/>
                  </a:cubicBezTo>
                  <a:cubicBezTo>
                    <a:pt x="2118" y="3444"/>
                    <a:pt x="1895" y="3468"/>
                    <a:pt x="1668" y="3456"/>
                  </a:cubicBezTo>
                  <a:cubicBezTo>
                    <a:pt x="1469" y="3446"/>
                    <a:pt x="1288" y="3383"/>
                    <a:pt x="1127" y="3267"/>
                  </a:cubicBezTo>
                  <a:cubicBezTo>
                    <a:pt x="945" y="3137"/>
                    <a:pt x="812" y="2966"/>
                    <a:pt x="717" y="2765"/>
                  </a:cubicBezTo>
                  <a:cubicBezTo>
                    <a:pt x="677" y="2682"/>
                    <a:pt x="644" y="2596"/>
                    <a:pt x="608" y="2510"/>
                  </a:cubicBezTo>
                  <a:close/>
                  <a:moveTo>
                    <a:pt x="184" y="550"/>
                  </a:moveTo>
                  <a:cubicBezTo>
                    <a:pt x="185" y="754"/>
                    <a:pt x="348" y="919"/>
                    <a:pt x="550" y="919"/>
                  </a:cubicBezTo>
                  <a:cubicBezTo>
                    <a:pt x="754" y="918"/>
                    <a:pt x="920" y="754"/>
                    <a:pt x="920" y="553"/>
                  </a:cubicBezTo>
                  <a:cubicBezTo>
                    <a:pt x="919" y="349"/>
                    <a:pt x="754" y="184"/>
                    <a:pt x="550" y="184"/>
                  </a:cubicBezTo>
                  <a:cubicBezTo>
                    <a:pt x="351" y="185"/>
                    <a:pt x="184" y="351"/>
                    <a:pt x="184" y="550"/>
                  </a:cubicBezTo>
                  <a:close/>
                  <a:moveTo>
                    <a:pt x="3731" y="1546"/>
                  </a:moveTo>
                  <a:cubicBezTo>
                    <a:pt x="3710" y="1555"/>
                    <a:pt x="3690" y="1565"/>
                    <a:pt x="3669" y="1572"/>
                  </a:cubicBezTo>
                  <a:cubicBezTo>
                    <a:pt x="3611" y="1592"/>
                    <a:pt x="3551" y="1593"/>
                    <a:pt x="3490" y="1592"/>
                  </a:cubicBezTo>
                  <a:cubicBezTo>
                    <a:pt x="3378" y="1592"/>
                    <a:pt x="3267" y="1591"/>
                    <a:pt x="3156" y="1592"/>
                  </a:cubicBezTo>
                  <a:cubicBezTo>
                    <a:pt x="3049" y="1593"/>
                    <a:pt x="2973" y="1669"/>
                    <a:pt x="2972" y="1775"/>
                  </a:cubicBezTo>
                  <a:cubicBezTo>
                    <a:pt x="2971" y="1812"/>
                    <a:pt x="2971" y="1850"/>
                    <a:pt x="2971" y="1887"/>
                  </a:cubicBezTo>
                  <a:cubicBezTo>
                    <a:pt x="2971" y="2017"/>
                    <a:pt x="2970" y="2148"/>
                    <a:pt x="2970" y="2279"/>
                  </a:cubicBezTo>
                  <a:cubicBezTo>
                    <a:pt x="2970" y="2310"/>
                    <a:pt x="2977" y="2315"/>
                    <a:pt x="3008" y="2309"/>
                  </a:cubicBezTo>
                  <a:cubicBezTo>
                    <a:pt x="3068" y="2297"/>
                    <a:pt x="3108" y="2248"/>
                    <a:pt x="3108" y="2185"/>
                  </a:cubicBezTo>
                  <a:cubicBezTo>
                    <a:pt x="3109" y="2060"/>
                    <a:pt x="3108" y="1936"/>
                    <a:pt x="3108" y="1811"/>
                  </a:cubicBezTo>
                  <a:cubicBezTo>
                    <a:pt x="3108" y="1799"/>
                    <a:pt x="3108" y="1787"/>
                    <a:pt x="3110" y="1775"/>
                  </a:cubicBezTo>
                  <a:cubicBezTo>
                    <a:pt x="3114" y="1733"/>
                    <a:pt x="3130" y="1718"/>
                    <a:pt x="3172" y="1715"/>
                  </a:cubicBezTo>
                  <a:cubicBezTo>
                    <a:pt x="3184" y="1714"/>
                    <a:pt x="3196" y="1713"/>
                    <a:pt x="3208" y="1713"/>
                  </a:cubicBezTo>
                  <a:cubicBezTo>
                    <a:pt x="3306" y="1713"/>
                    <a:pt x="3404" y="1714"/>
                    <a:pt x="3502" y="1713"/>
                  </a:cubicBezTo>
                  <a:cubicBezTo>
                    <a:pt x="3536" y="1712"/>
                    <a:pt x="3571" y="1710"/>
                    <a:pt x="3605" y="1703"/>
                  </a:cubicBezTo>
                  <a:cubicBezTo>
                    <a:pt x="3682" y="1687"/>
                    <a:pt x="3734" y="1621"/>
                    <a:pt x="3731" y="15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33">
              <a:extLst>
                <a:ext uri="{FF2B5EF4-FFF2-40B4-BE49-F238E27FC236}">
                  <a16:creationId xmlns:a16="http://schemas.microsoft.com/office/drawing/2014/main" id="{19FBFA8B-85B3-133D-B389-B0E62BBF84F3}"/>
                </a:ext>
              </a:extLst>
            </p:cNvPr>
            <p:cNvSpPr>
              <a:spLocks/>
            </p:cNvSpPr>
            <p:nvPr/>
          </p:nvSpPr>
          <p:spPr bwMode="auto">
            <a:xfrm>
              <a:off x="2450" y="367"/>
              <a:ext cx="813" cy="1128"/>
            </a:xfrm>
            <a:custGeom>
              <a:avLst/>
              <a:gdLst>
                <a:gd name="T0" fmla="*/ 257 w 974"/>
                <a:gd name="T1" fmla="*/ 1354 h 1354"/>
                <a:gd name="T2" fmla="*/ 220 w 974"/>
                <a:gd name="T3" fmla="*/ 1340 h 1354"/>
                <a:gd name="T4" fmla="*/ 52 w 974"/>
                <a:gd name="T5" fmla="*/ 1244 h 1354"/>
                <a:gd name="T6" fmla="*/ 25 w 974"/>
                <a:gd name="T7" fmla="*/ 1144 h 1354"/>
                <a:gd name="T8" fmla="*/ 43 w 974"/>
                <a:gd name="T9" fmla="*/ 1115 h 1354"/>
                <a:gd name="T10" fmla="*/ 77 w 974"/>
                <a:gd name="T11" fmla="*/ 945 h 1354"/>
                <a:gd name="T12" fmla="*/ 92 w 974"/>
                <a:gd name="T13" fmla="*/ 643 h 1354"/>
                <a:gd name="T14" fmla="*/ 298 w 974"/>
                <a:gd name="T15" fmla="*/ 298 h 1354"/>
                <a:gd name="T16" fmla="*/ 525 w 974"/>
                <a:gd name="T17" fmla="*/ 155 h 1354"/>
                <a:gd name="T18" fmla="*/ 554 w 974"/>
                <a:gd name="T19" fmla="*/ 148 h 1354"/>
                <a:gd name="T20" fmla="*/ 632 w 974"/>
                <a:gd name="T21" fmla="*/ 95 h 1354"/>
                <a:gd name="T22" fmla="*/ 661 w 974"/>
                <a:gd name="T23" fmla="*/ 42 h 1354"/>
                <a:gd name="T24" fmla="*/ 748 w 974"/>
                <a:gd name="T25" fmla="*/ 21 h 1354"/>
                <a:gd name="T26" fmla="*/ 925 w 974"/>
                <a:gd name="T27" fmla="*/ 123 h 1354"/>
                <a:gd name="T28" fmla="*/ 946 w 974"/>
                <a:gd name="T29" fmla="*/ 216 h 1354"/>
                <a:gd name="T30" fmla="*/ 918 w 974"/>
                <a:gd name="T31" fmla="*/ 363 h 1354"/>
                <a:gd name="T32" fmla="*/ 932 w 974"/>
                <a:gd name="T33" fmla="*/ 514 h 1354"/>
                <a:gd name="T34" fmla="*/ 872 w 974"/>
                <a:gd name="T35" fmla="*/ 771 h 1354"/>
                <a:gd name="T36" fmla="*/ 652 w 974"/>
                <a:gd name="T37" fmla="*/ 1069 h 1354"/>
                <a:gd name="T38" fmla="*/ 479 w 974"/>
                <a:gd name="T39" fmla="*/ 1162 h 1354"/>
                <a:gd name="T40" fmla="*/ 329 w 974"/>
                <a:gd name="T41" fmla="*/ 1291 h 1354"/>
                <a:gd name="T42" fmla="*/ 308 w 974"/>
                <a:gd name="T43" fmla="*/ 1327 h 1354"/>
                <a:gd name="T44" fmla="*/ 257 w 974"/>
                <a:gd name="T45" fmla="*/ 135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4" h="1354">
                  <a:moveTo>
                    <a:pt x="257" y="1354"/>
                  </a:moveTo>
                  <a:cubicBezTo>
                    <a:pt x="244" y="1350"/>
                    <a:pt x="231" y="1347"/>
                    <a:pt x="220" y="1340"/>
                  </a:cubicBezTo>
                  <a:cubicBezTo>
                    <a:pt x="164" y="1309"/>
                    <a:pt x="108" y="1276"/>
                    <a:pt x="52" y="1244"/>
                  </a:cubicBezTo>
                  <a:cubicBezTo>
                    <a:pt x="7" y="1217"/>
                    <a:pt x="0" y="1190"/>
                    <a:pt x="25" y="1144"/>
                  </a:cubicBezTo>
                  <a:cubicBezTo>
                    <a:pt x="30" y="1134"/>
                    <a:pt x="37" y="1125"/>
                    <a:pt x="43" y="1115"/>
                  </a:cubicBezTo>
                  <a:cubicBezTo>
                    <a:pt x="79" y="1063"/>
                    <a:pt x="95" y="1006"/>
                    <a:pt x="77" y="945"/>
                  </a:cubicBezTo>
                  <a:cubicBezTo>
                    <a:pt x="47" y="842"/>
                    <a:pt x="58" y="742"/>
                    <a:pt x="92" y="643"/>
                  </a:cubicBezTo>
                  <a:cubicBezTo>
                    <a:pt x="136" y="513"/>
                    <a:pt x="199" y="395"/>
                    <a:pt x="298" y="298"/>
                  </a:cubicBezTo>
                  <a:cubicBezTo>
                    <a:pt x="364" y="235"/>
                    <a:pt x="440" y="188"/>
                    <a:pt x="525" y="155"/>
                  </a:cubicBezTo>
                  <a:cubicBezTo>
                    <a:pt x="534" y="151"/>
                    <a:pt x="544" y="148"/>
                    <a:pt x="554" y="148"/>
                  </a:cubicBezTo>
                  <a:cubicBezTo>
                    <a:pt x="591" y="147"/>
                    <a:pt x="615" y="126"/>
                    <a:pt x="632" y="95"/>
                  </a:cubicBezTo>
                  <a:cubicBezTo>
                    <a:pt x="642" y="77"/>
                    <a:pt x="650" y="59"/>
                    <a:pt x="661" y="42"/>
                  </a:cubicBezTo>
                  <a:cubicBezTo>
                    <a:pt x="684" y="7"/>
                    <a:pt x="712" y="0"/>
                    <a:pt x="748" y="21"/>
                  </a:cubicBezTo>
                  <a:cubicBezTo>
                    <a:pt x="808" y="54"/>
                    <a:pt x="866" y="88"/>
                    <a:pt x="925" y="123"/>
                  </a:cubicBezTo>
                  <a:cubicBezTo>
                    <a:pt x="968" y="148"/>
                    <a:pt x="974" y="175"/>
                    <a:pt x="946" y="216"/>
                  </a:cubicBezTo>
                  <a:cubicBezTo>
                    <a:pt x="914" y="261"/>
                    <a:pt x="912" y="311"/>
                    <a:pt x="918" y="363"/>
                  </a:cubicBezTo>
                  <a:cubicBezTo>
                    <a:pt x="924" y="414"/>
                    <a:pt x="931" y="464"/>
                    <a:pt x="932" y="514"/>
                  </a:cubicBezTo>
                  <a:cubicBezTo>
                    <a:pt x="934" y="604"/>
                    <a:pt x="910" y="690"/>
                    <a:pt x="872" y="771"/>
                  </a:cubicBezTo>
                  <a:cubicBezTo>
                    <a:pt x="818" y="884"/>
                    <a:pt x="749" y="987"/>
                    <a:pt x="652" y="1069"/>
                  </a:cubicBezTo>
                  <a:cubicBezTo>
                    <a:pt x="601" y="1112"/>
                    <a:pt x="544" y="1145"/>
                    <a:pt x="479" y="1162"/>
                  </a:cubicBezTo>
                  <a:cubicBezTo>
                    <a:pt x="408" y="1181"/>
                    <a:pt x="359" y="1225"/>
                    <a:pt x="329" y="1291"/>
                  </a:cubicBezTo>
                  <a:cubicBezTo>
                    <a:pt x="323" y="1304"/>
                    <a:pt x="316" y="1316"/>
                    <a:pt x="308" y="1327"/>
                  </a:cubicBezTo>
                  <a:cubicBezTo>
                    <a:pt x="296" y="1344"/>
                    <a:pt x="279" y="1353"/>
                    <a:pt x="257" y="135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34">
              <a:extLst>
                <a:ext uri="{FF2B5EF4-FFF2-40B4-BE49-F238E27FC236}">
                  <a16:creationId xmlns:a16="http://schemas.microsoft.com/office/drawing/2014/main" id="{0D61273D-23B0-5396-2BB5-C65013C66379}"/>
                </a:ext>
              </a:extLst>
            </p:cNvPr>
            <p:cNvSpPr>
              <a:spLocks noEditPoints="1"/>
            </p:cNvSpPr>
            <p:nvPr/>
          </p:nvSpPr>
          <p:spPr bwMode="auto">
            <a:xfrm>
              <a:off x="1398" y="153"/>
              <a:ext cx="615" cy="612"/>
            </a:xfrm>
            <a:custGeom>
              <a:avLst/>
              <a:gdLst>
                <a:gd name="T0" fmla="*/ 0 w 736"/>
                <a:gd name="T1" fmla="*/ 366 h 735"/>
                <a:gd name="T2" fmla="*/ 366 w 736"/>
                <a:gd name="T3" fmla="*/ 0 h 735"/>
                <a:gd name="T4" fmla="*/ 736 w 736"/>
                <a:gd name="T5" fmla="*/ 369 h 735"/>
                <a:gd name="T6" fmla="*/ 366 w 736"/>
                <a:gd name="T7" fmla="*/ 735 h 735"/>
                <a:gd name="T8" fmla="*/ 0 w 736"/>
                <a:gd name="T9" fmla="*/ 366 h 735"/>
                <a:gd name="T10" fmla="*/ 365 w 736"/>
                <a:gd name="T11" fmla="*/ 489 h 735"/>
                <a:gd name="T12" fmla="*/ 476 w 736"/>
                <a:gd name="T13" fmla="*/ 423 h 735"/>
                <a:gd name="T14" fmla="*/ 370 w 736"/>
                <a:gd name="T15" fmla="*/ 245 h 735"/>
                <a:gd name="T16" fmla="*/ 236 w 736"/>
                <a:gd name="T17" fmla="*/ 184 h 735"/>
                <a:gd name="T18" fmla="*/ 199 w 736"/>
                <a:gd name="T19" fmla="*/ 147 h 735"/>
                <a:gd name="T20" fmla="*/ 152 w 736"/>
                <a:gd name="T21" fmla="*/ 151 h 735"/>
                <a:gd name="T22" fmla="*/ 150 w 736"/>
                <a:gd name="T23" fmla="*/ 197 h 735"/>
                <a:gd name="T24" fmla="*/ 194 w 736"/>
                <a:gd name="T25" fmla="*/ 240 h 735"/>
                <a:gd name="T26" fmla="*/ 247 w 736"/>
                <a:gd name="T27" fmla="*/ 372 h 735"/>
                <a:gd name="T28" fmla="*/ 365 w 736"/>
                <a:gd name="T29" fmla="*/ 48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6" h="735">
                  <a:moveTo>
                    <a:pt x="0" y="366"/>
                  </a:moveTo>
                  <a:cubicBezTo>
                    <a:pt x="0" y="167"/>
                    <a:pt x="167" y="1"/>
                    <a:pt x="366" y="0"/>
                  </a:cubicBezTo>
                  <a:cubicBezTo>
                    <a:pt x="570" y="0"/>
                    <a:pt x="735" y="165"/>
                    <a:pt x="736" y="369"/>
                  </a:cubicBezTo>
                  <a:cubicBezTo>
                    <a:pt x="736" y="570"/>
                    <a:pt x="570" y="734"/>
                    <a:pt x="366" y="735"/>
                  </a:cubicBezTo>
                  <a:cubicBezTo>
                    <a:pt x="164" y="735"/>
                    <a:pt x="1" y="570"/>
                    <a:pt x="0" y="366"/>
                  </a:cubicBezTo>
                  <a:close/>
                  <a:moveTo>
                    <a:pt x="365" y="489"/>
                  </a:moveTo>
                  <a:cubicBezTo>
                    <a:pt x="415" y="488"/>
                    <a:pt x="452" y="467"/>
                    <a:pt x="476" y="423"/>
                  </a:cubicBezTo>
                  <a:cubicBezTo>
                    <a:pt x="518" y="346"/>
                    <a:pt x="466" y="246"/>
                    <a:pt x="370" y="245"/>
                  </a:cubicBezTo>
                  <a:cubicBezTo>
                    <a:pt x="316" y="244"/>
                    <a:pt x="272" y="222"/>
                    <a:pt x="236" y="184"/>
                  </a:cubicBezTo>
                  <a:cubicBezTo>
                    <a:pt x="224" y="171"/>
                    <a:pt x="212" y="159"/>
                    <a:pt x="199" y="147"/>
                  </a:cubicBezTo>
                  <a:cubicBezTo>
                    <a:pt x="184" y="133"/>
                    <a:pt x="167" y="135"/>
                    <a:pt x="152" y="151"/>
                  </a:cubicBezTo>
                  <a:cubicBezTo>
                    <a:pt x="137" y="166"/>
                    <a:pt x="137" y="182"/>
                    <a:pt x="150" y="197"/>
                  </a:cubicBezTo>
                  <a:cubicBezTo>
                    <a:pt x="164" y="212"/>
                    <a:pt x="180" y="225"/>
                    <a:pt x="194" y="240"/>
                  </a:cubicBezTo>
                  <a:cubicBezTo>
                    <a:pt x="228" y="277"/>
                    <a:pt x="250" y="321"/>
                    <a:pt x="247" y="372"/>
                  </a:cubicBezTo>
                  <a:cubicBezTo>
                    <a:pt x="243" y="445"/>
                    <a:pt x="311" y="490"/>
                    <a:pt x="365" y="4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3" name="Freeform 35">
              <a:extLst>
                <a:ext uri="{FF2B5EF4-FFF2-40B4-BE49-F238E27FC236}">
                  <a16:creationId xmlns:a16="http://schemas.microsoft.com/office/drawing/2014/main" id="{55CAD112-A3BA-29D9-37BE-82D47158A308}"/>
                </a:ext>
              </a:extLst>
            </p:cNvPr>
            <p:cNvSpPr>
              <a:spLocks/>
            </p:cNvSpPr>
            <p:nvPr/>
          </p:nvSpPr>
          <p:spPr bwMode="auto">
            <a:xfrm>
              <a:off x="3723" y="1288"/>
              <a:ext cx="638" cy="640"/>
            </a:xfrm>
            <a:custGeom>
              <a:avLst/>
              <a:gdLst>
                <a:gd name="T0" fmla="*/ 761 w 764"/>
                <a:gd name="T1" fmla="*/ 0 h 769"/>
                <a:gd name="T2" fmla="*/ 635 w 764"/>
                <a:gd name="T3" fmla="*/ 157 h 769"/>
                <a:gd name="T4" fmla="*/ 532 w 764"/>
                <a:gd name="T5" fmla="*/ 167 h 769"/>
                <a:gd name="T6" fmla="*/ 238 w 764"/>
                <a:gd name="T7" fmla="*/ 167 h 769"/>
                <a:gd name="T8" fmla="*/ 202 w 764"/>
                <a:gd name="T9" fmla="*/ 169 h 769"/>
                <a:gd name="T10" fmla="*/ 140 w 764"/>
                <a:gd name="T11" fmla="*/ 229 h 769"/>
                <a:gd name="T12" fmla="*/ 138 w 764"/>
                <a:gd name="T13" fmla="*/ 265 h 769"/>
                <a:gd name="T14" fmla="*/ 138 w 764"/>
                <a:gd name="T15" fmla="*/ 639 h 769"/>
                <a:gd name="T16" fmla="*/ 38 w 764"/>
                <a:gd name="T17" fmla="*/ 763 h 769"/>
                <a:gd name="T18" fmla="*/ 0 w 764"/>
                <a:gd name="T19" fmla="*/ 733 h 769"/>
                <a:gd name="T20" fmla="*/ 1 w 764"/>
                <a:gd name="T21" fmla="*/ 341 h 769"/>
                <a:gd name="T22" fmla="*/ 2 w 764"/>
                <a:gd name="T23" fmla="*/ 229 h 769"/>
                <a:gd name="T24" fmla="*/ 186 w 764"/>
                <a:gd name="T25" fmla="*/ 46 h 769"/>
                <a:gd name="T26" fmla="*/ 520 w 764"/>
                <a:gd name="T27" fmla="*/ 46 h 769"/>
                <a:gd name="T28" fmla="*/ 699 w 764"/>
                <a:gd name="T29" fmla="*/ 26 h 769"/>
                <a:gd name="T30" fmla="*/ 761 w 764"/>
                <a:gd name="T31"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4" h="769">
                  <a:moveTo>
                    <a:pt x="761" y="0"/>
                  </a:moveTo>
                  <a:cubicBezTo>
                    <a:pt x="764" y="75"/>
                    <a:pt x="712" y="141"/>
                    <a:pt x="635" y="157"/>
                  </a:cubicBezTo>
                  <a:cubicBezTo>
                    <a:pt x="601" y="164"/>
                    <a:pt x="566" y="166"/>
                    <a:pt x="532" y="167"/>
                  </a:cubicBezTo>
                  <a:cubicBezTo>
                    <a:pt x="434" y="168"/>
                    <a:pt x="336" y="167"/>
                    <a:pt x="238" y="167"/>
                  </a:cubicBezTo>
                  <a:cubicBezTo>
                    <a:pt x="226" y="167"/>
                    <a:pt x="214" y="168"/>
                    <a:pt x="202" y="169"/>
                  </a:cubicBezTo>
                  <a:cubicBezTo>
                    <a:pt x="160" y="172"/>
                    <a:pt x="144" y="187"/>
                    <a:pt x="140" y="229"/>
                  </a:cubicBezTo>
                  <a:cubicBezTo>
                    <a:pt x="138" y="241"/>
                    <a:pt x="138" y="253"/>
                    <a:pt x="138" y="265"/>
                  </a:cubicBezTo>
                  <a:cubicBezTo>
                    <a:pt x="138" y="390"/>
                    <a:pt x="139" y="514"/>
                    <a:pt x="138" y="639"/>
                  </a:cubicBezTo>
                  <a:cubicBezTo>
                    <a:pt x="138" y="702"/>
                    <a:pt x="98" y="751"/>
                    <a:pt x="38" y="763"/>
                  </a:cubicBezTo>
                  <a:cubicBezTo>
                    <a:pt x="7" y="769"/>
                    <a:pt x="0" y="764"/>
                    <a:pt x="0" y="733"/>
                  </a:cubicBezTo>
                  <a:cubicBezTo>
                    <a:pt x="0" y="602"/>
                    <a:pt x="1" y="471"/>
                    <a:pt x="1" y="341"/>
                  </a:cubicBezTo>
                  <a:cubicBezTo>
                    <a:pt x="1" y="304"/>
                    <a:pt x="1" y="266"/>
                    <a:pt x="2" y="229"/>
                  </a:cubicBezTo>
                  <a:cubicBezTo>
                    <a:pt x="3" y="123"/>
                    <a:pt x="79" y="47"/>
                    <a:pt x="186" y="46"/>
                  </a:cubicBezTo>
                  <a:cubicBezTo>
                    <a:pt x="297" y="45"/>
                    <a:pt x="408" y="46"/>
                    <a:pt x="520" y="46"/>
                  </a:cubicBezTo>
                  <a:cubicBezTo>
                    <a:pt x="581" y="47"/>
                    <a:pt x="641" y="46"/>
                    <a:pt x="699" y="26"/>
                  </a:cubicBezTo>
                  <a:cubicBezTo>
                    <a:pt x="720" y="19"/>
                    <a:pt x="740" y="9"/>
                    <a:pt x="7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4" name="Freeform 36">
              <a:extLst>
                <a:ext uri="{FF2B5EF4-FFF2-40B4-BE49-F238E27FC236}">
                  <a16:creationId xmlns:a16="http://schemas.microsoft.com/office/drawing/2014/main" id="{FAD58C73-35BB-3BFC-6B23-EE6F8339318C}"/>
                </a:ext>
              </a:extLst>
            </p:cNvPr>
            <p:cNvSpPr>
              <a:spLocks/>
            </p:cNvSpPr>
            <p:nvPr/>
          </p:nvSpPr>
          <p:spPr bwMode="auto">
            <a:xfrm>
              <a:off x="1513" y="263"/>
              <a:ext cx="318" cy="298"/>
            </a:xfrm>
            <a:custGeom>
              <a:avLst/>
              <a:gdLst>
                <a:gd name="T0" fmla="*/ 228 w 381"/>
                <a:gd name="T1" fmla="*/ 356 h 357"/>
                <a:gd name="T2" fmla="*/ 110 w 381"/>
                <a:gd name="T3" fmla="*/ 239 h 357"/>
                <a:gd name="T4" fmla="*/ 57 w 381"/>
                <a:gd name="T5" fmla="*/ 107 h 357"/>
                <a:gd name="T6" fmla="*/ 13 w 381"/>
                <a:gd name="T7" fmla="*/ 64 h 357"/>
                <a:gd name="T8" fmla="*/ 15 w 381"/>
                <a:gd name="T9" fmla="*/ 18 h 357"/>
                <a:gd name="T10" fmla="*/ 62 w 381"/>
                <a:gd name="T11" fmla="*/ 14 h 357"/>
                <a:gd name="T12" fmla="*/ 99 w 381"/>
                <a:gd name="T13" fmla="*/ 51 h 357"/>
                <a:gd name="T14" fmla="*/ 233 w 381"/>
                <a:gd name="T15" fmla="*/ 112 h 357"/>
                <a:gd name="T16" fmla="*/ 339 w 381"/>
                <a:gd name="T17" fmla="*/ 290 h 357"/>
                <a:gd name="T18" fmla="*/ 228 w 381"/>
                <a:gd name="T19" fmla="*/ 35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57">
                  <a:moveTo>
                    <a:pt x="228" y="356"/>
                  </a:moveTo>
                  <a:cubicBezTo>
                    <a:pt x="174" y="357"/>
                    <a:pt x="106" y="312"/>
                    <a:pt x="110" y="239"/>
                  </a:cubicBezTo>
                  <a:cubicBezTo>
                    <a:pt x="113" y="188"/>
                    <a:pt x="91" y="144"/>
                    <a:pt x="57" y="107"/>
                  </a:cubicBezTo>
                  <a:cubicBezTo>
                    <a:pt x="43" y="92"/>
                    <a:pt x="27" y="79"/>
                    <a:pt x="13" y="64"/>
                  </a:cubicBezTo>
                  <a:cubicBezTo>
                    <a:pt x="0" y="49"/>
                    <a:pt x="0" y="33"/>
                    <a:pt x="15" y="18"/>
                  </a:cubicBezTo>
                  <a:cubicBezTo>
                    <a:pt x="30" y="2"/>
                    <a:pt x="47" y="0"/>
                    <a:pt x="62" y="14"/>
                  </a:cubicBezTo>
                  <a:cubicBezTo>
                    <a:pt x="75" y="26"/>
                    <a:pt x="87" y="38"/>
                    <a:pt x="99" y="51"/>
                  </a:cubicBezTo>
                  <a:cubicBezTo>
                    <a:pt x="135" y="89"/>
                    <a:pt x="179" y="111"/>
                    <a:pt x="233" y="112"/>
                  </a:cubicBezTo>
                  <a:cubicBezTo>
                    <a:pt x="329" y="113"/>
                    <a:pt x="381" y="213"/>
                    <a:pt x="339" y="290"/>
                  </a:cubicBezTo>
                  <a:cubicBezTo>
                    <a:pt x="315" y="334"/>
                    <a:pt x="278" y="355"/>
                    <a:pt x="228" y="3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2" name="TextBox 71">
            <a:extLst>
              <a:ext uri="{FF2B5EF4-FFF2-40B4-BE49-F238E27FC236}">
                <a16:creationId xmlns:a16="http://schemas.microsoft.com/office/drawing/2014/main" id="{ACA81BAE-313D-E399-0847-1905D034C51E}"/>
              </a:ext>
            </a:extLst>
          </p:cNvPr>
          <p:cNvSpPr txBox="1"/>
          <p:nvPr/>
        </p:nvSpPr>
        <p:spPr>
          <a:xfrm>
            <a:off x="9390491" y="4708112"/>
            <a:ext cx="1798896" cy="523220"/>
          </a:xfrm>
          <a:prstGeom prst="rect">
            <a:avLst/>
          </a:prstGeom>
          <a:noFill/>
        </p:spPr>
        <p:txBody>
          <a:bodyPr wrap="square" rtlCol="0">
            <a:spAutoFit/>
          </a:bodyPr>
          <a:lstStyle/>
          <a:p>
            <a:pPr algn="ctr"/>
            <a:r>
              <a:rPr lang="en-US" sz="1400" noProof="0" dirty="0"/>
              <a:t>Improved</a:t>
            </a:r>
            <a:br>
              <a:rPr lang="en-US" sz="1400" noProof="0" dirty="0"/>
            </a:br>
            <a:r>
              <a:rPr lang="en-US" sz="1400" noProof="0" dirty="0"/>
              <a:t>lipid profile</a:t>
            </a:r>
          </a:p>
        </p:txBody>
      </p:sp>
      <p:grpSp>
        <p:nvGrpSpPr>
          <p:cNvPr id="73" name="Group 72">
            <a:extLst>
              <a:ext uri="{FF2B5EF4-FFF2-40B4-BE49-F238E27FC236}">
                <a16:creationId xmlns:a16="http://schemas.microsoft.com/office/drawing/2014/main" id="{401F12C6-1DB9-B111-1F8F-5E0F29D0E59C}"/>
              </a:ext>
            </a:extLst>
          </p:cNvPr>
          <p:cNvGrpSpPr/>
          <p:nvPr/>
        </p:nvGrpSpPr>
        <p:grpSpPr>
          <a:xfrm>
            <a:off x="10070786" y="4190318"/>
            <a:ext cx="441051" cy="441051"/>
            <a:chOff x="-2065342" y="-146049"/>
            <a:chExt cx="1139829" cy="1139823"/>
          </a:xfrm>
        </p:grpSpPr>
        <p:sp>
          <p:nvSpPr>
            <p:cNvPr id="74" name="Oval 23">
              <a:extLst>
                <a:ext uri="{FF2B5EF4-FFF2-40B4-BE49-F238E27FC236}">
                  <a16:creationId xmlns:a16="http://schemas.microsoft.com/office/drawing/2014/main" id="{F25FA9E5-BB8C-18BB-CCA9-75D4E3FF0FC5}"/>
                </a:ext>
              </a:extLst>
            </p:cNvPr>
            <p:cNvSpPr>
              <a:spLocks noChangeArrowheads="1"/>
            </p:cNvSpPr>
            <p:nvPr/>
          </p:nvSpPr>
          <p:spPr bwMode="auto">
            <a:xfrm>
              <a:off x="-2065342" y="-146049"/>
              <a:ext cx="1139829" cy="1139823"/>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5" name="Freeform 24">
              <a:extLst>
                <a:ext uri="{FF2B5EF4-FFF2-40B4-BE49-F238E27FC236}">
                  <a16:creationId xmlns:a16="http://schemas.microsoft.com/office/drawing/2014/main" id="{F0FE389E-5F6F-77E2-BE08-D1EDAEB060A0}"/>
                </a:ext>
              </a:extLst>
            </p:cNvPr>
            <p:cNvSpPr>
              <a:spLocks/>
            </p:cNvSpPr>
            <p:nvPr/>
          </p:nvSpPr>
          <p:spPr bwMode="auto">
            <a:xfrm>
              <a:off x="-2012955" y="-6350"/>
              <a:ext cx="228601" cy="701675"/>
            </a:xfrm>
            <a:custGeom>
              <a:avLst/>
              <a:gdLst>
                <a:gd name="T0" fmla="*/ 173 w 516"/>
                <a:gd name="T1" fmla="*/ 1578 h 1578"/>
                <a:gd name="T2" fmla="*/ 0 w 516"/>
                <a:gd name="T3" fmla="*/ 967 h 1578"/>
                <a:gd name="T4" fmla="*/ 516 w 516"/>
                <a:gd name="T5" fmla="*/ 0 h 1578"/>
              </a:gdLst>
              <a:ahLst/>
              <a:cxnLst>
                <a:cxn ang="0">
                  <a:pos x="T0" y="T1"/>
                </a:cxn>
                <a:cxn ang="0">
                  <a:pos x="T2" y="T3"/>
                </a:cxn>
                <a:cxn ang="0">
                  <a:pos x="T4" y="T5"/>
                </a:cxn>
              </a:cxnLst>
              <a:rect l="0" t="0" r="r" b="b"/>
              <a:pathLst>
                <a:path w="516" h="1578">
                  <a:moveTo>
                    <a:pt x="173" y="1578"/>
                  </a:moveTo>
                  <a:cubicBezTo>
                    <a:pt x="63" y="1400"/>
                    <a:pt x="0" y="1191"/>
                    <a:pt x="0" y="967"/>
                  </a:cubicBezTo>
                  <a:cubicBezTo>
                    <a:pt x="0" y="564"/>
                    <a:pt x="205" y="209"/>
                    <a:pt x="516"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6" name="Freeform 25">
              <a:extLst>
                <a:ext uri="{FF2B5EF4-FFF2-40B4-BE49-F238E27FC236}">
                  <a16:creationId xmlns:a16="http://schemas.microsoft.com/office/drawing/2014/main" id="{C078225E-FBA8-E485-73C6-2E8757D3CDD5}"/>
                </a:ext>
              </a:extLst>
            </p:cNvPr>
            <p:cNvSpPr>
              <a:spLocks/>
            </p:cNvSpPr>
            <p:nvPr/>
          </p:nvSpPr>
          <p:spPr bwMode="auto">
            <a:xfrm>
              <a:off x="-1751016" y="-93662"/>
              <a:ext cx="669927" cy="204788"/>
            </a:xfrm>
            <a:custGeom>
              <a:avLst/>
              <a:gdLst>
                <a:gd name="T0" fmla="*/ 0 w 1502"/>
                <a:gd name="T1" fmla="*/ 151 h 462"/>
                <a:gd name="T2" fmla="*/ 574 w 1502"/>
                <a:gd name="T3" fmla="*/ 0 h 462"/>
                <a:gd name="T4" fmla="*/ 1502 w 1502"/>
                <a:gd name="T5" fmla="*/ 462 h 462"/>
              </a:gdLst>
              <a:ahLst/>
              <a:cxnLst>
                <a:cxn ang="0">
                  <a:pos x="T0" y="T1"/>
                </a:cxn>
                <a:cxn ang="0">
                  <a:pos x="T2" y="T3"/>
                </a:cxn>
                <a:cxn ang="0">
                  <a:pos x="T4" y="T5"/>
                </a:cxn>
              </a:cxnLst>
              <a:rect l="0" t="0" r="r" b="b"/>
              <a:pathLst>
                <a:path w="1502" h="462">
                  <a:moveTo>
                    <a:pt x="0" y="151"/>
                  </a:moveTo>
                  <a:cubicBezTo>
                    <a:pt x="169" y="55"/>
                    <a:pt x="365" y="0"/>
                    <a:pt x="574" y="0"/>
                  </a:cubicBezTo>
                  <a:cubicBezTo>
                    <a:pt x="953" y="0"/>
                    <a:pt x="1290" y="181"/>
                    <a:pt x="1502" y="46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7" name="Freeform 26">
              <a:extLst>
                <a:ext uri="{FF2B5EF4-FFF2-40B4-BE49-F238E27FC236}">
                  <a16:creationId xmlns:a16="http://schemas.microsoft.com/office/drawing/2014/main" id="{61DB0228-D14E-6672-28BE-2C2392B46967}"/>
                </a:ext>
              </a:extLst>
            </p:cNvPr>
            <p:cNvSpPr>
              <a:spLocks/>
            </p:cNvSpPr>
            <p:nvPr/>
          </p:nvSpPr>
          <p:spPr bwMode="auto">
            <a:xfrm>
              <a:off x="-1050927" y="157163"/>
              <a:ext cx="71439" cy="214314"/>
            </a:xfrm>
            <a:custGeom>
              <a:avLst/>
              <a:gdLst>
                <a:gd name="T0" fmla="*/ 0 w 160"/>
                <a:gd name="T1" fmla="*/ 0 h 482"/>
                <a:gd name="T2" fmla="*/ 160 w 160"/>
                <a:gd name="T3" fmla="*/ 482 h 482"/>
              </a:gdLst>
              <a:ahLst/>
              <a:cxnLst>
                <a:cxn ang="0">
                  <a:pos x="T0" y="T1"/>
                </a:cxn>
                <a:cxn ang="0">
                  <a:pos x="T2" y="T3"/>
                </a:cxn>
              </a:cxnLst>
              <a:rect l="0" t="0" r="r" b="b"/>
              <a:pathLst>
                <a:path w="160" h="482">
                  <a:moveTo>
                    <a:pt x="0" y="0"/>
                  </a:moveTo>
                  <a:cubicBezTo>
                    <a:pt x="87" y="143"/>
                    <a:pt x="143" y="307"/>
                    <a:pt x="160" y="48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8" name="Freeform 27">
              <a:extLst>
                <a:ext uri="{FF2B5EF4-FFF2-40B4-BE49-F238E27FC236}">
                  <a16:creationId xmlns:a16="http://schemas.microsoft.com/office/drawing/2014/main" id="{C8155BC6-F6ED-CD9E-8F7A-12E69AF7E31F}"/>
                </a:ext>
              </a:extLst>
            </p:cNvPr>
            <p:cNvSpPr>
              <a:spLocks/>
            </p:cNvSpPr>
            <p:nvPr/>
          </p:nvSpPr>
          <p:spPr bwMode="auto">
            <a:xfrm>
              <a:off x="-1911354" y="420688"/>
              <a:ext cx="935040" cy="522286"/>
            </a:xfrm>
            <a:custGeom>
              <a:avLst/>
              <a:gdLst>
                <a:gd name="T0" fmla="*/ 2096 w 2096"/>
                <a:gd name="T1" fmla="*/ 0 h 1172"/>
                <a:gd name="T2" fmla="*/ 2096 w 2096"/>
                <a:gd name="T3" fmla="*/ 8 h 1172"/>
                <a:gd name="T4" fmla="*/ 933 w 2096"/>
                <a:gd name="T5" fmla="*/ 1172 h 1172"/>
                <a:gd name="T6" fmla="*/ 0 w 2096"/>
                <a:gd name="T7" fmla="*/ 704 h 1172"/>
              </a:gdLst>
              <a:ahLst/>
              <a:cxnLst>
                <a:cxn ang="0">
                  <a:pos x="T0" y="T1"/>
                </a:cxn>
                <a:cxn ang="0">
                  <a:pos x="T2" y="T3"/>
                </a:cxn>
                <a:cxn ang="0">
                  <a:pos x="T4" y="T5"/>
                </a:cxn>
                <a:cxn ang="0">
                  <a:pos x="T6" y="T7"/>
                </a:cxn>
              </a:cxnLst>
              <a:rect l="0" t="0" r="r" b="b"/>
              <a:pathLst>
                <a:path w="2096" h="1172">
                  <a:moveTo>
                    <a:pt x="2096" y="0"/>
                  </a:moveTo>
                  <a:cubicBezTo>
                    <a:pt x="2096" y="3"/>
                    <a:pt x="2096" y="6"/>
                    <a:pt x="2096" y="8"/>
                  </a:cubicBezTo>
                  <a:cubicBezTo>
                    <a:pt x="2096" y="651"/>
                    <a:pt x="1575" y="1172"/>
                    <a:pt x="933" y="1172"/>
                  </a:cubicBezTo>
                  <a:cubicBezTo>
                    <a:pt x="551" y="1172"/>
                    <a:pt x="212" y="988"/>
                    <a:pt x="0" y="704"/>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79" name="Oval 28">
              <a:extLst>
                <a:ext uri="{FF2B5EF4-FFF2-40B4-BE49-F238E27FC236}">
                  <a16:creationId xmlns:a16="http://schemas.microsoft.com/office/drawing/2014/main" id="{B17E561B-A3BA-5E77-937C-C15EE92196FC}"/>
                </a:ext>
              </a:extLst>
            </p:cNvPr>
            <p:cNvSpPr>
              <a:spLocks noChangeArrowheads="1"/>
            </p:cNvSpPr>
            <p:nvPr/>
          </p:nvSpPr>
          <p:spPr bwMode="auto">
            <a:xfrm>
              <a:off x="-1909767" y="9525"/>
              <a:ext cx="830265" cy="828675"/>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0" name="Freeform 29">
              <a:extLst>
                <a:ext uri="{FF2B5EF4-FFF2-40B4-BE49-F238E27FC236}">
                  <a16:creationId xmlns:a16="http://schemas.microsoft.com/office/drawing/2014/main" id="{B8AF3CC5-A06D-5693-E295-5943A415AB59}"/>
                </a:ext>
              </a:extLst>
            </p:cNvPr>
            <p:cNvSpPr>
              <a:spLocks/>
            </p:cNvSpPr>
            <p:nvPr/>
          </p:nvSpPr>
          <p:spPr bwMode="auto">
            <a:xfrm>
              <a:off x="-1739903" y="265113"/>
              <a:ext cx="628652" cy="514350"/>
            </a:xfrm>
            <a:custGeom>
              <a:avLst/>
              <a:gdLst>
                <a:gd name="T0" fmla="*/ 72 w 1410"/>
                <a:gd name="T1" fmla="*/ 1156 h 1156"/>
                <a:gd name="T2" fmla="*/ 470 w 1410"/>
                <a:gd name="T3" fmla="*/ 607 h 1156"/>
                <a:gd name="T4" fmla="*/ 1410 w 1410"/>
                <a:gd name="T5" fmla="*/ 0 h 1156"/>
              </a:gdLst>
              <a:ahLst/>
              <a:cxnLst>
                <a:cxn ang="0">
                  <a:pos x="T0" y="T1"/>
                </a:cxn>
                <a:cxn ang="0">
                  <a:pos x="T2" y="T3"/>
                </a:cxn>
                <a:cxn ang="0">
                  <a:pos x="T4" y="T5"/>
                </a:cxn>
              </a:cxnLst>
              <a:rect l="0" t="0" r="r" b="b"/>
              <a:pathLst>
                <a:path w="1410" h="1156">
                  <a:moveTo>
                    <a:pt x="72" y="1156"/>
                  </a:moveTo>
                  <a:cubicBezTo>
                    <a:pt x="72" y="1156"/>
                    <a:pt x="0" y="723"/>
                    <a:pt x="470" y="607"/>
                  </a:cubicBezTo>
                  <a:cubicBezTo>
                    <a:pt x="940" y="492"/>
                    <a:pt x="1269" y="353"/>
                    <a:pt x="1410"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1" name="Oval 30">
              <a:extLst>
                <a:ext uri="{FF2B5EF4-FFF2-40B4-BE49-F238E27FC236}">
                  <a16:creationId xmlns:a16="http://schemas.microsoft.com/office/drawing/2014/main" id="{283C9E14-41E9-B3C8-078D-66B608967F3D}"/>
                </a:ext>
              </a:extLst>
            </p:cNvPr>
            <p:cNvSpPr>
              <a:spLocks noChangeArrowheads="1"/>
            </p:cNvSpPr>
            <p:nvPr/>
          </p:nvSpPr>
          <p:spPr bwMode="auto">
            <a:xfrm>
              <a:off x="-1814516" y="412751"/>
              <a:ext cx="115887" cy="158751"/>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2" name="Freeform 31">
              <a:extLst>
                <a:ext uri="{FF2B5EF4-FFF2-40B4-BE49-F238E27FC236}">
                  <a16:creationId xmlns:a16="http://schemas.microsoft.com/office/drawing/2014/main" id="{360BB408-CC66-B0EA-71F7-3ED05536B55B}"/>
                </a:ext>
              </a:extLst>
            </p:cNvPr>
            <p:cNvSpPr>
              <a:spLocks/>
            </p:cNvSpPr>
            <p:nvPr/>
          </p:nvSpPr>
          <p:spPr bwMode="auto">
            <a:xfrm>
              <a:off x="-1765302" y="165099"/>
              <a:ext cx="155575" cy="160337"/>
            </a:xfrm>
            <a:custGeom>
              <a:avLst/>
              <a:gdLst>
                <a:gd name="T0" fmla="*/ 269 w 347"/>
                <a:gd name="T1" fmla="*/ 268 h 358"/>
                <a:gd name="T2" fmla="*/ 53 w 347"/>
                <a:gd name="T3" fmla="*/ 309 h 358"/>
                <a:gd name="T4" fmla="*/ 78 w 347"/>
                <a:gd name="T5" fmla="*/ 90 h 358"/>
                <a:gd name="T6" fmla="*/ 294 w 347"/>
                <a:gd name="T7" fmla="*/ 50 h 358"/>
                <a:gd name="T8" fmla="*/ 269 w 347"/>
                <a:gd name="T9" fmla="*/ 268 h 358"/>
              </a:gdLst>
              <a:ahLst/>
              <a:cxnLst>
                <a:cxn ang="0">
                  <a:pos x="T0" y="T1"/>
                </a:cxn>
                <a:cxn ang="0">
                  <a:pos x="T2" y="T3"/>
                </a:cxn>
                <a:cxn ang="0">
                  <a:pos x="T4" y="T5"/>
                </a:cxn>
                <a:cxn ang="0">
                  <a:pos x="T6" y="T7"/>
                </a:cxn>
                <a:cxn ang="0">
                  <a:pos x="T8" y="T9"/>
                </a:cxn>
              </a:cxnLst>
              <a:rect l="0" t="0" r="r" b="b"/>
              <a:pathLst>
                <a:path w="347" h="358">
                  <a:moveTo>
                    <a:pt x="269" y="268"/>
                  </a:moveTo>
                  <a:cubicBezTo>
                    <a:pt x="202" y="340"/>
                    <a:pt x="105" y="358"/>
                    <a:pt x="53" y="309"/>
                  </a:cubicBezTo>
                  <a:cubicBezTo>
                    <a:pt x="0" y="260"/>
                    <a:pt x="11" y="162"/>
                    <a:pt x="78" y="90"/>
                  </a:cubicBezTo>
                  <a:cubicBezTo>
                    <a:pt x="145" y="19"/>
                    <a:pt x="241" y="0"/>
                    <a:pt x="294" y="50"/>
                  </a:cubicBezTo>
                  <a:cubicBezTo>
                    <a:pt x="347" y="99"/>
                    <a:pt x="336" y="197"/>
                    <a:pt x="269" y="268"/>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3" name="Freeform 32">
              <a:extLst>
                <a:ext uri="{FF2B5EF4-FFF2-40B4-BE49-F238E27FC236}">
                  <a16:creationId xmlns:a16="http://schemas.microsoft.com/office/drawing/2014/main" id="{3C4E7735-0D81-3993-506F-5F09D196E328}"/>
                </a:ext>
              </a:extLst>
            </p:cNvPr>
            <p:cNvSpPr>
              <a:spLocks/>
            </p:cNvSpPr>
            <p:nvPr/>
          </p:nvSpPr>
          <p:spPr bwMode="auto">
            <a:xfrm>
              <a:off x="-1624016" y="328613"/>
              <a:ext cx="169864" cy="139699"/>
            </a:xfrm>
            <a:custGeom>
              <a:avLst/>
              <a:gdLst>
                <a:gd name="T0" fmla="*/ 237 w 383"/>
                <a:gd name="T1" fmla="*/ 279 h 313"/>
                <a:gd name="T2" fmla="*/ 25 w 383"/>
                <a:gd name="T3" fmla="*/ 218 h 313"/>
                <a:gd name="T4" fmla="*/ 146 w 383"/>
                <a:gd name="T5" fmla="*/ 34 h 313"/>
                <a:gd name="T6" fmla="*/ 358 w 383"/>
                <a:gd name="T7" fmla="*/ 95 h 313"/>
                <a:gd name="T8" fmla="*/ 237 w 383"/>
                <a:gd name="T9" fmla="*/ 279 h 313"/>
              </a:gdLst>
              <a:ahLst/>
              <a:cxnLst>
                <a:cxn ang="0">
                  <a:pos x="T0" y="T1"/>
                </a:cxn>
                <a:cxn ang="0">
                  <a:pos x="T2" y="T3"/>
                </a:cxn>
                <a:cxn ang="0">
                  <a:pos x="T4" y="T5"/>
                </a:cxn>
                <a:cxn ang="0">
                  <a:pos x="T6" y="T7"/>
                </a:cxn>
                <a:cxn ang="0">
                  <a:pos x="T8" y="T9"/>
                </a:cxn>
              </a:cxnLst>
              <a:rect l="0" t="0" r="r" b="b"/>
              <a:pathLst>
                <a:path w="383" h="313">
                  <a:moveTo>
                    <a:pt x="237" y="279"/>
                  </a:moveTo>
                  <a:cubicBezTo>
                    <a:pt x="145" y="313"/>
                    <a:pt x="51" y="286"/>
                    <a:pt x="25" y="218"/>
                  </a:cubicBezTo>
                  <a:cubicBezTo>
                    <a:pt x="0" y="151"/>
                    <a:pt x="54" y="68"/>
                    <a:pt x="146" y="34"/>
                  </a:cubicBezTo>
                  <a:cubicBezTo>
                    <a:pt x="238" y="0"/>
                    <a:pt x="333" y="27"/>
                    <a:pt x="358" y="95"/>
                  </a:cubicBezTo>
                  <a:cubicBezTo>
                    <a:pt x="383" y="163"/>
                    <a:pt x="329" y="245"/>
                    <a:pt x="237" y="279"/>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4" name="Freeform 33">
              <a:extLst>
                <a:ext uri="{FF2B5EF4-FFF2-40B4-BE49-F238E27FC236}">
                  <a16:creationId xmlns:a16="http://schemas.microsoft.com/office/drawing/2014/main" id="{E67D9915-4367-2BC2-FAC4-ADB34A946A46}"/>
                </a:ext>
              </a:extLst>
            </p:cNvPr>
            <p:cNvSpPr>
              <a:spLocks/>
            </p:cNvSpPr>
            <p:nvPr/>
          </p:nvSpPr>
          <p:spPr bwMode="auto">
            <a:xfrm>
              <a:off x="-1546227" y="95250"/>
              <a:ext cx="168274" cy="144462"/>
            </a:xfrm>
            <a:custGeom>
              <a:avLst/>
              <a:gdLst>
                <a:gd name="T0" fmla="*/ 125 w 380"/>
                <a:gd name="T1" fmla="*/ 275 h 324"/>
                <a:gd name="T2" fmla="*/ 36 w 380"/>
                <a:gd name="T3" fmla="*/ 73 h 324"/>
                <a:gd name="T4" fmla="*/ 255 w 380"/>
                <a:gd name="T5" fmla="*/ 49 h 324"/>
                <a:gd name="T6" fmla="*/ 344 w 380"/>
                <a:gd name="T7" fmla="*/ 251 h 324"/>
                <a:gd name="T8" fmla="*/ 125 w 380"/>
                <a:gd name="T9" fmla="*/ 275 h 324"/>
              </a:gdLst>
              <a:ahLst/>
              <a:cxnLst>
                <a:cxn ang="0">
                  <a:pos x="T0" y="T1"/>
                </a:cxn>
                <a:cxn ang="0">
                  <a:pos x="T2" y="T3"/>
                </a:cxn>
                <a:cxn ang="0">
                  <a:pos x="T4" y="T5"/>
                </a:cxn>
                <a:cxn ang="0">
                  <a:pos x="T6" y="T7"/>
                </a:cxn>
                <a:cxn ang="0">
                  <a:pos x="T8" y="T9"/>
                </a:cxn>
              </a:cxnLst>
              <a:rect l="0" t="0" r="r" b="b"/>
              <a:pathLst>
                <a:path w="380" h="324">
                  <a:moveTo>
                    <a:pt x="125" y="275"/>
                  </a:moveTo>
                  <a:cubicBezTo>
                    <a:pt x="40" y="226"/>
                    <a:pt x="0" y="136"/>
                    <a:pt x="36" y="73"/>
                  </a:cubicBezTo>
                  <a:cubicBezTo>
                    <a:pt x="73" y="11"/>
                    <a:pt x="170" y="0"/>
                    <a:pt x="255" y="49"/>
                  </a:cubicBezTo>
                  <a:cubicBezTo>
                    <a:pt x="340" y="98"/>
                    <a:pt x="380" y="188"/>
                    <a:pt x="344" y="251"/>
                  </a:cubicBezTo>
                  <a:cubicBezTo>
                    <a:pt x="307" y="313"/>
                    <a:pt x="210" y="324"/>
                    <a:pt x="125" y="27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85" name="Freeform 34">
              <a:extLst>
                <a:ext uri="{FF2B5EF4-FFF2-40B4-BE49-F238E27FC236}">
                  <a16:creationId xmlns:a16="http://schemas.microsoft.com/office/drawing/2014/main" id="{6B10968C-D972-B640-D30A-E21D38BEDCB0}"/>
                </a:ext>
              </a:extLst>
            </p:cNvPr>
            <p:cNvSpPr>
              <a:spLocks/>
            </p:cNvSpPr>
            <p:nvPr/>
          </p:nvSpPr>
          <p:spPr bwMode="auto">
            <a:xfrm>
              <a:off x="-1350962" y="180975"/>
              <a:ext cx="146049" cy="168274"/>
            </a:xfrm>
            <a:custGeom>
              <a:avLst/>
              <a:gdLst>
                <a:gd name="T0" fmla="*/ 276 w 325"/>
                <a:gd name="T1" fmla="*/ 255 h 379"/>
                <a:gd name="T2" fmla="*/ 74 w 325"/>
                <a:gd name="T3" fmla="*/ 343 h 379"/>
                <a:gd name="T4" fmla="*/ 49 w 325"/>
                <a:gd name="T5" fmla="*/ 124 h 379"/>
                <a:gd name="T6" fmla="*/ 251 w 325"/>
                <a:gd name="T7" fmla="*/ 36 h 379"/>
                <a:gd name="T8" fmla="*/ 276 w 325"/>
                <a:gd name="T9" fmla="*/ 255 h 379"/>
              </a:gdLst>
              <a:ahLst/>
              <a:cxnLst>
                <a:cxn ang="0">
                  <a:pos x="T0" y="T1"/>
                </a:cxn>
                <a:cxn ang="0">
                  <a:pos x="T2" y="T3"/>
                </a:cxn>
                <a:cxn ang="0">
                  <a:pos x="T4" y="T5"/>
                </a:cxn>
                <a:cxn ang="0">
                  <a:pos x="T6" y="T7"/>
                </a:cxn>
                <a:cxn ang="0">
                  <a:pos x="T8" y="T9"/>
                </a:cxn>
              </a:cxnLst>
              <a:rect l="0" t="0" r="r" b="b"/>
              <a:pathLst>
                <a:path w="325" h="379">
                  <a:moveTo>
                    <a:pt x="276" y="255"/>
                  </a:moveTo>
                  <a:cubicBezTo>
                    <a:pt x="227" y="339"/>
                    <a:pt x="136" y="379"/>
                    <a:pt x="74" y="343"/>
                  </a:cubicBezTo>
                  <a:cubicBezTo>
                    <a:pt x="11" y="307"/>
                    <a:pt x="0" y="209"/>
                    <a:pt x="49" y="124"/>
                  </a:cubicBezTo>
                  <a:cubicBezTo>
                    <a:pt x="98" y="39"/>
                    <a:pt x="189" y="0"/>
                    <a:pt x="251" y="36"/>
                  </a:cubicBezTo>
                  <a:cubicBezTo>
                    <a:pt x="314" y="72"/>
                    <a:pt x="325" y="170"/>
                    <a:pt x="276" y="25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87" name="TextBox 86">
            <a:extLst>
              <a:ext uri="{FF2B5EF4-FFF2-40B4-BE49-F238E27FC236}">
                <a16:creationId xmlns:a16="http://schemas.microsoft.com/office/drawing/2014/main" id="{E4F27EAE-B525-F009-ABA0-25A1503AA980}"/>
              </a:ext>
            </a:extLst>
          </p:cNvPr>
          <p:cNvSpPr txBox="1"/>
          <p:nvPr/>
        </p:nvSpPr>
        <p:spPr>
          <a:xfrm>
            <a:off x="6353840" y="4708112"/>
            <a:ext cx="1798896" cy="307777"/>
          </a:xfrm>
          <a:prstGeom prst="rect">
            <a:avLst/>
          </a:prstGeom>
          <a:noFill/>
        </p:spPr>
        <p:txBody>
          <a:bodyPr wrap="square" rtlCol="0">
            <a:spAutoFit/>
          </a:bodyPr>
          <a:lstStyle/>
          <a:p>
            <a:pPr algn="ctr"/>
            <a:r>
              <a:rPr lang="en-US" sz="1400" noProof="0" dirty="0"/>
              <a:t>HbA</a:t>
            </a:r>
            <a:r>
              <a:rPr lang="en-US" sz="1400" baseline="-25000" noProof="0" dirty="0"/>
              <a:t>1c</a:t>
            </a:r>
          </a:p>
        </p:txBody>
      </p:sp>
      <p:grpSp>
        <p:nvGrpSpPr>
          <p:cNvPr id="88" name="Group 39">
            <a:extLst>
              <a:ext uri="{FF2B5EF4-FFF2-40B4-BE49-F238E27FC236}">
                <a16:creationId xmlns:a16="http://schemas.microsoft.com/office/drawing/2014/main" id="{4143EB8A-C181-9291-06F5-DF26837CF1AB}"/>
              </a:ext>
            </a:extLst>
          </p:cNvPr>
          <p:cNvGrpSpPr>
            <a:grpSpLocks noChangeAspect="1"/>
          </p:cNvGrpSpPr>
          <p:nvPr/>
        </p:nvGrpSpPr>
        <p:grpSpPr bwMode="auto">
          <a:xfrm>
            <a:off x="7102755" y="4157706"/>
            <a:ext cx="301067" cy="571500"/>
            <a:chOff x="2024" y="-6"/>
            <a:chExt cx="1710" cy="3246"/>
          </a:xfrm>
        </p:grpSpPr>
        <p:sp>
          <p:nvSpPr>
            <p:cNvPr id="89" name="Freeform 40">
              <a:extLst>
                <a:ext uri="{FF2B5EF4-FFF2-40B4-BE49-F238E27FC236}">
                  <a16:creationId xmlns:a16="http://schemas.microsoft.com/office/drawing/2014/main" id="{EE4A7488-2789-3812-B6F2-759CF346308A}"/>
                </a:ext>
              </a:extLst>
            </p:cNvPr>
            <p:cNvSpPr>
              <a:spLocks noEditPoints="1"/>
            </p:cNvSpPr>
            <p:nvPr/>
          </p:nvSpPr>
          <p:spPr bwMode="auto">
            <a:xfrm>
              <a:off x="2024" y="-6"/>
              <a:ext cx="1710" cy="2514"/>
            </a:xfrm>
            <a:custGeom>
              <a:avLst/>
              <a:gdLst>
                <a:gd name="T0" fmla="*/ 2462 w 2463"/>
                <a:gd name="T1" fmla="*/ 1713 h 3626"/>
                <a:gd name="T2" fmla="*/ 2462 w 2463"/>
                <a:gd name="T3" fmla="*/ 2663 h 3626"/>
                <a:gd name="T4" fmla="*/ 2416 w 2463"/>
                <a:gd name="T5" fmla="*/ 3053 h 3626"/>
                <a:gd name="T6" fmla="*/ 2013 w 2463"/>
                <a:gd name="T7" fmla="*/ 3501 h 3626"/>
                <a:gd name="T8" fmla="*/ 1557 w 2463"/>
                <a:gd name="T9" fmla="*/ 3605 h 3626"/>
                <a:gd name="T10" fmla="*/ 962 w 2463"/>
                <a:gd name="T11" fmla="*/ 3609 h 3626"/>
                <a:gd name="T12" fmla="*/ 479 w 2463"/>
                <a:gd name="T13" fmla="*/ 3498 h 3626"/>
                <a:gd name="T14" fmla="*/ 27 w 2463"/>
                <a:gd name="T15" fmla="*/ 2931 h 3626"/>
                <a:gd name="T16" fmla="*/ 0 w 2463"/>
                <a:gd name="T17" fmla="*/ 2613 h 3626"/>
                <a:gd name="T18" fmla="*/ 0 w 2463"/>
                <a:gd name="T19" fmla="*/ 803 h 3626"/>
                <a:gd name="T20" fmla="*/ 64 w 2463"/>
                <a:gd name="T21" fmla="*/ 482 h 3626"/>
                <a:gd name="T22" fmla="*/ 338 w 2463"/>
                <a:gd name="T23" fmla="*/ 204 h 3626"/>
                <a:gd name="T24" fmla="*/ 922 w 2463"/>
                <a:gd name="T25" fmla="*/ 21 h 3626"/>
                <a:gd name="T26" fmla="*/ 1613 w 2463"/>
                <a:gd name="T27" fmla="*/ 30 h 3626"/>
                <a:gd name="T28" fmla="*/ 2233 w 2463"/>
                <a:gd name="T29" fmla="*/ 253 h 3626"/>
                <a:gd name="T30" fmla="*/ 2459 w 2463"/>
                <a:gd name="T31" fmla="*/ 645 h 3626"/>
                <a:gd name="T32" fmla="*/ 2462 w 2463"/>
                <a:gd name="T33" fmla="*/ 757 h 3626"/>
                <a:gd name="T34" fmla="*/ 2463 w 2463"/>
                <a:gd name="T35" fmla="*/ 1713 h 3626"/>
                <a:gd name="T36" fmla="*/ 2462 w 2463"/>
                <a:gd name="T37" fmla="*/ 1713 h 3626"/>
                <a:gd name="T38" fmla="*/ 212 w 2463"/>
                <a:gd name="T39" fmla="*/ 1308 h 3626"/>
                <a:gd name="T40" fmla="*/ 212 w 2463"/>
                <a:gd name="T41" fmla="*/ 1704 h 3626"/>
                <a:gd name="T42" fmla="*/ 352 w 2463"/>
                <a:gd name="T43" fmla="*/ 2072 h 3626"/>
                <a:gd name="T44" fmla="*/ 759 w 2463"/>
                <a:gd name="T45" fmla="*/ 2332 h 3626"/>
                <a:gd name="T46" fmla="*/ 1744 w 2463"/>
                <a:gd name="T47" fmla="*/ 2317 h 3626"/>
                <a:gd name="T48" fmla="*/ 2114 w 2463"/>
                <a:gd name="T49" fmla="*/ 2069 h 3626"/>
                <a:gd name="T50" fmla="*/ 2250 w 2463"/>
                <a:gd name="T51" fmla="*/ 1730 h 3626"/>
                <a:gd name="T52" fmla="*/ 2251 w 2463"/>
                <a:gd name="T53" fmla="*/ 938 h 3626"/>
                <a:gd name="T54" fmla="*/ 2130 w 2463"/>
                <a:gd name="T55" fmla="*/ 603 h 3626"/>
                <a:gd name="T56" fmla="*/ 1791 w 2463"/>
                <a:gd name="T57" fmla="*/ 359 h 3626"/>
                <a:gd name="T58" fmla="*/ 712 w 2463"/>
                <a:gd name="T59" fmla="*/ 343 h 3626"/>
                <a:gd name="T60" fmla="*/ 354 w 2463"/>
                <a:gd name="T61" fmla="*/ 577 h 3626"/>
                <a:gd name="T62" fmla="*/ 211 w 2463"/>
                <a:gd name="T63" fmla="*/ 944 h 3626"/>
                <a:gd name="T64" fmla="*/ 212 w 2463"/>
                <a:gd name="T65" fmla="*/ 1308 h 3626"/>
                <a:gd name="T66" fmla="*/ 1552 w 2463"/>
                <a:gd name="T67" fmla="*/ 2987 h 3626"/>
                <a:gd name="T68" fmla="*/ 1232 w 2463"/>
                <a:gd name="T69" fmla="*/ 2666 h 3626"/>
                <a:gd name="T70" fmla="*/ 910 w 2463"/>
                <a:gd name="T71" fmla="*/ 2987 h 3626"/>
                <a:gd name="T72" fmla="*/ 1230 w 2463"/>
                <a:gd name="T73" fmla="*/ 3308 h 3626"/>
                <a:gd name="T74" fmla="*/ 1552 w 2463"/>
                <a:gd name="T75" fmla="*/ 2987 h 3626"/>
                <a:gd name="T76" fmla="*/ 484 w 2463"/>
                <a:gd name="T77" fmla="*/ 3118 h 3626"/>
                <a:gd name="T78" fmla="*/ 711 w 2463"/>
                <a:gd name="T79" fmla="*/ 2893 h 3626"/>
                <a:gd name="T80" fmla="*/ 485 w 2463"/>
                <a:gd name="T81" fmla="*/ 2666 h 3626"/>
                <a:gd name="T82" fmla="*/ 258 w 2463"/>
                <a:gd name="T83" fmla="*/ 2892 h 3626"/>
                <a:gd name="T84" fmla="*/ 484 w 2463"/>
                <a:gd name="T85" fmla="*/ 3118 h 3626"/>
                <a:gd name="T86" fmla="*/ 1978 w 2463"/>
                <a:gd name="T87" fmla="*/ 3118 h 3626"/>
                <a:gd name="T88" fmla="*/ 2204 w 2463"/>
                <a:gd name="T89" fmla="*/ 2892 h 3626"/>
                <a:gd name="T90" fmla="*/ 1978 w 2463"/>
                <a:gd name="T91" fmla="*/ 2666 h 3626"/>
                <a:gd name="T92" fmla="*/ 1752 w 2463"/>
                <a:gd name="T93" fmla="*/ 2892 h 3626"/>
                <a:gd name="T94" fmla="*/ 1978 w 2463"/>
                <a:gd name="T95" fmla="*/ 3118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3" h="3626">
                  <a:moveTo>
                    <a:pt x="2462" y="1713"/>
                  </a:moveTo>
                  <a:cubicBezTo>
                    <a:pt x="2462" y="2030"/>
                    <a:pt x="2463" y="2346"/>
                    <a:pt x="2462" y="2663"/>
                  </a:cubicBezTo>
                  <a:cubicBezTo>
                    <a:pt x="2461" y="2794"/>
                    <a:pt x="2451" y="2925"/>
                    <a:pt x="2416" y="3053"/>
                  </a:cubicBezTo>
                  <a:cubicBezTo>
                    <a:pt x="2356" y="3269"/>
                    <a:pt x="2219" y="3416"/>
                    <a:pt x="2013" y="3501"/>
                  </a:cubicBezTo>
                  <a:cubicBezTo>
                    <a:pt x="1867" y="3562"/>
                    <a:pt x="1714" y="3590"/>
                    <a:pt x="1557" y="3605"/>
                  </a:cubicBezTo>
                  <a:cubicBezTo>
                    <a:pt x="1359" y="3624"/>
                    <a:pt x="1161" y="3626"/>
                    <a:pt x="962" y="3609"/>
                  </a:cubicBezTo>
                  <a:cubicBezTo>
                    <a:pt x="796" y="3594"/>
                    <a:pt x="633" y="3564"/>
                    <a:pt x="479" y="3498"/>
                  </a:cubicBezTo>
                  <a:cubicBezTo>
                    <a:pt x="227" y="3390"/>
                    <a:pt x="79" y="3199"/>
                    <a:pt x="27" y="2931"/>
                  </a:cubicBezTo>
                  <a:cubicBezTo>
                    <a:pt x="7" y="2826"/>
                    <a:pt x="0" y="2720"/>
                    <a:pt x="0" y="2613"/>
                  </a:cubicBezTo>
                  <a:cubicBezTo>
                    <a:pt x="0" y="2010"/>
                    <a:pt x="0" y="1406"/>
                    <a:pt x="0" y="803"/>
                  </a:cubicBezTo>
                  <a:cubicBezTo>
                    <a:pt x="0" y="692"/>
                    <a:pt x="16" y="584"/>
                    <a:pt x="64" y="482"/>
                  </a:cubicBezTo>
                  <a:cubicBezTo>
                    <a:pt x="124" y="359"/>
                    <a:pt x="222" y="273"/>
                    <a:pt x="338" y="204"/>
                  </a:cubicBezTo>
                  <a:cubicBezTo>
                    <a:pt x="518" y="98"/>
                    <a:pt x="715" y="41"/>
                    <a:pt x="922" y="21"/>
                  </a:cubicBezTo>
                  <a:cubicBezTo>
                    <a:pt x="1153" y="0"/>
                    <a:pt x="1383" y="2"/>
                    <a:pt x="1613" y="30"/>
                  </a:cubicBezTo>
                  <a:cubicBezTo>
                    <a:pt x="1837" y="56"/>
                    <a:pt x="2044" y="125"/>
                    <a:pt x="2233" y="253"/>
                  </a:cubicBezTo>
                  <a:cubicBezTo>
                    <a:pt x="2374" y="348"/>
                    <a:pt x="2449" y="477"/>
                    <a:pt x="2459" y="645"/>
                  </a:cubicBezTo>
                  <a:cubicBezTo>
                    <a:pt x="2461" y="682"/>
                    <a:pt x="2462" y="720"/>
                    <a:pt x="2462" y="757"/>
                  </a:cubicBezTo>
                  <a:cubicBezTo>
                    <a:pt x="2463" y="1076"/>
                    <a:pt x="2463" y="1394"/>
                    <a:pt x="2463" y="1713"/>
                  </a:cubicBezTo>
                  <a:cubicBezTo>
                    <a:pt x="2462" y="1713"/>
                    <a:pt x="2462" y="1713"/>
                    <a:pt x="2462" y="1713"/>
                  </a:cubicBezTo>
                  <a:close/>
                  <a:moveTo>
                    <a:pt x="212" y="1308"/>
                  </a:moveTo>
                  <a:cubicBezTo>
                    <a:pt x="212" y="1440"/>
                    <a:pt x="213" y="1572"/>
                    <a:pt x="212" y="1704"/>
                  </a:cubicBezTo>
                  <a:cubicBezTo>
                    <a:pt x="209" y="1846"/>
                    <a:pt x="259" y="1967"/>
                    <a:pt x="352" y="2072"/>
                  </a:cubicBezTo>
                  <a:cubicBezTo>
                    <a:pt x="462" y="2198"/>
                    <a:pt x="602" y="2279"/>
                    <a:pt x="759" y="2332"/>
                  </a:cubicBezTo>
                  <a:cubicBezTo>
                    <a:pt x="1088" y="2442"/>
                    <a:pt x="1418" y="2439"/>
                    <a:pt x="1744" y="2317"/>
                  </a:cubicBezTo>
                  <a:cubicBezTo>
                    <a:pt x="1886" y="2264"/>
                    <a:pt x="2013" y="2185"/>
                    <a:pt x="2114" y="2069"/>
                  </a:cubicBezTo>
                  <a:cubicBezTo>
                    <a:pt x="2198" y="1972"/>
                    <a:pt x="2250" y="1860"/>
                    <a:pt x="2250" y="1730"/>
                  </a:cubicBezTo>
                  <a:cubicBezTo>
                    <a:pt x="2251" y="1466"/>
                    <a:pt x="2249" y="1202"/>
                    <a:pt x="2251" y="938"/>
                  </a:cubicBezTo>
                  <a:cubicBezTo>
                    <a:pt x="2252" y="810"/>
                    <a:pt x="2210" y="700"/>
                    <a:pt x="2130" y="603"/>
                  </a:cubicBezTo>
                  <a:cubicBezTo>
                    <a:pt x="2039" y="491"/>
                    <a:pt x="1923" y="413"/>
                    <a:pt x="1791" y="359"/>
                  </a:cubicBezTo>
                  <a:cubicBezTo>
                    <a:pt x="1434" y="214"/>
                    <a:pt x="1073" y="211"/>
                    <a:pt x="712" y="343"/>
                  </a:cubicBezTo>
                  <a:cubicBezTo>
                    <a:pt x="575" y="393"/>
                    <a:pt x="453" y="468"/>
                    <a:pt x="354" y="577"/>
                  </a:cubicBezTo>
                  <a:cubicBezTo>
                    <a:pt x="260" y="681"/>
                    <a:pt x="209" y="802"/>
                    <a:pt x="211" y="944"/>
                  </a:cubicBezTo>
                  <a:cubicBezTo>
                    <a:pt x="214" y="1066"/>
                    <a:pt x="212" y="1187"/>
                    <a:pt x="212" y="1308"/>
                  </a:cubicBezTo>
                  <a:close/>
                  <a:moveTo>
                    <a:pt x="1552" y="2987"/>
                  </a:moveTo>
                  <a:cubicBezTo>
                    <a:pt x="1552" y="2810"/>
                    <a:pt x="1409" y="2666"/>
                    <a:pt x="1232" y="2666"/>
                  </a:cubicBezTo>
                  <a:cubicBezTo>
                    <a:pt x="1054" y="2666"/>
                    <a:pt x="910" y="2809"/>
                    <a:pt x="910" y="2987"/>
                  </a:cubicBezTo>
                  <a:cubicBezTo>
                    <a:pt x="910" y="3164"/>
                    <a:pt x="1054" y="3308"/>
                    <a:pt x="1230" y="3308"/>
                  </a:cubicBezTo>
                  <a:cubicBezTo>
                    <a:pt x="1408" y="3309"/>
                    <a:pt x="1552" y="3165"/>
                    <a:pt x="1552" y="2987"/>
                  </a:cubicBezTo>
                  <a:close/>
                  <a:moveTo>
                    <a:pt x="484" y="3118"/>
                  </a:moveTo>
                  <a:cubicBezTo>
                    <a:pt x="609" y="3119"/>
                    <a:pt x="711" y="3017"/>
                    <a:pt x="711" y="2893"/>
                  </a:cubicBezTo>
                  <a:cubicBezTo>
                    <a:pt x="711" y="2768"/>
                    <a:pt x="610" y="2666"/>
                    <a:pt x="485" y="2666"/>
                  </a:cubicBezTo>
                  <a:cubicBezTo>
                    <a:pt x="360" y="2666"/>
                    <a:pt x="258" y="2767"/>
                    <a:pt x="258" y="2892"/>
                  </a:cubicBezTo>
                  <a:cubicBezTo>
                    <a:pt x="258" y="3017"/>
                    <a:pt x="359" y="3118"/>
                    <a:pt x="484" y="3118"/>
                  </a:cubicBezTo>
                  <a:close/>
                  <a:moveTo>
                    <a:pt x="1978" y="3118"/>
                  </a:moveTo>
                  <a:cubicBezTo>
                    <a:pt x="2104" y="3118"/>
                    <a:pt x="2204" y="3017"/>
                    <a:pt x="2204" y="2892"/>
                  </a:cubicBezTo>
                  <a:cubicBezTo>
                    <a:pt x="2204" y="2767"/>
                    <a:pt x="2103" y="2666"/>
                    <a:pt x="1978" y="2666"/>
                  </a:cubicBezTo>
                  <a:cubicBezTo>
                    <a:pt x="1853" y="2666"/>
                    <a:pt x="1752" y="2767"/>
                    <a:pt x="1752" y="2892"/>
                  </a:cubicBezTo>
                  <a:cubicBezTo>
                    <a:pt x="1752" y="3017"/>
                    <a:pt x="1853" y="3119"/>
                    <a:pt x="1978" y="31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41">
              <a:extLst>
                <a:ext uri="{FF2B5EF4-FFF2-40B4-BE49-F238E27FC236}">
                  <a16:creationId xmlns:a16="http://schemas.microsoft.com/office/drawing/2014/main" id="{AB3BCAC7-20B6-AD91-58BA-B0BAB3DDAD75}"/>
                </a:ext>
              </a:extLst>
            </p:cNvPr>
            <p:cNvSpPr>
              <a:spLocks/>
            </p:cNvSpPr>
            <p:nvPr/>
          </p:nvSpPr>
          <p:spPr bwMode="auto">
            <a:xfrm>
              <a:off x="2769" y="2559"/>
              <a:ext cx="220" cy="681"/>
            </a:xfrm>
            <a:custGeom>
              <a:avLst/>
              <a:gdLst>
                <a:gd name="T0" fmla="*/ 0 w 317"/>
                <a:gd name="T1" fmla="*/ 0 h 983"/>
                <a:gd name="T2" fmla="*/ 317 w 317"/>
                <a:gd name="T3" fmla="*/ 0 h 983"/>
                <a:gd name="T4" fmla="*/ 317 w 317"/>
                <a:gd name="T5" fmla="*/ 983 h 983"/>
                <a:gd name="T6" fmla="*/ 0 w 317"/>
                <a:gd name="T7" fmla="*/ 983 h 983"/>
                <a:gd name="T8" fmla="*/ 0 w 317"/>
                <a:gd name="T9" fmla="*/ 0 h 983"/>
              </a:gdLst>
              <a:ahLst/>
              <a:cxnLst>
                <a:cxn ang="0">
                  <a:pos x="T0" y="T1"/>
                </a:cxn>
                <a:cxn ang="0">
                  <a:pos x="T2" y="T3"/>
                </a:cxn>
                <a:cxn ang="0">
                  <a:pos x="T4" y="T5"/>
                </a:cxn>
                <a:cxn ang="0">
                  <a:pos x="T6" y="T7"/>
                </a:cxn>
                <a:cxn ang="0">
                  <a:pos x="T8" y="T9"/>
                </a:cxn>
              </a:cxnLst>
              <a:rect l="0" t="0" r="r" b="b"/>
              <a:pathLst>
                <a:path w="317" h="983">
                  <a:moveTo>
                    <a:pt x="0" y="0"/>
                  </a:moveTo>
                  <a:cubicBezTo>
                    <a:pt x="107" y="0"/>
                    <a:pt x="211" y="0"/>
                    <a:pt x="317" y="0"/>
                  </a:cubicBezTo>
                  <a:cubicBezTo>
                    <a:pt x="317" y="328"/>
                    <a:pt x="317" y="654"/>
                    <a:pt x="317" y="983"/>
                  </a:cubicBezTo>
                  <a:cubicBezTo>
                    <a:pt x="212" y="983"/>
                    <a:pt x="107" y="983"/>
                    <a:pt x="0" y="983"/>
                  </a:cubicBezTo>
                  <a:cubicBezTo>
                    <a:pt x="0" y="655"/>
                    <a:pt x="0" y="32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42">
              <a:extLst>
                <a:ext uri="{FF2B5EF4-FFF2-40B4-BE49-F238E27FC236}">
                  <a16:creationId xmlns:a16="http://schemas.microsoft.com/office/drawing/2014/main" id="{8325E3E1-5267-D894-761E-2D31B0AF3AE7}"/>
                </a:ext>
              </a:extLst>
            </p:cNvPr>
            <p:cNvSpPr>
              <a:spLocks noEditPoints="1"/>
            </p:cNvSpPr>
            <p:nvPr/>
          </p:nvSpPr>
          <p:spPr bwMode="auto">
            <a:xfrm>
              <a:off x="2169" y="141"/>
              <a:ext cx="1419" cy="1546"/>
            </a:xfrm>
            <a:custGeom>
              <a:avLst/>
              <a:gdLst>
                <a:gd name="T0" fmla="*/ 3 w 2043"/>
                <a:gd name="T1" fmla="*/ 1097 h 2231"/>
                <a:gd name="T2" fmla="*/ 2 w 2043"/>
                <a:gd name="T3" fmla="*/ 733 h 2231"/>
                <a:gd name="T4" fmla="*/ 145 w 2043"/>
                <a:gd name="T5" fmla="*/ 366 h 2231"/>
                <a:gd name="T6" fmla="*/ 503 w 2043"/>
                <a:gd name="T7" fmla="*/ 132 h 2231"/>
                <a:gd name="T8" fmla="*/ 1582 w 2043"/>
                <a:gd name="T9" fmla="*/ 148 h 2231"/>
                <a:gd name="T10" fmla="*/ 1921 w 2043"/>
                <a:gd name="T11" fmla="*/ 392 h 2231"/>
                <a:gd name="T12" fmla="*/ 2042 w 2043"/>
                <a:gd name="T13" fmla="*/ 727 h 2231"/>
                <a:gd name="T14" fmla="*/ 2041 w 2043"/>
                <a:gd name="T15" fmla="*/ 1519 h 2231"/>
                <a:gd name="T16" fmla="*/ 1905 w 2043"/>
                <a:gd name="T17" fmla="*/ 1858 h 2231"/>
                <a:gd name="T18" fmla="*/ 1535 w 2043"/>
                <a:gd name="T19" fmla="*/ 2106 h 2231"/>
                <a:gd name="T20" fmla="*/ 550 w 2043"/>
                <a:gd name="T21" fmla="*/ 2121 h 2231"/>
                <a:gd name="T22" fmla="*/ 143 w 2043"/>
                <a:gd name="T23" fmla="*/ 1861 h 2231"/>
                <a:gd name="T24" fmla="*/ 3 w 2043"/>
                <a:gd name="T25" fmla="*/ 1493 h 2231"/>
                <a:gd name="T26" fmla="*/ 3 w 2043"/>
                <a:gd name="T27" fmla="*/ 1097 h 2231"/>
                <a:gd name="T28" fmla="*/ 1742 w 2043"/>
                <a:gd name="T29" fmla="*/ 461 h 2231"/>
                <a:gd name="T30" fmla="*/ 303 w 2043"/>
                <a:gd name="T31" fmla="*/ 461 h 2231"/>
                <a:gd name="T32" fmla="*/ 303 w 2043"/>
                <a:gd name="T33" fmla="*/ 1601 h 2231"/>
                <a:gd name="T34" fmla="*/ 1742 w 2043"/>
                <a:gd name="T35" fmla="*/ 1601 h 2231"/>
                <a:gd name="T36" fmla="*/ 1742 w 2043"/>
                <a:gd name="T37" fmla="*/ 461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3" h="2231">
                  <a:moveTo>
                    <a:pt x="3" y="1097"/>
                  </a:moveTo>
                  <a:cubicBezTo>
                    <a:pt x="3" y="976"/>
                    <a:pt x="5" y="855"/>
                    <a:pt x="2" y="733"/>
                  </a:cubicBezTo>
                  <a:cubicBezTo>
                    <a:pt x="0" y="591"/>
                    <a:pt x="51" y="470"/>
                    <a:pt x="145" y="366"/>
                  </a:cubicBezTo>
                  <a:cubicBezTo>
                    <a:pt x="244" y="257"/>
                    <a:pt x="366" y="182"/>
                    <a:pt x="503" y="132"/>
                  </a:cubicBezTo>
                  <a:cubicBezTo>
                    <a:pt x="864" y="0"/>
                    <a:pt x="1225" y="3"/>
                    <a:pt x="1582" y="148"/>
                  </a:cubicBezTo>
                  <a:cubicBezTo>
                    <a:pt x="1714" y="202"/>
                    <a:pt x="1830" y="280"/>
                    <a:pt x="1921" y="392"/>
                  </a:cubicBezTo>
                  <a:cubicBezTo>
                    <a:pt x="2001" y="489"/>
                    <a:pt x="2043" y="599"/>
                    <a:pt x="2042" y="727"/>
                  </a:cubicBezTo>
                  <a:cubicBezTo>
                    <a:pt x="2040" y="991"/>
                    <a:pt x="2042" y="1255"/>
                    <a:pt x="2041" y="1519"/>
                  </a:cubicBezTo>
                  <a:cubicBezTo>
                    <a:pt x="2041" y="1649"/>
                    <a:pt x="1989" y="1761"/>
                    <a:pt x="1905" y="1858"/>
                  </a:cubicBezTo>
                  <a:cubicBezTo>
                    <a:pt x="1804" y="1974"/>
                    <a:pt x="1677" y="2053"/>
                    <a:pt x="1535" y="2106"/>
                  </a:cubicBezTo>
                  <a:cubicBezTo>
                    <a:pt x="1209" y="2228"/>
                    <a:pt x="879" y="2231"/>
                    <a:pt x="550" y="2121"/>
                  </a:cubicBezTo>
                  <a:cubicBezTo>
                    <a:pt x="393" y="2068"/>
                    <a:pt x="253" y="1987"/>
                    <a:pt x="143" y="1861"/>
                  </a:cubicBezTo>
                  <a:cubicBezTo>
                    <a:pt x="50" y="1756"/>
                    <a:pt x="0" y="1635"/>
                    <a:pt x="3" y="1493"/>
                  </a:cubicBezTo>
                  <a:cubicBezTo>
                    <a:pt x="4" y="1361"/>
                    <a:pt x="3" y="1229"/>
                    <a:pt x="3" y="1097"/>
                  </a:cubicBezTo>
                  <a:close/>
                  <a:moveTo>
                    <a:pt x="1742" y="461"/>
                  </a:moveTo>
                  <a:cubicBezTo>
                    <a:pt x="1261" y="461"/>
                    <a:pt x="782" y="461"/>
                    <a:pt x="303" y="461"/>
                  </a:cubicBezTo>
                  <a:cubicBezTo>
                    <a:pt x="303" y="842"/>
                    <a:pt x="303" y="1222"/>
                    <a:pt x="303" y="1601"/>
                  </a:cubicBezTo>
                  <a:cubicBezTo>
                    <a:pt x="784" y="1601"/>
                    <a:pt x="1262" y="1601"/>
                    <a:pt x="1742" y="1601"/>
                  </a:cubicBezTo>
                  <a:cubicBezTo>
                    <a:pt x="1742" y="1221"/>
                    <a:pt x="1742" y="841"/>
                    <a:pt x="1742" y="4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43">
              <a:extLst>
                <a:ext uri="{FF2B5EF4-FFF2-40B4-BE49-F238E27FC236}">
                  <a16:creationId xmlns:a16="http://schemas.microsoft.com/office/drawing/2014/main" id="{3DEC189D-C81F-C955-E937-1F630DC9269F}"/>
                </a:ext>
              </a:extLst>
            </p:cNvPr>
            <p:cNvSpPr>
              <a:spLocks/>
            </p:cNvSpPr>
            <p:nvPr/>
          </p:nvSpPr>
          <p:spPr bwMode="auto">
            <a:xfrm>
              <a:off x="2656" y="1843"/>
              <a:ext cx="446" cy="445"/>
            </a:xfrm>
            <a:custGeom>
              <a:avLst/>
              <a:gdLst>
                <a:gd name="T0" fmla="*/ 642 w 642"/>
                <a:gd name="T1" fmla="*/ 321 h 643"/>
                <a:gd name="T2" fmla="*/ 320 w 642"/>
                <a:gd name="T3" fmla="*/ 642 h 643"/>
                <a:gd name="T4" fmla="*/ 0 w 642"/>
                <a:gd name="T5" fmla="*/ 321 h 643"/>
                <a:gd name="T6" fmla="*/ 322 w 642"/>
                <a:gd name="T7" fmla="*/ 0 h 643"/>
                <a:gd name="T8" fmla="*/ 642 w 642"/>
                <a:gd name="T9" fmla="*/ 321 h 643"/>
              </a:gdLst>
              <a:ahLst/>
              <a:cxnLst>
                <a:cxn ang="0">
                  <a:pos x="T0" y="T1"/>
                </a:cxn>
                <a:cxn ang="0">
                  <a:pos x="T2" y="T3"/>
                </a:cxn>
                <a:cxn ang="0">
                  <a:pos x="T4" y="T5"/>
                </a:cxn>
                <a:cxn ang="0">
                  <a:pos x="T6" y="T7"/>
                </a:cxn>
                <a:cxn ang="0">
                  <a:pos x="T8" y="T9"/>
                </a:cxn>
              </a:cxnLst>
              <a:rect l="0" t="0" r="r" b="b"/>
              <a:pathLst>
                <a:path w="642" h="643">
                  <a:moveTo>
                    <a:pt x="642" y="321"/>
                  </a:moveTo>
                  <a:cubicBezTo>
                    <a:pt x="642" y="499"/>
                    <a:pt x="498" y="643"/>
                    <a:pt x="320" y="642"/>
                  </a:cubicBezTo>
                  <a:cubicBezTo>
                    <a:pt x="144" y="642"/>
                    <a:pt x="0" y="498"/>
                    <a:pt x="0" y="321"/>
                  </a:cubicBezTo>
                  <a:cubicBezTo>
                    <a:pt x="0" y="143"/>
                    <a:pt x="144" y="0"/>
                    <a:pt x="322" y="0"/>
                  </a:cubicBezTo>
                  <a:cubicBezTo>
                    <a:pt x="499" y="0"/>
                    <a:pt x="642" y="144"/>
                    <a:pt x="642" y="3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3" name="Freeform 44">
              <a:extLst>
                <a:ext uri="{FF2B5EF4-FFF2-40B4-BE49-F238E27FC236}">
                  <a16:creationId xmlns:a16="http://schemas.microsoft.com/office/drawing/2014/main" id="{205495B8-208E-4962-7637-8AC17E908E77}"/>
                </a:ext>
              </a:extLst>
            </p:cNvPr>
            <p:cNvSpPr>
              <a:spLocks/>
            </p:cNvSpPr>
            <p:nvPr/>
          </p:nvSpPr>
          <p:spPr bwMode="auto">
            <a:xfrm>
              <a:off x="2203" y="1843"/>
              <a:ext cx="315" cy="314"/>
            </a:xfrm>
            <a:custGeom>
              <a:avLst/>
              <a:gdLst>
                <a:gd name="T0" fmla="*/ 226 w 453"/>
                <a:gd name="T1" fmla="*/ 452 h 453"/>
                <a:gd name="T2" fmla="*/ 0 w 453"/>
                <a:gd name="T3" fmla="*/ 226 h 453"/>
                <a:gd name="T4" fmla="*/ 227 w 453"/>
                <a:gd name="T5" fmla="*/ 0 h 453"/>
                <a:gd name="T6" fmla="*/ 453 w 453"/>
                <a:gd name="T7" fmla="*/ 227 h 453"/>
                <a:gd name="T8" fmla="*/ 226 w 453"/>
                <a:gd name="T9" fmla="*/ 452 h 453"/>
              </a:gdLst>
              <a:ahLst/>
              <a:cxnLst>
                <a:cxn ang="0">
                  <a:pos x="T0" y="T1"/>
                </a:cxn>
                <a:cxn ang="0">
                  <a:pos x="T2" y="T3"/>
                </a:cxn>
                <a:cxn ang="0">
                  <a:pos x="T4" y="T5"/>
                </a:cxn>
                <a:cxn ang="0">
                  <a:pos x="T6" y="T7"/>
                </a:cxn>
                <a:cxn ang="0">
                  <a:pos x="T8" y="T9"/>
                </a:cxn>
              </a:cxnLst>
              <a:rect l="0" t="0" r="r" b="b"/>
              <a:pathLst>
                <a:path w="453" h="453">
                  <a:moveTo>
                    <a:pt x="226" y="452"/>
                  </a:moveTo>
                  <a:cubicBezTo>
                    <a:pt x="101" y="452"/>
                    <a:pt x="0" y="351"/>
                    <a:pt x="0" y="226"/>
                  </a:cubicBezTo>
                  <a:cubicBezTo>
                    <a:pt x="0" y="101"/>
                    <a:pt x="102" y="0"/>
                    <a:pt x="227" y="0"/>
                  </a:cubicBezTo>
                  <a:cubicBezTo>
                    <a:pt x="352" y="0"/>
                    <a:pt x="453" y="102"/>
                    <a:pt x="453" y="227"/>
                  </a:cubicBezTo>
                  <a:cubicBezTo>
                    <a:pt x="453" y="351"/>
                    <a:pt x="351" y="453"/>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4" name="Freeform 45">
              <a:extLst>
                <a:ext uri="{FF2B5EF4-FFF2-40B4-BE49-F238E27FC236}">
                  <a16:creationId xmlns:a16="http://schemas.microsoft.com/office/drawing/2014/main" id="{39B05D82-FCB0-2A8C-C3A0-D32BD6CAF984}"/>
                </a:ext>
              </a:extLst>
            </p:cNvPr>
            <p:cNvSpPr>
              <a:spLocks/>
            </p:cNvSpPr>
            <p:nvPr/>
          </p:nvSpPr>
          <p:spPr bwMode="auto">
            <a:xfrm>
              <a:off x="3241" y="1843"/>
              <a:ext cx="313" cy="314"/>
            </a:xfrm>
            <a:custGeom>
              <a:avLst/>
              <a:gdLst>
                <a:gd name="T0" fmla="*/ 226 w 452"/>
                <a:gd name="T1" fmla="*/ 452 h 453"/>
                <a:gd name="T2" fmla="*/ 0 w 452"/>
                <a:gd name="T3" fmla="*/ 226 h 453"/>
                <a:gd name="T4" fmla="*/ 226 w 452"/>
                <a:gd name="T5" fmla="*/ 0 h 453"/>
                <a:gd name="T6" fmla="*/ 452 w 452"/>
                <a:gd name="T7" fmla="*/ 226 h 453"/>
                <a:gd name="T8" fmla="*/ 226 w 452"/>
                <a:gd name="T9" fmla="*/ 452 h 453"/>
              </a:gdLst>
              <a:ahLst/>
              <a:cxnLst>
                <a:cxn ang="0">
                  <a:pos x="T0" y="T1"/>
                </a:cxn>
                <a:cxn ang="0">
                  <a:pos x="T2" y="T3"/>
                </a:cxn>
                <a:cxn ang="0">
                  <a:pos x="T4" y="T5"/>
                </a:cxn>
                <a:cxn ang="0">
                  <a:pos x="T6" y="T7"/>
                </a:cxn>
                <a:cxn ang="0">
                  <a:pos x="T8" y="T9"/>
                </a:cxn>
              </a:cxnLst>
              <a:rect l="0" t="0" r="r" b="b"/>
              <a:pathLst>
                <a:path w="452" h="453">
                  <a:moveTo>
                    <a:pt x="226" y="452"/>
                  </a:moveTo>
                  <a:cubicBezTo>
                    <a:pt x="101" y="453"/>
                    <a:pt x="0" y="351"/>
                    <a:pt x="0" y="226"/>
                  </a:cubicBezTo>
                  <a:cubicBezTo>
                    <a:pt x="0" y="101"/>
                    <a:pt x="101" y="0"/>
                    <a:pt x="226" y="0"/>
                  </a:cubicBezTo>
                  <a:cubicBezTo>
                    <a:pt x="351" y="0"/>
                    <a:pt x="452" y="101"/>
                    <a:pt x="452" y="226"/>
                  </a:cubicBezTo>
                  <a:cubicBezTo>
                    <a:pt x="452" y="351"/>
                    <a:pt x="352" y="452"/>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5" name="Freeform 46">
              <a:extLst>
                <a:ext uri="{FF2B5EF4-FFF2-40B4-BE49-F238E27FC236}">
                  <a16:creationId xmlns:a16="http://schemas.microsoft.com/office/drawing/2014/main" id="{2D77FB32-2499-B9DB-7231-29CB0CAABD83}"/>
                </a:ext>
              </a:extLst>
            </p:cNvPr>
            <p:cNvSpPr>
              <a:spLocks/>
            </p:cNvSpPr>
            <p:nvPr/>
          </p:nvSpPr>
          <p:spPr bwMode="auto">
            <a:xfrm>
              <a:off x="2380" y="460"/>
              <a:ext cx="999" cy="791"/>
            </a:xfrm>
            <a:custGeom>
              <a:avLst/>
              <a:gdLst>
                <a:gd name="T0" fmla="*/ 1439 w 1439"/>
                <a:gd name="T1" fmla="*/ 0 h 1140"/>
                <a:gd name="T2" fmla="*/ 1439 w 1439"/>
                <a:gd name="T3" fmla="*/ 1140 h 1140"/>
                <a:gd name="T4" fmla="*/ 0 w 1439"/>
                <a:gd name="T5" fmla="*/ 1140 h 1140"/>
                <a:gd name="T6" fmla="*/ 0 w 1439"/>
                <a:gd name="T7" fmla="*/ 0 h 1140"/>
                <a:gd name="T8" fmla="*/ 1439 w 1439"/>
                <a:gd name="T9" fmla="*/ 0 h 1140"/>
              </a:gdLst>
              <a:ahLst/>
              <a:cxnLst>
                <a:cxn ang="0">
                  <a:pos x="T0" y="T1"/>
                </a:cxn>
                <a:cxn ang="0">
                  <a:pos x="T2" y="T3"/>
                </a:cxn>
                <a:cxn ang="0">
                  <a:pos x="T4" y="T5"/>
                </a:cxn>
                <a:cxn ang="0">
                  <a:pos x="T6" y="T7"/>
                </a:cxn>
                <a:cxn ang="0">
                  <a:pos x="T8" y="T9"/>
                </a:cxn>
              </a:cxnLst>
              <a:rect l="0" t="0" r="r" b="b"/>
              <a:pathLst>
                <a:path w="1439" h="1140">
                  <a:moveTo>
                    <a:pt x="1439" y="0"/>
                  </a:moveTo>
                  <a:cubicBezTo>
                    <a:pt x="1439" y="380"/>
                    <a:pt x="1439" y="760"/>
                    <a:pt x="1439" y="1140"/>
                  </a:cubicBezTo>
                  <a:cubicBezTo>
                    <a:pt x="959" y="1140"/>
                    <a:pt x="481" y="1140"/>
                    <a:pt x="0" y="1140"/>
                  </a:cubicBezTo>
                  <a:cubicBezTo>
                    <a:pt x="0" y="761"/>
                    <a:pt x="0" y="381"/>
                    <a:pt x="0" y="0"/>
                  </a:cubicBezTo>
                  <a:cubicBezTo>
                    <a:pt x="479" y="0"/>
                    <a:pt x="958" y="0"/>
                    <a:pt x="14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3" name="Group 2">
            <a:extLst>
              <a:ext uri="{FF2B5EF4-FFF2-40B4-BE49-F238E27FC236}">
                <a16:creationId xmlns:a16="http://schemas.microsoft.com/office/drawing/2014/main" id="{7BE1719D-04AC-4C9D-7FD7-60A64C8DE517}"/>
              </a:ext>
            </a:extLst>
          </p:cNvPr>
          <p:cNvGrpSpPr/>
          <p:nvPr/>
        </p:nvGrpSpPr>
        <p:grpSpPr>
          <a:xfrm>
            <a:off x="9546034" y="3234048"/>
            <a:ext cx="650802" cy="626129"/>
            <a:chOff x="-2216614" y="1763863"/>
            <a:chExt cx="1884363" cy="1812925"/>
          </a:xfrm>
        </p:grpSpPr>
        <p:grpSp>
          <p:nvGrpSpPr>
            <p:cNvPr id="12" name="Group 4">
              <a:extLst>
                <a:ext uri="{FF2B5EF4-FFF2-40B4-BE49-F238E27FC236}">
                  <a16:creationId xmlns:a16="http://schemas.microsoft.com/office/drawing/2014/main" id="{C21A6CCC-9836-A289-AB46-9737EFD1927C}"/>
                </a:ext>
              </a:extLst>
            </p:cNvPr>
            <p:cNvGrpSpPr>
              <a:grpSpLocks noChangeAspect="1"/>
            </p:cNvGrpSpPr>
            <p:nvPr/>
          </p:nvGrpSpPr>
          <p:grpSpPr bwMode="auto">
            <a:xfrm>
              <a:off x="-2216614" y="1763863"/>
              <a:ext cx="1884363" cy="1812925"/>
              <a:chOff x="2287" y="1051"/>
              <a:chExt cx="1187" cy="1142"/>
            </a:xfrm>
          </p:grpSpPr>
          <p:sp>
            <p:nvSpPr>
              <p:cNvPr id="30" name="Freeform 5">
                <a:extLst>
                  <a:ext uri="{FF2B5EF4-FFF2-40B4-BE49-F238E27FC236}">
                    <a16:creationId xmlns:a16="http://schemas.microsoft.com/office/drawing/2014/main" id="{63719568-304C-86C5-0C9A-5D07E8C8E8F4}"/>
                  </a:ext>
                </a:extLst>
              </p:cNvPr>
              <p:cNvSpPr>
                <a:spLocks noEditPoints="1"/>
              </p:cNvSpPr>
              <p:nvPr/>
            </p:nvSpPr>
            <p:spPr bwMode="auto">
              <a:xfrm>
                <a:off x="2287" y="1051"/>
                <a:ext cx="1187" cy="1142"/>
              </a:xfrm>
              <a:custGeom>
                <a:avLst/>
                <a:gdLst>
                  <a:gd name="T0" fmla="*/ 752 w 787"/>
                  <a:gd name="T1" fmla="*/ 660 h 756"/>
                  <a:gd name="T2" fmla="*/ 681 w 787"/>
                  <a:gd name="T3" fmla="*/ 733 h 756"/>
                  <a:gd name="T4" fmla="*/ 371 w 787"/>
                  <a:gd name="T5" fmla="*/ 545 h 756"/>
                  <a:gd name="T6" fmla="*/ 106 w 787"/>
                  <a:gd name="T7" fmla="*/ 392 h 756"/>
                  <a:gd name="T8" fmla="*/ 105 w 787"/>
                  <a:gd name="T9" fmla="*/ 386 h 756"/>
                  <a:gd name="T10" fmla="*/ 6 w 787"/>
                  <a:gd name="T11" fmla="*/ 185 h 756"/>
                  <a:gd name="T12" fmla="*/ 188 w 787"/>
                  <a:gd name="T13" fmla="*/ 1 h 756"/>
                  <a:gd name="T14" fmla="*/ 198 w 787"/>
                  <a:gd name="T15" fmla="*/ 18 h 756"/>
                  <a:gd name="T16" fmla="*/ 206 w 787"/>
                  <a:gd name="T17" fmla="*/ 12 h 756"/>
                  <a:gd name="T18" fmla="*/ 219 w 787"/>
                  <a:gd name="T19" fmla="*/ 3 h 756"/>
                  <a:gd name="T20" fmla="*/ 403 w 787"/>
                  <a:gd name="T21" fmla="*/ 104 h 756"/>
                  <a:gd name="T22" fmla="*/ 408 w 787"/>
                  <a:gd name="T23" fmla="*/ 105 h 756"/>
                  <a:gd name="T24" fmla="*/ 415 w 787"/>
                  <a:gd name="T25" fmla="*/ 122 h 756"/>
                  <a:gd name="T26" fmla="*/ 433 w 787"/>
                  <a:gd name="T27" fmla="*/ 283 h 756"/>
                  <a:gd name="T28" fmla="*/ 454 w 787"/>
                  <a:gd name="T29" fmla="*/ 400 h 756"/>
                  <a:gd name="T30" fmla="*/ 628 w 787"/>
                  <a:gd name="T31" fmla="*/ 481 h 756"/>
                  <a:gd name="T32" fmla="*/ 655 w 787"/>
                  <a:gd name="T33" fmla="*/ 497 h 756"/>
                  <a:gd name="T34" fmla="*/ 774 w 787"/>
                  <a:gd name="T35" fmla="*/ 632 h 756"/>
                  <a:gd name="T36" fmla="*/ 773 w 787"/>
                  <a:gd name="T37" fmla="*/ 633 h 756"/>
                  <a:gd name="T38" fmla="*/ 170 w 787"/>
                  <a:gd name="T39" fmla="*/ 411 h 756"/>
                  <a:gd name="T40" fmla="*/ 199 w 787"/>
                  <a:gd name="T41" fmla="*/ 430 h 756"/>
                  <a:gd name="T42" fmla="*/ 322 w 787"/>
                  <a:gd name="T43" fmla="*/ 418 h 756"/>
                  <a:gd name="T44" fmla="*/ 393 w 787"/>
                  <a:gd name="T45" fmla="*/ 529 h 756"/>
                  <a:gd name="T46" fmla="*/ 410 w 787"/>
                  <a:gd name="T47" fmla="*/ 536 h 756"/>
                  <a:gd name="T48" fmla="*/ 515 w 787"/>
                  <a:gd name="T49" fmla="*/ 585 h 756"/>
                  <a:gd name="T50" fmla="*/ 628 w 787"/>
                  <a:gd name="T51" fmla="*/ 575 h 756"/>
                  <a:gd name="T52" fmla="*/ 612 w 787"/>
                  <a:gd name="T53" fmla="*/ 629 h 756"/>
                  <a:gd name="T54" fmla="*/ 714 w 787"/>
                  <a:gd name="T55" fmla="*/ 568 h 756"/>
                  <a:gd name="T56" fmla="*/ 617 w 787"/>
                  <a:gd name="T57" fmla="*/ 501 h 756"/>
                  <a:gd name="T58" fmla="*/ 415 w 787"/>
                  <a:gd name="T59" fmla="*/ 398 h 756"/>
                  <a:gd name="T60" fmla="*/ 320 w 787"/>
                  <a:gd name="T61" fmla="*/ 360 h 756"/>
                  <a:gd name="T62" fmla="*/ 87 w 787"/>
                  <a:gd name="T63" fmla="*/ 105 h 756"/>
                  <a:gd name="T64" fmla="*/ 72 w 787"/>
                  <a:gd name="T65" fmla="*/ 123 h 756"/>
                  <a:gd name="T66" fmla="*/ 39 w 787"/>
                  <a:gd name="T67" fmla="*/ 272 h 756"/>
                  <a:gd name="T68" fmla="*/ 96 w 787"/>
                  <a:gd name="T69" fmla="*/ 210 h 756"/>
                  <a:gd name="T70" fmla="*/ 100 w 787"/>
                  <a:gd name="T71" fmla="*/ 354 h 756"/>
                  <a:gd name="T72" fmla="*/ 114 w 787"/>
                  <a:gd name="T73" fmla="*/ 367 h 756"/>
                  <a:gd name="T74" fmla="*/ 119 w 787"/>
                  <a:gd name="T75" fmla="*/ 380 h 756"/>
                  <a:gd name="T76" fmla="*/ 339 w 787"/>
                  <a:gd name="T77" fmla="*/ 255 h 756"/>
                  <a:gd name="T78" fmla="*/ 413 w 787"/>
                  <a:gd name="T79" fmla="*/ 150 h 756"/>
                  <a:gd name="T80" fmla="*/ 141 w 787"/>
                  <a:gd name="T81" fmla="*/ 32 h 756"/>
                  <a:gd name="T82" fmla="*/ 174 w 787"/>
                  <a:gd name="T83" fmla="*/ 155 h 756"/>
                  <a:gd name="T84" fmla="*/ 316 w 787"/>
                  <a:gd name="T85" fmla="*/ 128 h 756"/>
                  <a:gd name="T86" fmla="*/ 310 w 787"/>
                  <a:gd name="T87" fmla="*/ 328 h 756"/>
                  <a:gd name="T88" fmla="*/ 326 w 787"/>
                  <a:gd name="T89" fmla="*/ 337 h 756"/>
                  <a:gd name="T90" fmla="*/ 406 w 787"/>
                  <a:gd name="T91" fmla="*/ 283 h 756"/>
                  <a:gd name="T92" fmla="*/ 226 w 787"/>
                  <a:gd name="T93" fmla="*/ 199 h 756"/>
                  <a:gd name="T94" fmla="*/ 190 w 787"/>
                  <a:gd name="T95" fmla="*/ 238 h 756"/>
                  <a:gd name="T96" fmla="*/ 257 w 787"/>
                  <a:gd name="T97" fmla="*/ 248 h 756"/>
                  <a:gd name="T98" fmla="*/ 263 w 787"/>
                  <a:gd name="T99" fmla="*/ 205 h 756"/>
                  <a:gd name="T100" fmla="*/ 237 w 787"/>
                  <a:gd name="T101" fmla="*/ 167 h 756"/>
                  <a:gd name="T102" fmla="*/ 186 w 787"/>
                  <a:gd name="T103" fmla="*/ 188 h 756"/>
                  <a:gd name="T104" fmla="*/ 170 w 787"/>
                  <a:gd name="T105" fmla="*/ 220 h 756"/>
                  <a:gd name="T106" fmla="*/ 91 w 787"/>
                  <a:gd name="T107" fmla="*/ 120 h 756"/>
                  <a:gd name="T108" fmla="*/ 402 w 787"/>
                  <a:gd name="T109" fmla="*/ 396 h 756"/>
                  <a:gd name="T110" fmla="*/ 409 w 787"/>
                  <a:gd name="T111" fmla="*/ 38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 h="756">
                    <a:moveTo>
                      <a:pt x="773" y="633"/>
                    </a:moveTo>
                    <a:cubicBezTo>
                      <a:pt x="771" y="634"/>
                      <a:pt x="769" y="634"/>
                      <a:pt x="767" y="634"/>
                    </a:cubicBezTo>
                    <a:cubicBezTo>
                      <a:pt x="770" y="644"/>
                      <a:pt x="767" y="650"/>
                      <a:pt x="760" y="649"/>
                    </a:cubicBezTo>
                    <a:cubicBezTo>
                      <a:pt x="760" y="654"/>
                      <a:pt x="763" y="661"/>
                      <a:pt x="752" y="660"/>
                    </a:cubicBezTo>
                    <a:cubicBezTo>
                      <a:pt x="756" y="665"/>
                      <a:pt x="753" y="668"/>
                      <a:pt x="751" y="672"/>
                    </a:cubicBezTo>
                    <a:cubicBezTo>
                      <a:pt x="742" y="686"/>
                      <a:pt x="734" y="699"/>
                      <a:pt x="725" y="713"/>
                    </a:cubicBezTo>
                    <a:cubicBezTo>
                      <a:pt x="716" y="727"/>
                      <a:pt x="708" y="741"/>
                      <a:pt x="698" y="756"/>
                    </a:cubicBezTo>
                    <a:cubicBezTo>
                      <a:pt x="692" y="748"/>
                      <a:pt x="687" y="740"/>
                      <a:pt x="681" y="733"/>
                    </a:cubicBezTo>
                    <a:cubicBezTo>
                      <a:pt x="677" y="729"/>
                      <a:pt x="673" y="725"/>
                      <a:pt x="670" y="722"/>
                    </a:cubicBezTo>
                    <a:cubicBezTo>
                      <a:pt x="636" y="687"/>
                      <a:pt x="598" y="658"/>
                      <a:pt x="557" y="634"/>
                    </a:cubicBezTo>
                    <a:cubicBezTo>
                      <a:pt x="525" y="615"/>
                      <a:pt x="492" y="599"/>
                      <a:pt x="459" y="583"/>
                    </a:cubicBezTo>
                    <a:cubicBezTo>
                      <a:pt x="430" y="570"/>
                      <a:pt x="400" y="558"/>
                      <a:pt x="371" y="545"/>
                    </a:cubicBezTo>
                    <a:cubicBezTo>
                      <a:pt x="349" y="535"/>
                      <a:pt x="326" y="525"/>
                      <a:pt x="304" y="514"/>
                    </a:cubicBezTo>
                    <a:cubicBezTo>
                      <a:pt x="279" y="502"/>
                      <a:pt x="254" y="490"/>
                      <a:pt x="230" y="476"/>
                    </a:cubicBezTo>
                    <a:cubicBezTo>
                      <a:pt x="205" y="462"/>
                      <a:pt x="182" y="447"/>
                      <a:pt x="159" y="431"/>
                    </a:cubicBezTo>
                    <a:cubicBezTo>
                      <a:pt x="140" y="419"/>
                      <a:pt x="124" y="405"/>
                      <a:pt x="106" y="392"/>
                    </a:cubicBezTo>
                    <a:cubicBezTo>
                      <a:pt x="110" y="384"/>
                      <a:pt x="105" y="378"/>
                      <a:pt x="104" y="372"/>
                    </a:cubicBezTo>
                    <a:cubicBezTo>
                      <a:pt x="103" y="372"/>
                      <a:pt x="103" y="372"/>
                      <a:pt x="102" y="372"/>
                    </a:cubicBezTo>
                    <a:cubicBezTo>
                      <a:pt x="104" y="377"/>
                      <a:pt x="105" y="381"/>
                      <a:pt x="106" y="386"/>
                    </a:cubicBezTo>
                    <a:cubicBezTo>
                      <a:pt x="106" y="386"/>
                      <a:pt x="105" y="386"/>
                      <a:pt x="105" y="386"/>
                    </a:cubicBezTo>
                    <a:cubicBezTo>
                      <a:pt x="100" y="383"/>
                      <a:pt x="94" y="379"/>
                      <a:pt x="89" y="375"/>
                    </a:cubicBezTo>
                    <a:cubicBezTo>
                      <a:pt x="66" y="353"/>
                      <a:pt x="46" y="330"/>
                      <a:pt x="30" y="302"/>
                    </a:cubicBezTo>
                    <a:cubicBezTo>
                      <a:pt x="12" y="272"/>
                      <a:pt x="1" y="240"/>
                      <a:pt x="0" y="205"/>
                    </a:cubicBezTo>
                    <a:cubicBezTo>
                      <a:pt x="0" y="198"/>
                      <a:pt x="2" y="191"/>
                      <a:pt x="6" y="185"/>
                    </a:cubicBezTo>
                    <a:cubicBezTo>
                      <a:pt x="26" y="153"/>
                      <a:pt x="46" y="121"/>
                      <a:pt x="66" y="88"/>
                    </a:cubicBezTo>
                    <a:cubicBezTo>
                      <a:pt x="77" y="71"/>
                      <a:pt x="87" y="54"/>
                      <a:pt x="98" y="38"/>
                    </a:cubicBezTo>
                    <a:cubicBezTo>
                      <a:pt x="105" y="27"/>
                      <a:pt x="116" y="18"/>
                      <a:pt x="129" y="13"/>
                    </a:cubicBezTo>
                    <a:cubicBezTo>
                      <a:pt x="147" y="4"/>
                      <a:pt x="167" y="0"/>
                      <a:pt x="188" y="1"/>
                    </a:cubicBezTo>
                    <a:cubicBezTo>
                      <a:pt x="188" y="1"/>
                      <a:pt x="189" y="1"/>
                      <a:pt x="190" y="1"/>
                    </a:cubicBezTo>
                    <a:cubicBezTo>
                      <a:pt x="189" y="2"/>
                      <a:pt x="188" y="3"/>
                      <a:pt x="187" y="5"/>
                    </a:cubicBezTo>
                    <a:cubicBezTo>
                      <a:pt x="190" y="9"/>
                      <a:pt x="192" y="13"/>
                      <a:pt x="196" y="17"/>
                    </a:cubicBezTo>
                    <a:cubicBezTo>
                      <a:pt x="196" y="18"/>
                      <a:pt x="197" y="18"/>
                      <a:pt x="198" y="18"/>
                    </a:cubicBezTo>
                    <a:cubicBezTo>
                      <a:pt x="198" y="17"/>
                      <a:pt x="198" y="16"/>
                      <a:pt x="198" y="16"/>
                    </a:cubicBezTo>
                    <a:cubicBezTo>
                      <a:pt x="198" y="14"/>
                      <a:pt x="197" y="13"/>
                      <a:pt x="197" y="11"/>
                    </a:cubicBezTo>
                    <a:cubicBezTo>
                      <a:pt x="198" y="12"/>
                      <a:pt x="200" y="12"/>
                      <a:pt x="202" y="12"/>
                    </a:cubicBezTo>
                    <a:cubicBezTo>
                      <a:pt x="203" y="12"/>
                      <a:pt x="205" y="13"/>
                      <a:pt x="206" y="12"/>
                    </a:cubicBezTo>
                    <a:cubicBezTo>
                      <a:pt x="201" y="10"/>
                      <a:pt x="200" y="6"/>
                      <a:pt x="200" y="0"/>
                    </a:cubicBezTo>
                    <a:cubicBezTo>
                      <a:pt x="201" y="1"/>
                      <a:pt x="203" y="3"/>
                      <a:pt x="204" y="4"/>
                    </a:cubicBezTo>
                    <a:cubicBezTo>
                      <a:pt x="208" y="10"/>
                      <a:pt x="211" y="10"/>
                      <a:pt x="216" y="4"/>
                    </a:cubicBezTo>
                    <a:cubicBezTo>
                      <a:pt x="216" y="3"/>
                      <a:pt x="218" y="2"/>
                      <a:pt x="219" y="3"/>
                    </a:cubicBezTo>
                    <a:cubicBezTo>
                      <a:pt x="231" y="5"/>
                      <a:pt x="244" y="7"/>
                      <a:pt x="256" y="11"/>
                    </a:cubicBezTo>
                    <a:cubicBezTo>
                      <a:pt x="285" y="19"/>
                      <a:pt x="311" y="31"/>
                      <a:pt x="336" y="47"/>
                    </a:cubicBezTo>
                    <a:cubicBezTo>
                      <a:pt x="360" y="61"/>
                      <a:pt x="382" y="78"/>
                      <a:pt x="402" y="98"/>
                    </a:cubicBezTo>
                    <a:cubicBezTo>
                      <a:pt x="403" y="100"/>
                      <a:pt x="403" y="102"/>
                      <a:pt x="403" y="104"/>
                    </a:cubicBezTo>
                    <a:cubicBezTo>
                      <a:pt x="404" y="105"/>
                      <a:pt x="403" y="105"/>
                      <a:pt x="403" y="106"/>
                    </a:cubicBezTo>
                    <a:cubicBezTo>
                      <a:pt x="404" y="108"/>
                      <a:pt x="404" y="110"/>
                      <a:pt x="405" y="111"/>
                    </a:cubicBezTo>
                    <a:cubicBezTo>
                      <a:pt x="406" y="110"/>
                      <a:pt x="406" y="108"/>
                      <a:pt x="407" y="107"/>
                    </a:cubicBezTo>
                    <a:cubicBezTo>
                      <a:pt x="407" y="107"/>
                      <a:pt x="407" y="106"/>
                      <a:pt x="408" y="105"/>
                    </a:cubicBezTo>
                    <a:cubicBezTo>
                      <a:pt x="411" y="109"/>
                      <a:pt x="414" y="112"/>
                      <a:pt x="417" y="115"/>
                    </a:cubicBezTo>
                    <a:cubicBezTo>
                      <a:pt x="419" y="118"/>
                      <a:pt x="417" y="119"/>
                      <a:pt x="414" y="119"/>
                    </a:cubicBezTo>
                    <a:cubicBezTo>
                      <a:pt x="413" y="119"/>
                      <a:pt x="413" y="120"/>
                      <a:pt x="412" y="121"/>
                    </a:cubicBezTo>
                    <a:cubicBezTo>
                      <a:pt x="413" y="121"/>
                      <a:pt x="414" y="123"/>
                      <a:pt x="415" y="122"/>
                    </a:cubicBezTo>
                    <a:cubicBezTo>
                      <a:pt x="422" y="119"/>
                      <a:pt x="425" y="125"/>
                      <a:pt x="427" y="129"/>
                    </a:cubicBezTo>
                    <a:cubicBezTo>
                      <a:pt x="438" y="145"/>
                      <a:pt x="447" y="161"/>
                      <a:pt x="453" y="179"/>
                    </a:cubicBezTo>
                    <a:cubicBezTo>
                      <a:pt x="460" y="203"/>
                      <a:pt x="462" y="227"/>
                      <a:pt x="452" y="251"/>
                    </a:cubicBezTo>
                    <a:cubicBezTo>
                      <a:pt x="446" y="262"/>
                      <a:pt x="439" y="272"/>
                      <a:pt x="433" y="283"/>
                    </a:cubicBezTo>
                    <a:cubicBezTo>
                      <a:pt x="418" y="307"/>
                      <a:pt x="403" y="331"/>
                      <a:pt x="388" y="355"/>
                    </a:cubicBezTo>
                    <a:cubicBezTo>
                      <a:pt x="386" y="359"/>
                      <a:pt x="384" y="362"/>
                      <a:pt x="381" y="367"/>
                    </a:cubicBezTo>
                    <a:cubicBezTo>
                      <a:pt x="387" y="370"/>
                      <a:pt x="392" y="372"/>
                      <a:pt x="398" y="375"/>
                    </a:cubicBezTo>
                    <a:cubicBezTo>
                      <a:pt x="417" y="383"/>
                      <a:pt x="435" y="392"/>
                      <a:pt x="454" y="400"/>
                    </a:cubicBezTo>
                    <a:cubicBezTo>
                      <a:pt x="475" y="409"/>
                      <a:pt x="496" y="418"/>
                      <a:pt x="517" y="427"/>
                    </a:cubicBezTo>
                    <a:cubicBezTo>
                      <a:pt x="538" y="437"/>
                      <a:pt x="560" y="447"/>
                      <a:pt x="582" y="457"/>
                    </a:cubicBezTo>
                    <a:cubicBezTo>
                      <a:pt x="596" y="464"/>
                      <a:pt x="610" y="471"/>
                      <a:pt x="624" y="479"/>
                    </a:cubicBezTo>
                    <a:cubicBezTo>
                      <a:pt x="625" y="479"/>
                      <a:pt x="626" y="480"/>
                      <a:pt x="628" y="481"/>
                    </a:cubicBezTo>
                    <a:cubicBezTo>
                      <a:pt x="626" y="482"/>
                      <a:pt x="625" y="483"/>
                      <a:pt x="624" y="484"/>
                    </a:cubicBezTo>
                    <a:cubicBezTo>
                      <a:pt x="627" y="487"/>
                      <a:pt x="630" y="491"/>
                      <a:pt x="633" y="495"/>
                    </a:cubicBezTo>
                    <a:cubicBezTo>
                      <a:pt x="636" y="489"/>
                      <a:pt x="628" y="488"/>
                      <a:pt x="630" y="483"/>
                    </a:cubicBezTo>
                    <a:cubicBezTo>
                      <a:pt x="639" y="488"/>
                      <a:pt x="647" y="492"/>
                      <a:pt x="655" y="497"/>
                    </a:cubicBezTo>
                    <a:cubicBezTo>
                      <a:pt x="687" y="517"/>
                      <a:pt x="717" y="539"/>
                      <a:pt x="744" y="565"/>
                    </a:cubicBezTo>
                    <a:cubicBezTo>
                      <a:pt x="758" y="579"/>
                      <a:pt x="771" y="594"/>
                      <a:pt x="785" y="609"/>
                    </a:cubicBezTo>
                    <a:cubicBezTo>
                      <a:pt x="787" y="611"/>
                      <a:pt x="787" y="613"/>
                      <a:pt x="786" y="616"/>
                    </a:cubicBezTo>
                    <a:cubicBezTo>
                      <a:pt x="782" y="621"/>
                      <a:pt x="778" y="627"/>
                      <a:pt x="774" y="632"/>
                    </a:cubicBezTo>
                    <a:cubicBezTo>
                      <a:pt x="774" y="630"/>
                      <a:pt x="774" y="629"/>
                      <a:pt x="775" y="627"/>
                    </a:cubicBezTo>
                    <a:cubicBezTo>
                      <a:pt x="774" y="627"/>
                      <a:pt x="772" y="627"/>
                      <a:pt x="772" y="627"/>
                    </a:cubicBezTo>
                    <a:cubicBezTo>
                      <a:pt x="771" y="629"/>
                      <a:pt x="771" y="630"/>
                      <a:pt x="772" y="632"/>
                    </a:cubicBezTo>
                    <a:cubicBezTo>
                      <a:pt x="772" y="632"/>
                      <a:pt x="772" y="633"/>
                      <a:pt x="773" y="633"/>
                    </a:cubicBezTo>
                    <a:close/>
                    <a:moveTo>
                      <a:pt x="115" y="374"/>
                    </a:moveTo>
                    <a:cubicBezTo>
                      <a:pt x="115" y="374"/>
                      <a:pt x="115" y="374"/>
                      <a:pt x="115" y="374"/>
                    </a:cubicBezTo>
                    <a:cubicBezTo>
                      <a:pt x="118" y="372"/>
                      <a:pt x="121" y="373"/>
                      <a:pt x="124" y="375"/>
                    </a:cubicBezTo>
                    <a:cubicBezTo>
                      <a:pt x="140" y="388"/>
                      <a:pt x="155" y="400"/>
                      <a:pt x="170" y="411"/>
                    </a:cubicBezTo>
                    <a:cubicBezTo>
                      <a:pt x="175" y="415"/>
                      <a:pt x="180" y="418"/>
                      <a:pt x="186" y="422"/>
                    </a:cubicBezTo>
                    <a:cubicBezTo>
                      <a:pt x="202" y="396"/>
                      <a:pt x="218" y="370"/>
                      <a:pt x="234" y="344"/>
                    </a:cubicBezTo>
                    <a:cubicBezTo>
                      <a:pt x="238" y="347"/>
                      <a:pt x="243" y="350"/>
                      <a:pt x="247" y="352"/>
                    </a:cubicBezTo>
                    <a:cubicBezTo>
                      <a:pt x="231" y="378"/>
                      <a:pt x="215" y="404"/>
                      <a:pt x="199" y="430"/>
                    </a:cubicBezTo>
                    <a:cubicBezTo>
                      <a:pt x="200" y="431"/>
                      <a:pt x="201" y="432"/>
                      <a:pt x="202" y="433"/>
                    </a:cubicBezTo>
                    <a:cubicBezTo>
                      <a:pt x="228" y="448"/>
                      <a:pt x="254" y="462"/>
                      <a:pt x="280" y="477"/>
                    </a:cubicBezTo>
                    <a:cubicBezTo>
                      <a:pt x="284" y="480"/>
                      <a:pt x="285" y="478"/>
                      <a:pt x="287" y="476"/>
                    </a:cubicBezTo>
                    <a:cubicBezTo>
                      <a:pt x="299" y="456"/>
                      <a:pt x="311" y="437"/>
                      <a:pt x="322" y="418"/>
                    </a:cubicBezTo>
                    <a:cubicBezTo>
                      <a:pt x="326" y="411"/>
                      <a:pt x="331" y="405"/>
                      <a:pt x="335" y="398"/>
                    </a:cubicBezTo>
                    <a:cubicBezTo>
                      <a:pt x="340" y="401"/>
                      <a:pt x="344" y="404"/>
                      <a:pt x="348" y="406"/>
                    </a:cubicBezTo>
                    <a:cubicBezTo>
                      <a:pt x="331" y="433"/>
                      <a:pt x="315" y="460"/>
                      <a:pt x="298" y="487"/>
                    </a:cubicBezTo>
                    <a:cubicBezTo>
                      <a:pt x="330" y="501"/>
                      <a:pt x="361" y="515"/>
                      <a:pt x="393" y="529"/>
                    </a:cubicBezTo>
                    <a:cubicBezTo>
                      <a:pt x="410" y="502"/>
                      <a:pt x="427" y="475"/>
                      <a:pt x="444" y="448"/>
                    </a:cubicBezTo>
                    <a:cubicBezTo>
                      <a:pt x="448" y="451"/>
                      <a:pt x="452" y="454"/>
                      <a:pt x="457" y="456"/>
                    </a:cubicBezTo>
                    <a:cubicBezTo>
                      <a:pt x="440" y="483"/>
                      <a:pt x="424" y="509"/>
                      <a:pt x="407" y="536"/>
                    </a:cubicBezTo>
                    <a:cubicBezTo>
                      <a:pt x="409" y="536"/>
                      <a:pt x="410" y="536"/>
                      <a:pt x="410" y="536"/>
                    </a:cubicBezTo>
                    <a:cubicBezTo>
                      <a:pt x="438" y="549"/>
                      <a:pt x="465" y="561"/>
                      <a:pt x="492" y="573"/>
                    </a:cubicBezTo>
                    <a:cubicBezTo>
                      <a:pt x="496" y="575"/>
                      <a:pt x="499" y="578"/>
                      <a:pt x="502" y="571"/>
                    </a:cubicBezTo>
                    <a:cubicBezTo>
                      <a:pt x="504" y="573"/>
                      <a:pt x="506" y="575"/>
                      <a:pt x="508" y="577"/>
                    </a:cubicBezTo>
                    <a:cubicBezTo>
                      <a:pt x="510" y="580"/>
                      <a:pt x="512" y="583"/>
                      <a:pt x="515" y="585"/>
                    </a:cubicBezTo>
                    <a:cubicBezTo>
                      <a:pt x="522" y="589"/>
                      <a:pt x="530" y="592"/>
                      <a:pt x="537" y="596"/>
                    </a:cubicBezTo>
                    <a:cubicBezTo>
                      <a:pt x="555" y="606"/>
                      <a:pt x="573" y="617"/>
                      <a:pt x="591" y="628"/>
                    </a:cubicBezTo>
                    <a:cubicBezTo>
                      <a:pt x="593" y="629"/>
                      <a:pt x="594" y="630"/>
                      <a:pt x="596" y="627"/>
                    </a:cubicBezTo>
                    <a:cubicBezTo>
                      <a:pt x="606" y="610"/>
                      <a:pt x="617" y="593"/>
                      <a:pt x="628" y="575"/>
                    </a:cubicBezTo>
                    <a:cubicBezTo>
                      <a:pt x="632" y="568"/>
                      <a:pt x="637" y="561"/>
                      <a:pt x="642" y="553"/>
                    </a:cubicBezTo>
                    <a:cubicBezTo>
                      <a:pt x="645" y="555"/>
                      <a:pt x="648" y="558"/>
                      <a:pt x="651" y="559"/>
                    </a:cubicBezTo>
                    <a:cubicBezTo>
                      <a:pt x="655" y="561"/>
                      <a:pt x="654" y="562"/>
                      <a:pt x="652" y="565"/>
                    </a:cubicBezTo>
                    <a:cubicBezTo>
                      <a:pt x="639" y="587"/>
                      <a:pt x="626" y="608"/>
                      <a:pt x="612" y="629"/>
                    </a:cubicBezTo>
                    <a:cubicBezTo>
                      <a:pt x="611" y="632"/>
                      <a:pt x="607" y="636"/>
                      <a:pt x="608" y="638"/>
                    </a:cubicBezTo>
                    <a:cubicBezTo>
                      <a:pt x="608" y="641"/>
                      <a:pt x="613" y="643"/>
                      <a:pt x="615" y="645"/>
                    </a:cubicBezTo>
                    <a:cubicBezTo>
                      <a:pt x="627" y="653"/>
                      <a:pt x="638" y="662"/>
                      <a:pt x="650" y="671"/>
                    </a:cubicBezTo>
                    <a:cubicBezTo>
                      <a:pt x="671" y="637"/>
                      <a:pt x="692" y="603"/>
                      <a:pt x="714" y="568"/>
                    </a:cubicBezTo>
                    <a:cubicBezTo>
                      <a:pt x="685" y="543"/>
                      <a:pt x="654" y="523"/>
                      <a:pt x="621" y="504"/>
                    </a:cubicBezTo>
                    <a:cubicBezTo>
                      <a:pt x="627" y="500"/>
                      <a:pt x="629" y="497"/>
                      <a:pt x="627" y="493"/>
                    </a:cubicBezTo>
                    <a:cubicBezTo>
                      <a:pt x="625" y="489"/>
                      <a:pt x="622" y="488"/>
                      <a:pt x="619" y="489"/>
                    </a:cubicBezTo>
                    <a:cubicBezTo>
                      <a:pt x="614" y="491"/>
                      <a:pt x="614" y="494"/>
                      <a:pt x="617" y="501"/>
                    </a:cubicBezTo>
                    <a:cubicBezTo>
                      <a:pt x="552" y="464"/>
                      <a:pt x="482" y="438"/>
                      <a:pt x="415" y="408"/>
                    </a:cubicBezTo>
                    <a:cubicBezTo>
                      <a:pt x="417" y="404"/>
                      <a:pt x="418" y="400"/>
                      <a:pt x="419" y="396"/>
                    </a:cubicBezTo>
                    <a:cubicBezTo>
                      <a:pt x="418" y="396"/>
                      <a:pt x="418" y="396"/>
                      <a:pt x="417" y="395"/>
                    </a:cubicBezTo>
                    <a:cubicBezTo>
                      <a:pt x="416" y="396"/>
                      <a:pt x="416" y="397"/>
                      <a:pt x="415" y="398"/>
                    </a:cubicBezTo>
                    <a:cubicBezTo>
                      <a:pt x="414" y="400"/>
                      <a:pt x="413" y="403"/>
                      <a:pt x="412" y="403"/>
                    </a:cubicBezTo>
                    <a:cubicBezTo>
                      <a:pt x="409" y="403"/>
                      <a:pt x="406" y="403"/>
                      <a:pt x="403" y="402"/>
                    </a:cubicBezTo>
                    <a:cubicBezTo>
                      <a:pt x="398" y="400"/>
                      <a:pt x="393" y="398"/>
                      <a:pt x="389" y="395"/>
                    </a:cubicBezTo>
                    <a:cubicBezTo>
                      <a:pt x="366" y="384"/>
                      <a:pt x="342" y="373"/>
                      <a:pt x="320" y="360"/>
                    </a:cubicBezTo>
                    <a:cubicBezTo>
                      <a:pt x="284" y="340"/>
                      <a:pt x="250" y="317"/>
                      <a:pt x="218" y="292"/>
                    </a:cubicBezTo>
                    <a:cubicBezTo>
                      <a:pt x="179" y="262"/>
                      <a:pt x="143" y="229"/>
                      <a:pt x="116" y="188"/>
                    </a:cubicBezTo>
                    <a:cubicBezTo>
                      <a:pt x="103" y="167"/>
                      <a:pt x="93" y="146"/>
                      <a:pt x="86" y="122"/>
                    </a:cubicBezTo>
                    <a:cubicBezTo>
                      <a:pt x="85" y="116"/>
                      <a:pt x="85" y="111"/>
                      <a:pt x="87" y="105"/>
                    </a:cubicBezTo>
                    <a:cubicBezTo>
                      <a:pt x="87" y="103"/>
                      <a:pt x="90" y="103"/>
                      <a:pt x="92" y="102"/>
                    </a:cubicBezTo>
                    <a:cubicBezTo>
                      <a:pt x="92" y="101"/>
                      <a:pt x="92" y="101"/>
                      <a:pt x="92" y="101"/>
                    </a:cubicBezTo>
                    <a:cubicBezTo>
                      <a:pt x="88" y="99"/>
                      <a:pt x="85" y="100"/>
                      <a:pt x="83" y="103"/>
                    </a:cubicBezTo>
                    <a:cubicBezTo>
                      <a:pt x="79" y="110"/>
                      <a:pt x="76" y="116"/>
                      <a:pt x="72" y="123"/>
                    </a:cubicBezTo>
                    <a:cubicBezTo>
                      <a:pt x="57" y="146"/>
                      <a:pt x="43" y="169"/>
                      <a:pt x="29" y="192"/>
                    </a:cubicBezTo>
                    <a:cubicBezTo>
                      <a:pt x="26" y="197"/>
                      <a:pt x="22" y="202"/>
                      <a:pt x="23" y="209"/>
                    </a:cubicBezTo>
                    <a:cubicBezTo>
                      <a:pt x="25" y="221"/>
                      <a:pt x="26" y="233"/>
                      <a:pt x="29" y="245"/>
                    </a:cubicBezTo>
                    <a:cubicBezTo>
                      <a:pt x="31" y="254"/>
                      <a:pt x="35" y="263"/>
                      <a:pt x="39" y="272"/>
                    </a:cubicBezTo>
                    <a:cubicBezTo>
                      <a:pt x="40" y="270"/>
                      <a:pt x="41" y="268"/>
                      <a:pt x="42" y="267"/>
                    </a:cubicBezTo>
                    <a:cubicBezTo>
                      <a:pt x="55" y="247"/>
                      <a:pt x="67" y="228"/>
                      <a:pt x="79" y="208"/>
                    </a:cubicBezTo>
                    <a:cubicBezTo>
                      <a:pt x="85" y="199"/>
                      <a:pt x="85" y="199"/>
                      <a:pt x="95" y="205"/>
                    </a:cubicBezTo>
                    <a:cubicBezTo>
                      <a:pt x="98" y="206"/>
                      <a:pt x="97" y="207"/>
                      <a:pt x="96" y="210"/>
                    </a:cubicBezTo>
                    <a:cubicBezTo>
                      <a:pt x="81" y="234"/>
                      <a:pt x="65" y="259"/>
                      <a:pt x="50" y="284"/>
                    </a:cubicBezTo>
                    <a:cubicBezTo>
                      <a:pt x="48" y="287"/>
                      <a:pt x="48" y="289"/>
                      <a:pt x="50" y="292"/>
                    </a:cubicBezTo>
                    <a:cubicBezTo>
                      <a:pt x="61" y="307"/>
                      <a:pt x="72" y="322"/>
                      <a:pt x="83" y="336"/>
                    </a:cubicBezTo>
                    <a:cubicBezTo>
                      <a:pt x="88" y="342"/>
                      <a:pt x="94" y="348"/>
                      <a:pt x="100" y="354"/>
                    </a:cubicBezTo>
                    <a:cubicBezTo>
                      <a:pt x="117" y="327"/>
                      <a:pt x="133" y="301"/>
                      <a:pt x="150" y="275"/>
                    </a:cubicBezTo>
                    <a:cubicBezTo>
                      <a:pt x="154" y="278"/>
                      <a:pt x="158" y="280"/>
                      <a:pt x="162" y="283"/>
                    </a:cubicBezTo>
                    <a:cubicBezTo>
                      <a:pt x="145" y="310"/>
                      <a:pt x="129" y="337"/>
                      <a:pt x="112" y="364"/>
                    </a:cubicBezTo>
                    <a:cubicBezTo>
                      <a:pt x="113" y="366"/>
                      <a:pt x="114" y="367"/>
                      <a:pt x="114" y="367"/>
                    </a:cubicBezTo>
                    <a:cubicBezTo>
                      <a:pt x="113" y="369"/>
                      <a:pt x="112" y="371"/>
                      <a:pt x="111" y="372"/>
                    </a:cubicBezTo>
                    <a:cubicBezTo>
                      <a:pt x="109" y="375"/>
                      <a:pt x="111" y="378"/>
                      <a:pt x="113" y="379"/>
                    </a:cubicBezTo>
                    <a:cubicBezTo>
                      <a:pt x="114" y="381"/>
                      <a:pt x="116" y="380"/>
                      <a:pt x="118" y="381"/>
                    </a:cubicBezTo>
                    <a:cubicBezTo>
                      <a:pt x="118" y="380"/>
                      <a:pt x="118" y="380"/>
                      <a:pt x="119" y="380"/>
                    </a:cubicBezTo>
                    <a:cubicBezTo>
                      <a:pt x="115" y="379"/>
                      <a:pt x="112" y="378"/>
                      <a:pt x="115" y="374"/>
                    </a:cubicBezTo>
                    <a:close/>
                    <a:moveTo>
                      <a:pt x="279" y="222"/>
                    </a:moveTo>
                    <a:cubicBezTo>
                      <a:pt x="280" y="223"/>
                      <a:pt x="281" y="224"/>
                      <a:pt x="283" y="225"/>
                    </a:cubicBezTo>
                    <a:cubicBezTo>
                      <a:pt x="300" y="238"/>
                      <a:pt x="318" y="248"/>
                      <a:pt x="339" y="255"/>
                    </a:cubicBezTo>
                    <a:cubicBezTo>
                      <a:pt x="360" y="261"/>
                      <a:pt x="380" y="266"/>
                      <a:pt x="402" y="260"/>
                    </a:cubicBezTo>
                    <a:cubicBezTo>
                      <a:pt x="416" y="256"/>
                      <a:pt x="426" y="249"/>
                      <a:pt x="432" y="236"/>
                    </a:cubicBezTo>
                    <a:cubicBezTo>
                      <a:pt x="437" y="223"/>
                      <a:pt x="436" y="210"/>
                      <a:pt x="434" y="198"/>
                    </a:cubicBezTo>
                    <a:cubicBezTo>
                      <a:pt x="430" y="180"/>
                      <a:pt x="422" y="165"/>
                      <a:pt x="413" y="150"/>
                    </a:cubicBezTo>
                    <a:cubicBezTo>
                      <a:pt x="397" y="126"/>
                      <a:pt x="378" y="106"/>
                      <a:pt x="356" y="88"/>
                    </a:cubicBezTo>
                    <a:cubicBezTo>
                      <a:pt x="333" y="70"/>
                      <a:pt x="308" y="55"/>
                      <a:pt x="282" y="44"/>
                    </a:cubicBezTo>
                    <a:cubicBezTo>
                      <a:pt x="260" y="35"/>
                      <a:pt x="238" y="29"/>
                      <a:pt x="215" y="26"/>
                    </a:cubicBezTo>
                    <a:cubicBezTo>
                      <a:pt x="190" y="22"/>
                      <a:pt x="165" y="22"/>
                      <a:pt x="141" y="32"/>
                    </a:cubicBezTo>
                    <a:cubicBezTo>
                      <a:pt x="120" y="42"/>
                      <a:pt x="108" y="58"/>
                      <a:pt x="106" y="81"/>
                    </a:cubicBezTo>
                    <a:cubicBezTo>
                      <a:pt x="104" y="103"/>
                      <a:pt x="110" y="123"/>
                      <a:pt x="118" y="143"/>
                    </a:cubicBezTo>
                    <a:cubicBezTo>
                      <a:pt x="120" y="147"/>
                      <a:pt x="122" y="148"/>
                      <a:pt x="126" y="147"/>
                    </a:cubicBezTo>
                    <a:cubicBezTo>
                      <a:pt x="143" y="144"/>
                      <a:pt x="159" y="148"/>
                      <a:pt x="174" y="155"/>
                    </a:cubicBezTo>
                    <a:cubicBezTo>
                      <a:pt x="183" y="159"/>
                      <a:pt x="192" y="165"/>
                      <a:pt x="201" y="170"/>
                    </a:cubicBezTo>
                    <a:cubicBezTo>
                      <a:pt x="207" y="160"/>
                      <a:pt x="213" y="150"/>
                      <a:pt x="219" y="140"/>
                    </a:cubicBezTo>
                    <a:cubicBezTo>
                      <a:pt x="229" y="125"/>
                      <a:pt x="243" y="117"/>
                      <a:pt x="261" y="116"/>
                    </a:cubicBezTo>
                    <a:cubicBezTo>
                      <a:pt x="281" y="114"/>
                      <a:pt x="299" y="119"/>
                      <a:pt x="316" y="128"/>
                    </a:cubicBezTo>
                    <a:cubicBezTo>
                      <a:pt x="322" y="131"/>
                      <a:pt x="327" y="135"/>
                      <a:pt x="333" y="138"/>
                    </a:cubicBezTo>
                    <a:cubicBezTo>
                      <a:pt x="314" y="167"/>
                      <a:pt x="297" y="194"/>
                      <a:pt x="279" y="222"/>
                    </a:cubicBezTo>
                    <a:close/>
                    <a:moveTo>
                      <a:pt x="241" y="281"/>
                    </a:moveTo>
                    <a:cubicBezTo>
                      <a:pt x="264" y="297"/>
                      <a:pt x="287" y="312"/>
                      <a:pt x="310" y="328"/>
                    </a:cubicBezTo>
                    <a:cubicBezTo>
                      <a:pt x="317" y="316"/>
                      <a:pt x="324" y="305"/>
                      <a:pt x="331" y="294"/>
                    </a:cubicBezTo>
                    <a:cubicBezTo>
                      <a:pt x="336" y="297"/>
                      <a:pt x="340" y="300"/>
                      <a:pt x="344" y="302"/>
                    </a:cubicBezTo>
                    <a:cubicBezTo>
                      <a:pt x="338" y="313"/>
                      <a:pt x="332" y="322"/>
                      <a:pt x="326" y="332"/>
                    </a:cubicBezTo>
                    <a:cubicBezTo>
                      <a:pt x="324" y="334"/>
                      <a:pt x="323" y="336"/>
                      <a:pt x="326" y="337"/>
                    </a:cubicBezTo>
                    <a:cubicBezTo>
                      <a:pt x="337" y="343"/>
                      <a:pt x="347" y="349"/>
                      <a:pt x="357" y="354"/>
                    </a:cubicBezTo>
                    <a:cubicBezTo>
                      <a:pt x="359" y="356"/>
                      <a:pt x="361" y="356"/>
                      <a:pt x="363" y="353"/>
                    </a:cubicBezTo>
                    <a:cubicBezTo>
                      <a:pt x="374" y="335"/>
                      <a:pt x="385" y="317"/>
                      <a:pt x="396" y="299"/>
                    </a:cubicBezTo>
                    <a:cubicBezTo>
                      <a:pt x="399" y="294"/>
                      <a:pt x="402" y="289"/>
                      <a:pt x="406" y="283"/>
                    </a:cubicBezTo>
                    <a:cubicBezTo>
                      <a:pt x="404" y="283"/>
                      <a:pt x="404" y="283"/>
                      <a:pt x="404" y="283"/>
                    </a:cubicBezTo>
                    <a:cubicBezTo>
                      <a:pt x="378" y="289"/>
                      <a:pt x="353" y="285"/>
                      <a:pt x="329" y="277"/>
                    </a:cubicBezTo>
                    <a:cubicBezTo>
                      <a:pt x="311" y="271"/>
                      <a:pt x="294" y="262"/>
                      <a:pt x="279" y="251"/>
                    </a:cubicBezTo>
                    <a:cubicBezTo>
                      <a:pt x="258" y="237"/>
                      <a:pt x="240" y="220"/>
                      <a:pt x="226" y="199"/>
                    </a:cubicBezTo>
                    <a:cubicBezTo>
                      <a:pt x="223" y="195"/>
                      <a:pt x="221" y="190"/>
                      <a:pt x="218" y="186"/>
                    </a:cubicBezTo>
                    <a:cubicBezTo>
                      <a:pt x="217" y="187"/>
                      <a:pt x="217" y="187"/>
                      <a:pt x="216" y="188"/>
                    </a:cubicBezTo>
                    <a:cubicBezTo>
                      <a:pt x="207" y="203"/>
                      <a:pt x="198" y="217"/>
                      <a:pt x="189" y="232"/>
                    </a:cubicBezTo>
                    <a:cubicBezTo>
                      <a:pt x="187" y="235"/>
                      <a:pt x="188" y="236"/>
                      <a:pt x="190" y="238"/>
                    </a:cubicBezTo>
                    <a:cubicBezTo>
                      <a:pt x="197" y="245"/>
                      <a:pt x="204" y="251"/>
                      <a:pt x="212" y="257"/>
                    </a:cubicBezTo>
                    <a:cubicBezTo>
                      <a:pt x="217" y="262"/>
                      <a:pt x="223" y="267"/>
                      <a:pt x="229" y="271"/>
                    </a:cubicBezTo>
                    <a:cubicBezTo>
                      <a:pt x="235" y="261"/>
                      <a:pt x="241" y="252"/>
                      <a:pt x="247" y="242"/>
                    </a:cubicBezTo>
                    <a:cubicBezTo>
                      <a:pt x="251" y="245"/>
                      <a:pt x="254" y="247"/>
                      <a:pt x="257" y="248"/>
                    </a:cubicBezTo>
                    <a:cubicBezTo>
                      <a:pt x="260" y="249"/>
                      <a:pt x="259" y="251"/>
                      <a:pt x="258" y="253"/>
                    </a:cubicBezTo>
                    <a:cubicBezTo>
                      <a:pt x="253" y="262"/>
                      <a:pt x="247" y="271"/>
                      <a:pt x="241" y="281"/>
                    </a:cubicBezTo>
                    <a:close/>
                    <a:moveTo>
                      <a:pt x="261" y="206"/>
                    </a:moveTo>
                    <a:cubicBezTo>
                      <a:pt x="262" y="206"/>
                      <a:pt x="262" y="205"/>
                      <a:pt x="263" y="205"/>
                    </a:cubicBezTo>
                    <a:cubicBezTo>
                      <a:pt x="275" y="186"/>
                      <a:pt x="287" y="168"/>
                      <a:pt x="299" y="149"/>
                    </a:cubicBezTo>
                    <a:cubicBezTo>
                      <a:pt x="300" y="147"/>
                      <a:pt x="300" y="146"/>
                      <a:pt x="297" y="144"/>
                    </a:cubicBezTo>
                    <a:cubicBezTo>
                      <a:pt x="285" y="139"/>
                      <a:pt x="272" y="137"/>
                      <a:pt x="259" y="139"/>
                    </a:cubicBezTo>
                    <a:cubicBezTo>
                      <a:pt x="244" y="141"/>
                      <a:pt x="234" y="152"/>
                      <a:pt x="237" y="167"/>
                    </a:cubicBezTo>
                    <a:cubicBezTo>
                      <a:pt x="240" y="183"/>
                      <a:pt x="250" y="195"/>
                      <a:pt x="261" y="206"/>
                    </a:cubicBezTo>
                    <a:close/>
                    <a:moveTo>
                      <a:pt x="170" y="220"/>
                    </a:moveTo>
                    <a:cubicBezTo>
                      <a:pt x="176" y="210"/>
                      <a:pt x="182" y="201"/>
                      <a:pt x="187" y="192"/>
                    </a:cubicBezTo>
                    <a:cubicBezTo>
                      <a:pt x="187" y="191"/>
                      <a:pt x="187" y="189"/>
                      <a:pt x="186" y="188"/>
                    </a:cubicBezTo>
                    <a:cubicBezTo>
                      <a:pt x="175" y="181"/>
                      <a:pt x="164" y="174"/>
                      <a:pt x="150" y="171"/>
                    </a:cubicBezTo>
                    <a:cubicBezTo>
                      <a:pt x="145" y="170"/>
                      <a:pt x="139" y="170"/>
                      <a:pt x="133" y="169"/>
                    </a:cubicBezTo>
                    <a:cubicBezTo>
                      <a:pt x="133" y="170"/>
                      <a:pt x="132" y="170"/>
                      <a:pt x="132" y="171"/>
                    </a:cubicBezTo>
                    <a:cubicBezTo>
                      <a:pt x="144" y="187"/>
                      <a:pt x="157" y="203"/>
                      <a:pt x="170" y="220"/>
                    </a:cubicBezTo>
                    <a:close/>
                    <a:moveTo>
                      <a:pt x="99" y="110"/>
                    </a:moveTo>
                    <a:cubicBezTo>
                      <a:pt x="98" y="111"/>
                      <a:pt x="98" y="112"/>
                      <a:pt x="98" y="113"/>
                    </a:cubicBezTo>
                    <a:cubicBezTo>
                      <a:pt x="98" y="116"/>
                      <a:pt x="96" y="118"/>
                      <a:pt x="93" y="118"/>
                    </a:cubicBezTo>
                    <a:cubicBezTo>
                      <a:pt x="92" y="118"/>
                      <a:pt x="92" y="119"/>
                      <a:pt x="91" y="120"/>
                    </a:cubicBezTo>
                    <a:cubicBezTo>
                      <a:pt x="92" y="120"/>
                      <a:pt x="93" y="121"/>
                      <a:pt x="94" y="121"/>
                    </a:cubicBezTo>
                    <a:cubicBezTo>
                      <a:pt x="100" y="122"/>
                      <a:pt x="102" y="117"/>
                      <a:pt x="99" y="110"/>
                    </a:cubicBezTo>
                    <a:close/>
                    <a:moveTo>
                      <a:pt x="401" y="394"/>
                    </a:moveTo>
                    <a:cubicBezTo>
                      <a:pt x="401" y="394"/>
                      <a:pt x="402" y="395"/>
                      <a:pt x="402" y="396"/>
                    </a:cubicBezTo>
                    <a:cubicBezTo>
                      <a:pt x="403" y="395"/>
                      <a:pt x="404" y="394"/>
                      <a:pt x="404" y="394"/>
                    </a:cubicBezTo>
                    <a:cubicBezTo>
                      <a:pt x="405" y="390"/>
                      <a:pt x="406" y="388"/>
                      <a:pt x="410" y="388"/>
                    </a:cubicBezTo>
                    <a:cubicBezTo>
                      <a:pt x="410" y="388"/>
                      <a:pt x="411" y="387"/>
                      <a:pt x="412" y="386"/>
                    </a:cubicBezTo>
                    <a:cubicBezTo>
                      <a:pt x="411" y="386"/>
                      <a:pt x="410" y="385"/>
                      <a:pt x="409" y="385"/>
                    </a:cubicBezTo>
                    <a:cubicBezTo>
                      <a:pt x="405" y="385"/>
                      <a:pt x="402" y="388"/>
                      <a:pt x="401" y="3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6">
                <a:extLst>
                  <a:ext uri="{FF2B5EF4-FFF2-40B4-BE49-F238E27FC236}">
                    <a16:creationId xmlns:a16="http://schemas.microsoft.com/office/drawing/2014/main" id="{D331CD36-D351-A9E0-88B0-8EBEE1F330B0}"/>
                  </a:ext>
                </a:extLst>
              </p:cNvPr>
              <p:cNvSpPr>
                <a:spLocks/>
              </p:cNvSpPr>
              <p:nvPr/>
            </p:nvSpPr>
            <p:spPr bwMode="auto">
              <a:xfrm>
                <a:off x="2574" y="1054"/>
                <a:ext cx="12" cy="13"/>
              </a:xfrm>
              <a:custGeom>
                <a:avLst/>
                <a:gdLst>
                  <a:gd name="T0" fmla="*/ 5 w 8"/>
                  <a:gd name="T1" fmla="*/ 9 h 9"/>
                  <a:gd name="T2" fmla="*/ 0 w 8"/>
                  <a:gd name="T3" fmla="*/ 2 h 9"/>
                  <a:gd name="T4" fmla="*/ 5 w 8"/>
                  <a:gd name="T5" fmla="*/ 0 h 9"/>
                  <a:gd name="T6" fmla="*/ 7 w 8"/>
                  <a:gd name="T7" fmla="*/ 3 h 9"/>
                  <a:gd name="T8" fmla="*/ 5 w 8"/>
                  <a:gd name="T9" fmla="*/ 9 h 9"/>
                </a:gdLst>
                <a:ahLst/>
                <a:cxnLst>
                  <a:cxn ang="0">
                    <a:pos x="T0" y="T1"/>
                  </a:cxn>
                  <a:cxn ang="0">
                    <a:pos x="T2" y="T3"/>
                  </a:cxn>
                  <a:cxn ang="0">
                    <a:pos x="T4" y="T5"/>
                  </a:cxn>
                  <a:cxn ang="0">
                    <a:pos x="T6" y="T7"/>
                  </a:cxn>
                  <a:cxn ang="0">
                    <a:pos x="T8" y="T9"/>
                  </a:cxn>
                </a:cxnLst>
                <a:rect l="0" t="0" r="r" b="b"/>
                <a:pathLst>
                  <a:path w="8" h="9">
                    <a:moveTo>
                      <a:pt x="5" y="9"/>
                    </a:moveTo>
                    <a:cubicBezTo>
                      <a:pt x="3" y="6"/>
                      <a:pt x="2" y="5"/>
                      <a:pt x="0" y="2"/>
                    </a:cubicBezTo>
                    <a:cubicBezTo>
                      <a:pt x="2" y="2"/>
                      <a:pt x="3" y="0"/>
                      <a:pt x="5" y="0"/>
                    </a:cubicBezTo>
                    <a:cubicBezTo>
                      <a:pt x="6" y="0"/>
                      <a:pt x="8" y="2"/>
                      <a:pt x="7" y="3"/>
                    </a:cubicBezTo>
                    <a:cubicBezTo>
                      <a:pt x="7" y="5"/>
                      <a:pt x="6" y="6"/>
                      <a:pt x="5"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8">
                <a:extLst>
                  <a:ext uri="{FF2B5EF4-FFF2-40B4-BE49-F238E27FC236}">
                    <a16:creationId xmlns:a16="http://schemas.microsoft.com/office/drawing/2014/main" id="{3FBBB938-7CAF-9CBD-A18F-D54459DA275D}"/>
                  </a:ext>
                </a:extLst>
              </p:cNvPr>
              <p:cNvSpPr>
                <a:spLocks noEditPoints="1"/>
              </p:cNvSpPr>
              <p:nvPr/>
            </p:nvSpPr>
            <p:spPr bwMode="auto">
              <a:xfrm>
                <a:off x="2320" y="1200"/>
                <a:ext cx="1044" cy="864"/>
              </a:xfrm>
              <a:custGeom>
                <a:avLst/>
                <a:gdLst>
                  <a:gd name="T0" fmla="*/ 92 w 692"/>
                  <a:gd name="T1" fmla="*/ 268 h 572"/>
                  <a:gd name="T2" fmla="*/ 140 w 692"/>
                  <a:gd name="T3" fmla="*/ 184 h 572"/>
                  <a:gd name="T4" fmla="*/ 78 w 692"/>
                  <a:gd name="T5" fmla="*/ 255 h 572"/>
                  <a:gd name="T6" fmla="*/ 28 w 692"/>
                  <a:gd name="T7" fmla="*/ 193 h 572"/>
                  <a:gd name="T8" fmla="*/ 74 w 692"/>
                  <a:gd name="T9" fmla="*/ 111 h 572"/>
                  <a:gd name="T10" fmla="*/ 57 w 692"/>
                  <a:gd name="T11" fmla="*/ 109 h 572"/>
                  <a:gd name="T12" fmla="*/ 17 w 692"/>
                  <a:gd name="T13" fmla="*/ 173 h 572"/>
                  <a:gd name="T14" fmla="*/ 1 w 692"/>
                  <a:gd name="T15" fmla="*/ 110 h 572"/>
                  <a:gd name="T16" fmla="*/ 50 w 692"/>
                  <a:gd name="T17" fmla="*/ 24 h 572"/>
                  <a:gd name="T18" fmla="*/ 70 w 692"/>
                  <a:gd name="T19" fmla="*/ 2 h 572"/>
                  <a:gd name="T20" fmla="*/ 65 w 692"/>
                  <a:gd name="T21" fmla="*/ 6 h 572"/>
                  <a:gd name="T22" fmla="*/ 94 w 692"/>
                  <a:gd name="T23" fmla="*/ 89 h 572"/>
                  <a:gd name="T24" fmla="*/ 298 w 692"/>
                  <a:gd name="T25" fmla="*/ 261 h 572"/>
                  <a:gd name="T26" fmla="*/ 381 w 692"/>
                  <a:gd name="T27" fmla="*/ 303 h 572"/>
                  <a:gd name="T28" fmla="*/ 393 w 692"/>
                  <a:gd name="T29" fmla="*/ 299 h 572"/>
                  <a:gd name="T30" fmla="*/ 397 w 692"/>
                  <a:gd name="T31" fmla="*/ 297 h 572"/>
                  <a:gd name="T32" fmla="*/ 595 w 692"/>
                  <a:gd name="T33" fmla="*/ 402 h 572"/>
                  <a:gd name="T34" fmla="*/ 605 w 692"/>
                  <a:gd name="T35" fmla="*/ 394 h 572"/>
                  <a:gd name="T36" fmla="*/ 692 w 692"/>
                  <a:gd name="T37" fmla="*/ 469 h 572"/>
                  <a:gd name="T38" fmla="*/ 593 w 692"/>
                  <a:gd name="T39" fmla="*/ 546 h 572"/>
                  <a:gd name="T40" fmla="*/ 590 w 692"/>
                  <a:gd name="T41" fmla="*/ 530 h 572"/>
                  <a:gd name="T42" fmla="*/ 629 w 692"/>
                  <a:gd name="T43" fmla="*/ 460 h 572"/>
                  <a:gd name="T44" fmla="*/ 606 w 692"/>
                  <a:gd name="T45" fmla="*/ 476 h 572"/>
                  <a:gd name="T46" fmla="*/ 569 w 692"/>
                  <a:gd name="T47" fmla="*/ 529 h 572"/>
                  <a:gd name="T48" fmla="*/ 493 w 692"/>
                  <a:gd name="T49" fmla="*/ 486 h 572"/>
                  <a:gd name="T50" fmla="*/ 480 w 692"/>
                  <a:gd name="T51" fmla="*/ 472 h 572"/>
                  <a:gd name="T52" fmla="*/ 388 w 692"/>
                  <a:gd name="T53" fmla="*/ 437 h 572"/>
                  <a:gd name="T54" fmla="*/ 435 w 692"/>
                  <a:gd name="T55" fmla="*/ 357 h 572"/>
                  <a:gd name="T56" fmla="*/ 371 w 692"/>
                  <a:gd name="T57" fmla="*/ 430 h 572"/>
                  <a:gd name="T58" fmla="*/ 326 w 692"/>
                  <a:gd name="T59" fmla="*/ 307 h 572"/>
                  <a:gd name="T60" fmla="*/ 300 w 692"/>
                  <a:gd name="T61" fmla="*/ 319 h 572"/>
                  <a:gd name="T62" fmla="*/ 258 w 692"/>
                  <a:gd name="T63" fmla="*/ 378 h 572"/>
                  <a:gd name="T64" fmla="*/ 177 w 692"/>
                  <a:gd name="T65" fmla="*/ 331 h 572"/>
                  <a:gd name="T66" fmla="*/ 212 w 692"/>
                  <a:gd name="T67" fmla="*/ 245 h 572"/>
                  <a:gd name="T68" fmla="*/ 148 w 692"/>
                  <a:gd name="T69" fmla="*/ 312 h 572"/>
                  <a:gd name="T70" fmla="*/ 93 w 692"/>
                  <a:gd name="T71" fmla="*/ 275 h 572"/>
                  <a:gd name="T72" fmla="*/ 90 w 692"/>
                  <a:gd name="T73" fmla="*/ 272 h 572"/>
                  <a:gd name="T74" fmla="*/ 512 w 692"/>
                  <a:gd name="T75" fmla="*/ 448 h 572"/>
                  <a:gd name="T76" fmla="*/ 534 w 692"/>
                  <a:gd name="T77" fmla="*/ 414 h 572"/>
                  <a:gd name="T78" fmla="*/ 530 w 692"/>
                  <a:gd name="T79" fmla="*/ 399 h 572"/>
                  <a:gd name="T80" fmla="*/ 491 w 692"/>
                  <a:gd name="T81" fmla="*/ 454 h 572"/>
                  <a:gd name="T82" fmla="*/ 490 w 692"/>
                  <a:gd name="T83" fmla="*/ 467 h 572"/>
                  <a:gd name="T84" fmla="*/ 497 w 692"/>
                  <a:gd name="T85" fmla="*/ 470 h 572"/>
                  <a:gd name="T86" fmla="*/ 505 w 692"/>
                  <a:gd name="T87" fmla="*/ 459 h 572"/>
                  <a:gd name="T88" fmla="*/ 508 w 692"/>
                  <a:gd name="T89" fmla="*/ 447 h 572"/>
                  <a:gd name="T90" fmla="*/ 604 w 692"/>
                  <a:gd name="T91" fmla="*/ 397 h 572"/>
                  <a:gd name="T92" fmla="*/ 595 w 692"/>
                  <a:gd name="T93" fmla="*/ 396 h 572"/>
                  <a:gd name="T94" fmla="*/ 604 w 692"/>
                  <a:gd name="T95" fmla="*/ 397 h 572"/>
                  <a:gd name="T96" fmla="*/ 489 w 692"/>
                  <a:gd name="T97" fmla="*/ 478 h 572"/>
                  <a:gd name="T98" fmla="*/ 489 w 692"/>
                  <a:gd name="T99" fmla="*/ 47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2" h="572">
                    <a:moveTo>
                      <a:pt x="89" y="273"/>
                    </a:moveTo>
                    <a:cubicBezTo>
                      <a:pt x="90" y="272"/>
                      <a:pt x="91" y="270"/>
                      <a:pt x="92" y="268"/>
                    </a:cubicBezTo>
                    <a:cubicBezTo>
                      <a:pt x="92" y="268"/>
                      <a:pt x="91" y="267"/>
                      <a:pt x="90" y="265"/>
                    </a:cubicBezTo>
                    <a:cubicBezTo>
                      <a:pt x="107" y="238"/>
                      <a:pt x="123" y="211"/>
                      <a:pt x="140" y="184"/>
                    </a:cubicBezTo>
                    <a:cubicBezTo>
                      <a:pt x="136" y="181"/>
                      <a:pt x="132" y="179"/>
                      <a:pt x="128" y="176"/>
                    </a:cubicBezTo>
                    <a:cubicBezTo>
                      <a:pt x="111" y="202"/>
                      <a:pt x="95" y="228"/>
                      <a:pt x="78" y="255"/>
                    </a:cubicBezTo>
                    <a:cubicBezTo>
                      <a:pt x="72" y="249"/>
                      <a:pt x="66" y="243"/>
                      <a:pt x="61" y="237"/>
                    </a:cubicBezTo>
                    <a:cubicBezTo>
                      <a:pt x="50" y="223"/>
                      <a:pt x="39" y="208"/>
                      <a:pt x="28" y="193"/>
                    </a:cubicBezTo>
                    <a:cubicBezTo>
                      <a:pt x="26" y="190"/>
                      <a:pt x="26" y="188"/>
                      <a:pt x="28" y="185"/>
                    </a:cubicBezTo>
                    <a:cubicBezTo>
                      <a:pt x="43" y="160"/>
                      <a:pt x="59" y="135"/>
                      <a:pt x="74" y="111"/>
                    </a:cubicBezTo>
                    <a:cubicBezTo>
                      <a:pt x="75" y="108"/>
                      <a:pt x="76" y="107"/>
                      <a:pt x="73" y="106"/>
                    </a:cubicBezTo>
                    <a:cubicBezTo>
                      <a:pt x="63" y="100"/>
                      <a:pt x="63" y="100"/>
                      <a:pt x="57" y="109"/>
                    </a:cubicBezTo>
                    <a:cubicBezTo>
                      <a:pt x="45" y="129"/>
                      <a:pt x="33" y="148"/>
                      <a:pt x="20" y="168"/>
                    </a:cubicBezTo>
                    <a:cubicBezTo>
                      <a:pt x="19" y="169"/>
                      <a:pt x="18" y="171"/>
                      <a:pt x="17" y="173"/>
                    </a:cubicBezTo>
                    <a:cubicBezTo>
                      <a:pt x="13" y="164"/>
                      <a:pt x="9" y="155"/>
                      <a:pt x="7" y="146"/>
                    </a:cubicBezTo>
                    <a:cubicBezTo>
                      <a:pt x="4" y="134"/>
                      <a:pt x="3" y="122"/>
                      <a:pt x="1" y="110"/>
                    </a:cubicBezTo>
                    <a:cubicBezTo>
                      <a:pt x="0" y="103"/>
                      <a:pt x="4" y="98"/>
                      <a:pt x="7" y="93"/>
                    </a:cubicBezTo>
                    <a:cubicBezTo>
                      <a:pt x="21" y="70"/>
                      <a:pt x="35" y="47"/>
                      <a:pt x="50" y="24"/>
                    </a:cubicBezTo>
                    <a:cubicBezTo>
                      <a:pt x="54" y="17"/>
                      <a:pt x="57" y="11"/>
                      <a:pt x="61" y="4"/>
                    </a:cubicBezTo>
                    <a:cubicBezTo>
                      <a:pt x="63" y="1"/>
                      <a:pt x="66" y="0"/>
                      <a:pt x="70" y="2"/>
                    </a:cubicBezTo>
                    <a:cubicBezTo>
                      <a:pt x="70" y="2"/>
                      <a:pt x="70" y="2"/>
                      <a:pt x="70" y="3"/>
                    </a:cubicBezTo>
                    <a:cubicBezTo>
                      <a:pt x="68" y="4"/>
                      <a:pt x="65" y="4"/>
                      <a:pt x="65" y="6"/>
                    </a:cubicBezTo>
                    <a:cubicBezTo>
                      <a:pt x="63" y="12"/>
                      <a:pt x="63" y="17"/>
                      <a:pt x="64" y="23"/>
                    </a:cubicBezTo>
                    <a:cubicBezTo>
                      <a:pt x="71" y="47"/>
                      <a:pt x="81" y="68"/>
                      <a:pt x="94" y="89"/>
                    </a:cubicBezTo>
                    <a:cubicBezTo>
                      <a:pt x="121" y="130"/>
                      <a:pt x="157" y="163"/>
                      <a:pt x="196" y="193"/>
                    </a:cubicBezTo>
                    <a:cubicBezTo>
                      <a:pt x="228" y="218"/>
                      <a:pt x="262" y="241"/>
                      <a:pt x="298" y="261"/>
                    </a:cubicBezTo>
                    <a:cubicBezTo>
                      <a:pt x="320" y="274"/>
                      <a:pt x="344" y="285"/>
                      <a:pt x="367" y="296"/>
                    </a:cubicBezTo>
                    <a:cubicBezTo>
                      <a:pt x="371" y="299"/>
                      <a:pt x="376" y="301"/>
                      <a:pt x="381" y="303"/>
                    </a:cubicBezTo>
                    <a:cubicBezTo>
                      <a:pt x="384" y="304"/>
                      <a:pt x="387" y="304"/>
                      <a:pt x="390" y="304"/>
                    </a:cubicBezTo>
                    <a:cubicBezTo>
                      <a:pt x="391" y="304"/>
                      <a:pt x="392" y="301"/>
                      <a:pt x="393" y="299"/>
                    </a:cubicBezTo>
                    <a:cubicBezTo>
                      <a:pt x="394" y="298"/>
                      <a:pt x="394" y="297"/>
                      <a:pt x="395" y="296"/>
                    </a:cubicBezTo>
                    <a:cubicBezTo>
                      <a:pt x="396" y="297"/>
                      <a:pt x="396" y="297"/>
                      <a:pt x="397" y="297"/>
                    </a:cubicBezTo>
                    <a:cubicBezTo>
                      <a:pt x="396" y="301"/>
                      <a:pt x="395" y="305"/>
                      <a:pt x="393" y="309"/>
                    </a:cubicBezTo>
                    <a:cubicBezTo>
                      <a:pt x="460" y="339"/>
                      <a:pt x="530" y="365"/>
                      <a:pt x="595" y="402"/>
                    </a:cubicBezTo>
                    <a:cubicBezTo>
                      <a:pt x="592" y="395"/>
                      <a:pt x="592" y="392"/>
                      <a:pt x="597" y="390"/>
                    </a:cubicBezTo>
                    <a:cubicBezTo>
                      <a:pt x="600" y="389"/>
                      <a:pt x="603" y="390"/>
                      <a:pt x="605" y="394"/>
                    </a:cubicBezTo>
                    <a:cubicBezTo>
                      <a:pt x="607" y="398"/>
                      <a:pt x="605" y="401"/>
                      <a:pt x="599" y="405"/>
                    </a:cubicBezTo>
                    <a:cubicBezTo>
                      <a:pt x="632" y="424"/>
                      <a:pt x="663" y="444"/>
                      <a:pt x="692" y="469"/>
                    </a:cubicBezTo>
                    <a:cubicBezTo>
                      <a:pt x="670" y="504"/>
                      <a:pt x="649" y="538"/>
                      <a:pt x="628" y="572"/>
                    </a:cubicBezTo>
                    <a:cubicBezTo>
                      <a:pt x="616" y="563"/>
                      <a:pt x="605" y="554"/>
                      <a:pt x="593" y="546"/>
                    </a:cubicBezTo>
                    <a:cubicBezTo>
                      <a:pt x="591" y="544"/>
                      <a:pt x="586" y="542"/>
                      <a:pt x="586" y="539"/>
                    </a:cubicBezTo>
                    <a:cubicBezTo>
                      <a:pt x="585" y="537"/>
                      <a:pt x="589" y="533"/>
                      <a:pt x="590" y="530"/>
                    </a:cubicBezTo>
                    <a:cubicBezTo>
                      <a:pt x="604" y="509"/>
                      <a:pt x="617" y="488"/>
                      <a:pt x="630" y="466"/>
                    </a:cubicBezTo>
                    <a:cubicBezTo>
                      <a:pt x="632" y="463"/>
                      <a:pt x="633" y="462"/>
                      <a:pt x="629" y="460"/>
                    </a:cubicBezTo>
                    <a:cubicBezTo>
                      <a:pt x="626" y="459"/>
                      <a:pt x="623" y="456"/>
                      <a:pt x="620" y="454"/>
                    </a:cubicBezTo>
                    <a:cubicBezTo>
                      <a:pt x="615" y="462"/>
                      <a:pt x="610" y="469"/>
                      <a:pt x="606" y="476"/>
                    </a:cubicBezTo>
                    <a:cubicBezTo>
                      <a:pt x="595" y="494"/>
                      <a:pt x="584" y="511"/>
                      <a:pt x="574" y="528"/>
                    </a:cubicBezTo>
                    <a:cubicBezTo>
                      <a:pt x="572" y="531"/>
                      <a:pt x="571" y="530"/>
                      <a:pt x="569" y="529"/>
                    </a:cubicBezTo>
                    <a:cubicBezTo>
                      <a:pt x="551" y="518"/>
                      <a:pt x="533" y="507"/>
                      <a:pt x="515" y="497"/>
                    </a:cubicBezTo>
                    <a:cubicBezTo>
                      <a:pt x="508" y="493"/>
                      <a:pt x="500" y="490"/>
                      <a:pt x="493" y="486"/>
                    </a:cubicBezTo>
                    <a:cubicBezTo>
                      <a:pt x="490" y="484"/>
                      <a:pt x="488" y="481"/>
                      <a:pt x="486" y="478"/>
                    </a:cubicBezTo>
                    <a:cubicBezTo>
                      <a:pt x="484" y="476"/>
                      <a:pt x="482" y="474"/>
                      <a:pt x="480" y="472"/>
                    </a:cubicBezTo>
                    <a:cubicBezTo>
                      <a:pt x="477" y="479"/>
                      <a:pt x="474" y="476"/>
                      <a:pt x="470" y="474"/>
                    </a:cubicBezTo>
                    <a:cubicBezTo>
                      <a:pt x="443" y="462"/>
                      <a:pt x="416" y="450"/>
                      <a:pt x="388" y="437"/>
                    </a:cubicBezTo>
                    <a:cubicBezTo>
                      <a:pt x="388" y="437"/>
                      <a:pt x="387" y="437"/>
                      <a:pt x="385" y="437"/>
                    </a:cubicBezTo>
                    <a:cubicBezTo>
                      <a:pt x="402" y="410"/>
                      <a:pt x="418" y="384"/>
                      <a:pt x="435" y="357"/>
                    </a:cubicBezTo>
                    <a:cubicBezTo>
                      <a:pt x="430" y="355"/>
                      <a:pt x="426" y="352"/>
                      <a:pt x="422" y="349"/>
                    </a:cubicBezTo>
                    <a:cubicBezTo>
                      <a:pt x="405" y="376"/>
                      <a:pt x="388" y="403"/>
                      <a:pt x="371" y="430"/>
                    </a:cubicBezTo>
                    <a:cubicBezTo>
                      <a:pt x="339" y="416"/>
                      <a:pt x="308" y="402"/>
                      <a:pt x="276" y="388"/>
                    </a:cubicBezTo>
                    <a:cubicBezTo>
                      <a:pt x="293" y="361"/>
                      <a:pt x="309" y="334"/>
                      <a:pt x="326" y="307"/>
                    </a:cubicBezTo>
                    <a:cubicBezTo>
                      <a:pt x="322" y="305"/>
                      <a:pt x="318" y="302"/>
                      <a:pt x="313" y="299"/>
                    </a:cubicBezTo>
                    <a:cubicBezTo>
                      <a:pt x="309" y="306"/>
                      <a:pt x="304" y="312"/>
                      <a:pt x="300" y="319"/>
                    </a:cubicBezTo>
                    <a:cubicBezTo>
                      <a:pt x="289" y="338"/>
                      <a:pt x="277" y="357"/>
                      <a:pt x="265" y="377"/>
                    </a:cubicBezTo>
                    <a:cubicBezTo>
                      <a:pt x="263" y="379"/>
                      <a:pt x="262" y="381"/>
                      <a:pt x="258" y="378"/>
                    </a:cubicBezTo>
                    <a:cubicBezTo>
                      <a:pt x="232" y="363"/>
                      <a:pt x="206" y="349"/>
                      <a:pt x="180" y="334"/>
                    </a:cubicBezTo>
                    <a:cubicBezTo>
                      <a:pt x="179" y="333"/>
                      <a:pt x="178" y="332"/>
                      <a:pt x="177" y="331"/>
                    </a:cubicBezTo>
                    <a:cubicBezTo>
                      <a:pt x="193" y="305"/>
                      <a:pt x="209" y="279"/>
                      <a:pt x="225" y="253"/>
                    </a:cubicBezTo>
                    <a:cubicBezTo>
                      <a:pt x="221" y="251"/>
                      <a:pt x="216" y="248"/>
                      <a:pt x="212" y="245"/>
                    </a:cubicBezTo>
                    <a:cubicBezTo>
                      <a:pt x="196" y="271"/>
                      <a:pt x="180" y="297"/>
                      <a:pt x="164" y="323"/>
                    </a:cubicBezTo>
                    <a:cubicBezTo>
                      <a:pt x="158" y="319"/>
                      <a:pt x="153" y="316"/>
                      <a:pt x="148" y="312"/>
                    </a:cubicBezTo>
                    <a:cubicBezTo>
                      <a:pt x="133" y="301"/>
                      <a:pt x="118" y="289"/>
                      <a:pt x="102" y="276"/>
                    </a:cubicBezTo>
                    <a:cubicBezTo>
                      <a:pt x="99" y="274"/>
                      <a:pt x="96" y="273"/>
                      <a:pt x="93" y="275"/>
                    </a:cubicBezTo>
                    <a:cubicBezTo>
                      <a:pt x="93" y="274"/>
                      <a:pt x="94" y="273"/>
                      <a:pt x="95" y="272"/>
                    </a:cubicBezTo>
                    <a:cubicBezTo>
                      <a:pt x="93" y="272"/>
                      <a:pt x="92" y="272"/>
                      <a:pt x="90" y="272"/>
                    </a:cubicBezTo>
                    <a:cubicBezTo>
                      <a:pt x="90" y="272"/>
                      <a:pt x="89" y="273"/>
                      <a:pt x="89" y="273"/>
                    </a:cubicBezTo>
                    <a:close/>
                    <a:moveTo>
                      <a:pt x="512" y="448"/>
                    </a:moveTo>
                    <a:cubicBezTo>
                      <a:pt x="514" y="445"/>
                      <a:pt x="516" y="442"/>
                      <a:pt x="518" y="439"/>
                    </a:cubicBezTo>
                    <a:cubicBezTo>
                      <a:pt x="523" y="431"/>
                      <a:pt x="528" y="423"/>
                      <a:pt x="534" y="414"/>
                    </a:cubicBezTo>
                    <a:cubicBezTo>
                      <a:pt x="535" y="411"/>
                      <a:pt x="539" y="408"/>
                      <a:pt x="538" y="405"/>
                    </a:cubicBezTo>
                    <a:cubicBezTo>
                      <a:pt x="538" y="402"/>
                      <a:pt x="533" y="401"/>
                      <a:pt x="530" y="399"/>
                    </a:cubicBezTo>
                    <a:cubicBezTo>
                      <a:pt x="527" y="396"/>
                      <a:pt x="526" y="397"/>
                      <a:pt x="524" y="400"/>
                    </a:cubicBezTo>
                    <a:cubicBezTo>
                      <a:pt x="513" y="418"/>
                      <a:pt x="502" y="436"/>
                      <a:pt x="491" y="454"/>
                    </a:cubicBezTo>
                    <a:cubicBezTo>
                      <a:pt x="488" y="459"/>
                      <a:pt x="485" y="464"/>
                      <a:pt x="481" y="469"/>
                    </a:cubicBezTo>
                    <a:cubicBezTo>
                      <a:pt x="484" y="468"/>
                      <a:pt x="488" y="466"/>
                      <a:pt x="490" y="467"/>
                    </a:cubicBezTo>
                    <a:cubicBezTo>
                      <a:pt x="493" y="468"/>
                      <a:pt x="494" y="471"/>
                      <a:pt x="497" y="474"/>
                    </a:cubicBezTo>
                    <a:cubicBezTo>
                      <a:pt x="497" y="473"/>
                      <a:pt x="497" y="471"/>
                      <a:pt x="497" y="470"/>
                    </a:cubicBezTo>
                    <a:cubicBezTo>
                      <a:pt x="495" y="465"/>
                      <a:pt x="497" y="462"/>
                      <a:pt x="502" y="461"/>
                    </a:cubicBezTo>
                    <a:cubicBezTo>
                      <a:pt x="503" y="461"/>
                      <a:pt x="505" y="460"/>
                      <a:pt x="505" y="459"/>
                    </a:cubicBezTo>
                    <a:cubicBezTo>
                      <a:pt x="507" y="457"/>
                      <a:pt x="508" y="454"/>
                      <a:pt x="510" y="451"/>
                    </a:cubicBezTo>
                    <a:cubicBezTo>
                      <a:pt x="510" y="450"/>
                      <a:pt x="509" y="449"/>
                      <a:pt x="508" y="447"/>
                    </a:cubicBezTo>
                    <a:cubicBezTo>
                      <a:pt x="510" y="448"/>
                      <a:pt x="511" y="448"/>
                      <a:pt x="512" y="448"/>
                    </a:cubicBezTo>
                    <a:close/>
                    <a:moveTo>
                      <a:pt x="604" y="397"/>
                    </a:moveTo>
                    <a:cubicBezTo>
                      <a:pt x="602" y="395"/>
                      <a:pt x="600" y="394"/>
                      <a:pt x="598" y="393"/>
                    </a:cubicBezTo>
                    <a:cubicBezTo>
                      <a:pt x="598" y="392"/>
                      <a:pt x="595" y="395"/>
                      <a:pt x="595" y="396"/>
                    </a:cubicBezTo>
                    <a:cubicBezTo>
                      <a:pt x="597" y="398"/>
                      <a:pt x="598" y="399"/>
                      <a:pt x="600" y="401"/>
                    </a:cubicBezTo>
                    <a:cubicBezTo>
                      <a:pt x="600" y="401"/>
                      <a:pt x="602" y="399"/>
                      <a:pt x="604" y="397"/>
                    </a:cubicBezTo>
                    <a:close/>
                    <a:moveTo>
                      <a:pt x="484" y="472"/>
                    </a:moveTo>
                    <a:cubicBezTo>
                      <a:pt x="486" y="474"/>
                      <a:pt x="487" y="475"/>
                      <a:pt x="489" y="478"/>
                    </a:cubicBezTo>
                    <a:cubicBezTo>
                      <a:pt x="490" y="476"/>
                      <a:pt x="492" y="474"/>
                      <a:pt x="492" y="473"/>
                    </a:cubicBezTo>
                    <a:cubicBezTo>
                      <a:pt x="492" y="472"/>
                      <a:pt x="490" y="470"/>
                      <a:pt x="489" y="470"/>
                    </a:cubicBezTo>
                    <a:cubicBezTo>
                      <a:pt x="488" y="470"/>
                      <a:pt x="486" y="471"/>
                      <a:pt x="484"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9">
                <a:extLst>
                  <a:ext uri="{FF2B5EF4-FFF2-40B4-BE49-F238E27FC236}">
                    <a16:creationId xmlns:a16="http://schemas.microsoft.com/office/drawing/2014/main" id="{1C67E805-98A7-4C3A-890B-DDE03E222669}"/>
                  </a:ext>
                </a:extLst>
              </p:cNvPr>
              <p:cNvSpPr>
                <a:spLocks/>
              </p:cNvSpPr>
              <p:nvPr/>
            </p:nvSpPr>
            <p:spPr bwMode="auto">
              <a:xfrm>
                <a:off x="2444" y="1084"/>
                <a:ext cx="502" cy="368"/>
              </a:xfrm>
              <a:custGeom>
                <a:avLst/>
                <a:gdLst>
                  <a:gd name="T0" fmla="*/ 175 w 333"/>
                  <a:gd name="T1" fmla="*/ 200 h 244"/>
                  <a:gd name="T2" fmla="*/ 229 w 333"/>
                  <a:gd name="T3" fmla="*/ 116 h 244"/>
                  <a:gd name="T4" fmla="*/ 212 w 333"/>
                  <a:gd name="T5" fmla="*/ 106 h 244"/>
                  <a:gd name="T6" fmla="*/ 157 w 333"/>
                  <a:gd name="T7" fmla="*/ 94 h 244"/>
                  <a:gd name="T8" fmla="*/ 115 w 333"/>
                  <a:gd name="T9" fmla="*/ 118 h 244"/>
                  <a:gd name="T10" fmla="*/ 97 w 333"/>
                  <a:gd name="T11" fmla="*/ 148 h 244"/>
                  <a:gd name="T12" fmla="*/ 70 w 333"/>
                  <a:gd name="T13" fmla="*/ 133 h 244"/>
                  <a:gd name="T14" fmla="*/ 22 w 333"/>
                  <a:gd name="T15" fmla="*/ 125 h 244"/>
                  <a:gd name="T16" fmla="*/ 14 w 333"/>
                  <a:gd name="T17" fmla="*/ 121 h 244"/>
                  <a:gd name="T18" fmla="*/ 2 w 333"/>
                  <a:gd name="T19" fmla="*/ 59 h 244"/>
                  <a:gd name="T20" fmla="*/ 37 w 333"/>
                  <a:gd name="T21" fmla="*/ 10 h 244"/>
                  <a:gd name="T22" fmla="*/ 111 w 333"/>
                  <a:gd name="T23" fmla="*/ 4 h 244"/>
                  <a:gd name="T24" fmla="*/ 178 w 333"/>
                  <a:gd name="T25" fmla="*/ 22 h 244"/>
                  <a:gd name="T26" fmla="*/ 252 w 333"/>
                  <a:gd name="T27" fmla="*/ 66 h 244"/>
                  <a:gd name="T28" fmla="*/ 309 w 333"/>
                  <a:gd name="T29" fmla="*/ 128 h 244"/>
                  <a:gd name="T30" fmla="*/ 330 w 333"/>
                  <a:gd name="T31" fmla="*/ 176 h 244"/>
                  <a:gd name="T32" fmla="*/ 328 w 333"/>
                  <a:gd name="T33" fmla="*/ 214 h 244"/>
                  <a:gd name="T34" fmla="*/ 298 w 333"/>
                  <a:gd name="T35" fmla="*/ 238 h 244"/>
                  <a:gd name="T36" fmla="*/ 235 w 333"/>
                  <a:gd name="T37" fmla="*/ 233 h 244"/>
                  <a:gd name="T38" fmla="*/ 179 w 333"/>
                  <a:gd name="T39" fmla="*/ 203 h 244"/>
                  <a:gd name="T40" fmla="*/ 175 w 333"/>
                  <a:gd name="T41" fmla="*/ 20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3" h="244">
                    <a:moveTo>
                      <a:pt x="175" y="200"/>
                    </a:moveTo>
                    <a:cubicBezTo>
                      <a:pt x="193" y="172"/>
                      <a:pt x="210" y="145"/>
                      <a:pt x="229" y="116"/>
                    </a:cubicBezTo>
                    <a:cubicBezTo>
                      <a:pt x="223" y="113"/>
                      <a:pt x="218" y="109"/>
                      <a:pt x="212" y="106"/>
                    </a:cubicBezTo>
                    <a:cubicBezTo>
                      <a:pt x="195" y="97"/>
                      <a:pt x="177" y="92"/>
                      <a:pt x="157" y="94"/>
                    </a:cubicBezTo>
                    <a:cubicBezTo>
                      <a:pt x="139" y="95"/>
                      <a:pt x="125" y="103"/>
                      <a:pt x="115" y="118"/>
                    </a:cubicBezTo>
                    <a:cubicBezTo>
                      <a:pt x="109" y="128"/>
                      <a:pt x="103" y="138"/>
                      <a:pt x="97" y="148"/>
                    </a:cubicBezTo>
                    <a:cubicBezTo>
                      <a:pt x="88" y="143"/>
                      <a:pt x="79" y="137"/>
                      <a:pt x="70" y="133"/>
                    </a:cubicBezTo>
                    <a:cubicBezTo>
                      <a:pt x="55" y="126"/>
                      <a:pt x="39" y="122"/>
                      <a:pt x="22" y="125"/>
                    </a:cubicBezTo>
                    <a:cubicBezTo>
                      <a:pt x="18" y="126"/>
                      <a:pt x="16" y="125"/>
                      <a:pt x="14" y="121"/>
                    </a:cubicBezTo>
                    <a:cubicBezTo>
                      <a:pt x="6" y="101"/>
                      <a:pt x="0" y="81"/>
                      <a:pt x="2" y="59"/>
                    </a:cubicBezTo>
                    <a:cubicBezTo>
                      <a:pt x="4" y="36"/>
                      <a:pt x="16" y="20"/>
                      <a:pt x="37" y="10"/>
                    </a:cubicBezTo>
                    <a:cubicBezTo>
                      <a:pt x="61" y="0"/>
                      <a:pt x="86" y="0"/>
                      <a:pt x="111" y="4"/>
                    </a:cubicBezTo>
                    <a:cubicBezTo>
                      <a:pt x="134" y="7"/>
                      <a:pt x="156" y="13"/>
                      <a:pt x="178" y="22"/>
                    </a:cubicBezTo>
                    <a:cubicBezTo>
                      <a:pt x="204" y="33"/>
                      <a:pt x="229" y="48"/>
                      <a:pt x="252" y="66"/>
                    </a:cubicBezTo>
                    <a:cubicBezTo>
                      <a:pt x="274" y="84"/>
                      <a:pt x="293" y="104"/>
                      <a:pt x="309" y="128"/>
                    </a:cubicBezTo>
                    <a:cubicBezTo>
                      <a:pt x="318" y="143"/>
                      <a:pt x="326" y="158"/>
                      <a:pt x="330" y="176"/>
                    </a:cubicBezTo>
                    <a:cubicBezTo>
                      <a:pt x="332" y="188"/>
                      <a:pt x="333" y="201"/>
                      <a:pt x="328" y="214"/>
                    </a:cubicBezTo>
                    <a:cubicBezTo>
                      <a:pt x="322" y="227"/>
                      <a:pt x="312" y="234"/>
                      <a:pt x="298" y="238"/>
                    </a:cubicBezTo>
                    <a:cubicBezTo>
                      <a:pt x="276" y="244"/>
                      <a:pt x="256" y="239"/>
                      <a:pt x="235" y="233"/>
                    </a:cubicBezTo>
                    <a:cubicBezTo>
                      <a:pt x="214" y="226"/>
                      <a:pt x="196" y="216"/>
                      <a:pt x="179" y="203"/>
                    </a:cubicBezTo>
                    <a:cubicBezTo>
                      <a:pt x="177" y="202"/>
                      <a:pt x="176" y="201"/>
                      <a:pt x="175"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10">
                <a:extLst>
                  <a:ext uri="{FF2B5EF4-FFF2-40B4-BE49-F238E27FC236}">
                    <a16:creationId xmlns:a16="http://schemas.microsoft.com/office/drawing/2014/main" id="{78B83082-34D7-A5AC-817C-4E3451E73A89}"/>
                  </a:ext>
                </a:extLst>
              </p:cNvPr>
              <p:cNvSpPr>
                <a:spLocks/>
              </p:cNvSpPr>
              <p:nvPr/>
            </p:nvSpPr>
            <p:spPr bwMode="auto">
              <a:xfrm>
                <a:off x="2569" y="1332"/>
                <a:ext cx="331" cy="256"/>
              </a:xfrm>
              <a:custGeom>
                <a:avLst/>
                <a:gdLst>
                  <a:gd name="T0" fmla="*/ 54 w 219"/>
                  <a:gd name="T1" fmla="*/ 95 h 170"/>
                  <a:gd name="T2" fmla="*/ 71 w 219"/>
                  <a:gd name="T3" fmla="*/ 67 h 170"/>
                  <a:gd name="T4" fmla="*/ 70 w 219"/>
                  <a:gd name="T5" fmla="*/ 62 h 170"/>
                  <a:gd name="T6" fmla="*/ 60 w 219"/>
                  <a:gd name="T7" fmla="*/ 56 h 170"/>
                  <a:gd name="T8" fmla="*/ 42 w 219"/>
                  <a:gd name="T9" fmla="*/ 85 h 170"/>
                  <a:gd name="T10" fmla="*/ 25 w 219"/>
                  <a:gd name="T11" fmla="*/ 71 h 170"/>
                  <a:gd name="T12" fmla="*/ 3 w 219"/>
                  <a:gd name="T13" fmla="*/ 52 h 170"/>
                  <a:gd name="T14" fmla="*/ 2 w 219"/>
                  <a:gd name="T15" fmla="*/ 46 h 170"/>
                  <a:gd name="T16" fmla="*/ 29 w 219"/>
                  <a:gd name="T17" fmla="*/ 2 h 170"/>
                  <a:gd name="T18" fmla="*/ 31 w 219"/>
                  <a:gd name="T19" fmla="*/ 0 h 170"/>
                  <a:gd name="T20" fmla="*/ 39 w 219"/>
                  <a:gd name="T21" fmla="*/ 13 h 170"/>
                  <a:gd name="T22" fmla="*/ 92 w 219"/>
                  <a:gd name="T23" fmla="*/ 65 h 170"/>
                  <a:gd name="T24" fmla="*/ 142 w 219"/>
                  <a:gd name="T25" fmla="*/ 91 h 170"/>
                  <a:gd name="T26" fmla="*/ 217 w 219"/>
                  <a:gd name="T27" fmla="*/ 97 h 170"/>
                  <a:gd name="T28" fmla="*/ 219 w 219"/>
                  <a:gd name="T29" fmla="*/ 97 h 170"/>
                  <a:gd name="T30" fmla="*/ 209 w 219"/>
                  <a:gd name="T31" fmla="*/ 113 h 170"/>
                  <a:gd name="T32" fmla="*/ 176 w 219"/>
                  <a:gd name="T33" fmla="*/ 167 h 170"/>
                  <a:gd name="T34" fmla="*/ 170 w 219"/>
                  <a:gd name="T35" fmla="*/ 168 h 170"/>
                  <a:gd name="T36" fmla="*/ 139 w 219"/>
                  <a:gd name="T37" fmla="*/ 151 h 170"/>
                  <a:gd name="T38" fmla="*/ 139 w 219"/>
                  <a:gd name="T39" fmla="*/ 146 h 170"/>
                  <a:gd name="T40" fmla="*/ 157 w 219"/>
                  <a:gd name="T41" fmla="*/ 116 h 170"/>
                  <a:gd name="T42" fmla="*/ 144 w 219"/>
                  <a:gd name="T43" fmla="*/ 108 h 170"/>
                  <a:gd name="T44" fmla="*/ 123 w 219"/>
                  <a:gd name="T45" fmla="*/ 142 h 170"/>
                  <a:gd name="T46" fmla="*/ 54 w 219"/>
                  <a:gd name="T47" fmla="*/ 9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170">
                    <a:moveTo>
                      <a:pt x="54" y="95"/>
                    </a:moveTo>
                    <a:cubicBezTo>
                      <a:pt x="60" y="85"/>
                      <a:pt x="66" y="76"/>
                      <a:pt x="71" y="67"/>
                    </a:cubicBezTo>
                    <a:cubicBezTo>
                      <a:pt x="72" y="65"/>
                      <a:pt x="73" y="63"/>
                      <a:pt x="70" y="62"/>
                    </a:cubicBezTo>
                    <a:cubicBezTo>
                      <a:pt x="67" y="61"/>
                      <a:pt x="64" y="59"/>
                      <a:pt x="60" y="56"/>
                    </a:cubicBezTo>
                    <a:cubicBezTo>
                      <a:pt x="54" y="66"/>
                      <a:pt x="48" y="75"/>
                      <a:pt x="42" y="85"/>
                    </a:cubicBezTo>
                    <a:cubicBezTo>
                      <a:pt x="36" y="81"/>
                      <a:pt x="30" y="76"/>
                      <a:pt x="25" y="71"/>
                    </a:cubicBezTo>
                    <a:cubicBezTo>
                      <a:pt x="17" y="65"/>
                      <a:pt x="10" y="59"/>
                      <a:pt x="3" y="52"/>
                    </a:cubicBezTo>
                    <a:cubicBezTo>
                      <a:pt x="1" y="50"/>
                      <a:pt x="0" y="49"/>
                      <a:pt x="2" y="46"/>
                    </a:cubicBezTo>
                    <a:cubicBezTo>
                      <a:pt x="11" y="31"/>
                      <a:pt x="20" y="17"/>
                      <a:pt x="29" y="2"/>
                    </a:cubicBezTo>
                    <a:cubicBezTo>
                      <a:pt x="30" y="1"/>
                      <a:pt x="30" y="1"/>
                      <a:pt x="31" y="0"/>
                    </a:cubicBezTo>
                    <a:cubicBezTo>
                      <a:pt x="34" y="4"/>
                      <a:pt x="36" y="9"/>
                      <a:pt x="39" y="13"/>
                    </a:cubicBezTo>
                    <a:cubicBezTo>
                      <a:pt x="53" y="34"/>
                      <a:pt x="71" y="51"/>
                      <a:pt x="92" y="65"/>
                    </a:cubicBezTo>
                    <a:cubicBezTo>
                      <a:pt x="107" y="76"/>
                      <a:pt x="124" y="85"/>
                      <a:pt x="142" y="91"/>
                    </a:cubicBezTo>
                    <a:cubicBezTo>
                      <a:pt x="166" y="99"/>
                      <a:pt x="191" y="103"/>
                      <a:pt x="217" y="97"/>
                    </a:cubicBezTo>
                    <a:cubicBezTo>
                      <a:pt x="217" y="97"/>
                      <a:pt x="217" y="97"/>
                      <a:pt x="219" y="97"/>
                    </a:cubicBezTo>
                    <a:cubicBezTo>
                      <a:pt x="215" y="103"/>
                      <a:pt x="212" y="108"/>
                      <a:pt x="209" y="113"/>
                    </a:cubicBezTo>
                    <a:cubicBezTo>
                      <a:pt x="198" y="131"/>
                      <a:pt x="187" y="149"/>
                      <a:pt x="176" y="167"/>
                    </a:cubicBezTo>
                    <a:cubicBezTo>
                      <a:pt x="174" y="170"/>
                      <a:pt x="172" y="170"/>
                      <a:pt x="170" y="168"/>
                    </a:cubicBezTo>
                    <a:cubicBezTo>
                      <a:pt x="160" y="163"/>
                      <a:pt x="150" y="157"/>
                      <a:pt x="139" y="151"/>
                    </a:cubicBezTo>
                    <a:cubicBezTo>
                      <a:pt x="136" y="150"/>
                      <a:pt x="137" y="148"/>
                      <a:pt x="139" y="146"/>
                    </a:cubicBezTo>
                    <a:cubicBezTo>
                      <a:pt x="145" y="136"/>
                      <a:pt x="151" y="127"/>
                      <a:pt x="157" y="116"/>
                    </a:cubicBezTo>
                    <a:cubicBezTo>
                      <a:pt x="153" y="114"/>
                      <a:pt x="149" y="111"/>
                      <a:pt x="144" y="108"/>
                    </a:cubicBezTo>
                    <a:cubicBezTo>
                      <a:pt x="137" y="119"/>
                      <a:pt x="130" y="130"/>
                      <a:pt x="123" y="142"/>
                    </a:cubicBezTo>
                    <a:cubicBezTo>
                      <a:pt x="100" y="126"/>
                      <a:pt x="77" y="111"/>
                      <a:pt x="54"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11">
                <a:extLst>
                  <a:ext uri="{FF2B5EF4-FFF2-40B4-BE49-F238E27FC236}">
                    <a16:creationId xmlns:a16="http://schemas.microsoft.com/office/drawing/2014/main" id="{44B2608E-79C7-395A-93B1-A09310D42AE1}"/>
                  </a:ext>
                </a:extLst>
              </p:cNvPr>
              <p:cNvSpPr>
                <a:spLocks/>
              </p:cNvSpPr>
              <p:nvPr/>
            </p:nvSpPr>
            <p:spPr bwMode="auto">
              <a:xfrm>
                <a:off x="2640" y="1258"/>
                <a:ext cx="100" cy="104"/>
              </a:xfrm>
              <a:custGeom>
                <a:avLst/>
                <a:gdLst>
                  <a:gd name="T0" fmla="*/ 27 w 66"/>
                  <a:gd name="T1" fmla="*/ 69 h 69"/>
                  <a:gd name="T2" fmla="*/ 3 w 66"/>
                  <a:gd name="T3" fmla="*/ 30 h 69"/>
                  <a:gd name="T4" fmla="*/ 25 w 66"/>
                  <a:gd name="T5" fmla="*/ 2 h 69"/>
                  <a:gd name="T6" fmla="*/ 63 w 66"/>
                  <a:gd name="T7" fmla="*/ 7 h 69"/>
                  <a:gd name="T8" fmla="*/ 65 w 66"/>
                  <a:gd name="T9" fmla="*/ 12 h 69"/>
                  <a:gd name="T10" fmla="*/ 29 w 66"/>
                  <a:gd name="T11" fmla="*/ 68 h 69"/>
                  <a:gd name="T12" fmla="*/ 27 w 66"/>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6" h="69">
                    <a:moveTo>
                      <a:pt x="27" y="69"/>
                    </a:moveTo>
                    <a:cubicBezTo>
                      <a:pt x="16" y="58"/>
                      <a:pt x="6" y="46"/>
                      <a:pt x="3" y="30"/>
                    </a:cubicBezTo>
                    <a:cubicBezTo>
                      <a:pt x="0" y="15"/>
                      <a:pt x="10" y="4"/>
                      <a:pt x="25" y="2"/>
                    </a:cubicBezTo>
                    <a:cubicBezTo>
                      <a:pt x="38" y="0"/>
                      <a:pt x="51" y="2"/>
                      <a:pt x="63" y="7"/>
                    </a:cubicBezTo>
                    <a:cubicBezTo>
                      <a:pt x="66" y="9"/>
                      <a:pt x="66" y="10"/>
                      <a:pt x="65" y="12"/>
                    </a:cubicBezTo>
                    <a:cubicBezTo>
                      <a:pt x="53" y="31"/>
                      <a:pt x="41" y="49"/>
                      <a:pt x="29" y="68"/>
                    </a:cubicBezTo>
                    <a:cubicBezTo>
                      <a:pt x="28" y="68"/>
                      <a:pt x="28" y="69"/>
                      <a:pt x="27"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13">
                <a:extLst>
                  <a:ext uri="{FF2B5EF4-FFF2-40B4-BE49-F238E27FC236}">
                    <a16:creationId xmlns:a16="http://schemas.microsoft.com/office/drawing/2014/main" id="{67072EF4-A624-4185-2305-6B9559817A80}"/>
                  </a:ext>
                </a:extLst>
              </p:cNvPr>
              <p:cNvSpPr>
                <a:spLocks/>
              </p:cNvSpPr>
              <p:nvPr/>
            </p:nvSpPr>
            <p:spPr bwMode="auto">
              <a:xfrm>
                <a:off x="2424" y="1217"/>
                <a:ext cx="17" cy="18"/>
              </a:xfrm>
              <a:custGeom>
                <a:avLst/>
                <a:gdLst>
                  <a:gd name="T0" fmla="*/ 8 w 11"/>
                  <a:gd name="T1" fmla="*/ 0 h 12"/>
                  <a:gd name="T2" fmla="*/ 3 w 11"/>
                  <a:gd name="T3" fmla="*/ 11 h 12"/>
                  <a:gd name="T4" fmla="*/ 0 w 11"/>
                  <a:gd name="T5" fmla="*/ 10 h 12"/>
                  <a:gd name="T6" fmla="*/ 2 w 11"/>
                  <a:gd name="T7" fmla="*/ 8 h 12"/>
                  <a:gd name="T8" fmla="*/ 7 w 11"/>
                  <a:gd name="T9" fmla="*/ 3 h 12"/>
                  <a:gd name="T10" fmla="*/ 8 w 11"/>
                  <a:gd name="T11" fmla="*/ 0 h 12"/>
                </a:gdLst>
                <a:ahLst/>
                <a:cxnLst>
                  <a:cxn ang="0">
                    <a:pos x="T0" y="T1"/>
                  </a:cxn>
                  <a:cxn ang="0">
                    <a:pos x="T2" y="T3"/>
                  </a:cxn>
                  <a:cxn ang="0">
                    <a:pos x="T4" y="T5"/>
                  </a:cxn>
                  <a:cxn ang="0">
                    <a:pos x="T6" y="T7"/>
                  </a:cxn>
                  <a:cxn ang="0">
                    <a:pos x="T8" y="T9"/>
                  </a:cxn>
                  <a:cxn ang="0">
                    <a:pos x="T10" y="T11"/>
                  </a:cxn>
                </a:cxnLst>
                <a:rect l="0" t="0" r="r" b="b"/>
                <a:pathLst>
                  <a:path w="11" h="12">
                    <a:moveTo>
                      <a:pt x="8" y="0"/>
                    </a:moveTo>
                    <a:cubicBezTo>
                      <a:pt x="11" y="7"/>
                      <a:pt x="9" y="12"/>
                      <a:pt x="3" y="11"/>
                    </a:cubicBezTo>
                    <a:cubicBezTo>
                      <a:pt x="2" y="11"/>
                      <a:pt x="1" y="10"/>
                      <a:pt x="0" y="10"/>
                    </a:cubicBezTo>
                    <a:cubicBezTo>
                      <a:pt x="1" y="9"/>
                      <a:pt x="1" y="8"/>
                      <a:pt x="2" y="8"/>
                    </a:cubicBezTo>
                    <a:cubicBezTo>
                      <a:pt x="5" y="8"/>
                      <a:pt x="7" y="6"/>
                      <a:pt x="7" y="3"/>
                    </a:cubicBezTo>
                    <a:cubicBezTo>
                      <a:pt x="7" y="2"/>
                      <a:pt x="7"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14">
                <a:extLst>
                  <a:ext uri="{FF2B5EF4-FFF2-40B4-BE49-F238E27FC236}">
                    <a16:creationId xmlns:a16="http://schemas.microsoft.com/office/drawing/2014/main" id="{00778179-7A64-BD4F-C44C-8027C8E7225B}"/>
                  </a:ext>
                </a:extLst>
              </p:cNvPr>
              <p:cNvSpPr>
                <a:spLocks/>
              </p:cNvSpPr>
              <p:nvPr/>
            </p:nvSpPr>
            <p:spPr bwMode="auto">
              <a:xfrm>
                <a:off x="2892" y="1632"/>
                <a:ext cx="17" cy="17"/>
              </a:xfrm>
              <a:custGeom>
                <a:avLst/>
                <a:gdLst>
                  <a:gd name="T0" fmla="*/ 0 w 11"/>
                  <a:gd name="T1" fmla="*/ 9 h 11"/>
                  <a:gd name="T2" fmla="*/ 8 w 11"/>
                  <a:gd name="T3" fmla="*/ 0 h 11"/>
                  <a:gd name="T4" fmla="*/ 11 w 11"/>
                  <a:gd name="T5" fmla="*/ 1 h 11"/>
                  <a:gd name="T6" fmla="*/ 9 w 11"/>
                  <a:gd name="T7" fmla="*/ 3 h 11"/>
                  <a:gd name="T8" fmla="*/ 3 w 11"/>
                  <a:gd name="T9" fmla="*/ 9 h 11"/>
                  <a:gd name="T10" fmla="*/ 1 w 11"/>
                  <a:gd name="T11" fmla="*/ 11 h 11"/>
                  <a:gd name="T12" fmla="*/ 0 w 11"/>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9"/>
                    </a:moveTo>
                    <a:cubicBezTo>
                      <a:pt x="1" y="3"/>
                      <a:pt x="4" y="0"/>
                      <a:pt x="8" y="0"/>
                    </a:cubicBezTo>
                    <a:cubicBezTo>
                      <a:pt x="9" y="0"/>
                      <a:pt x="10" y="1"/>
                      <a:pt x="11" y="1"/>
                    </a:cubicBezTo>
                    <a:cubicBezTo>
                      <a:pt x="10" y="2"/>
                      <a:pt x="9" y="3"/>
                      <a:pt x="9" y="3"/>
                    </a:cubicBezTo>
                    <a:cubicBezTo>
                      <a:pt x="5" y="3"/>
                      <a:pt x="4" y="5"/>
                      <a:pt x="3" y="9"/>
                    </a:cubicBezTo>
                    <a:cubicBezTo>
                      <a:pt x="3" y="9"/>
                      <a:pt x="2" y="10"/>
                      <a:pt x="1" y="11"/>
                    </a:cubicBezTo>
                    <a:cubicBezTo>
                      <a:pt x="1" y="10"/>
                      <a:pt x="0"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15">
                <a:extLst>
                  <a:ext uri="{FF2B5EF4-FFF2-40B4-BE49-F238E27FC236}">
                    <a16:creationId xmlns:a16="http://schemas.microsoft.com/office/drawing/2014/main" id="{9D070E01-2A16-9041-A34C-B9D626CE8FD4}"/>
                  </a:ext>
                </a:extLst>
              </p:cNvPr>
              <p:cNvSpPr>
                <a:spLocks/>
              </p:cNvSpPr>
              <p:nvPr/>
            </p:nvSpPr>
            <p:spPr bwMode="auto">
              <a:xfrm>
                <a:off x="2451" y="1613"/>
                <a:ext cx="16" cy="13"/>
              </a:xfrm>
              <a:custGeom>
                <a:avLst/>
                <a:gdLst>
                  <a:gd name="T0" fmla="*/ 6 w 10"/>
                  <a:gd name="T1" fmla="*/ 2 h 9"/>
                  <a:gd name="T2" fmla="*/ 10 w 10"/>
                  <a:gd name="T3" fmla="*/ 8 h 9"/>
                  <a:gd name="T4" fmla="*/ 9 w 10"/>
                  <a:gd name="T5" fmla="*/ 9 h 9"/>
                  <a:gd name="T6" fmla="*/ 4 w 10"/>
                  <a:gd name="T7" fmla="*/ 7 h 9"/>
                  <a:gd name="T8" fmla="*/ 2 w 10"/>
                  <a:gd name="T9" fmla="*/ 0 h 9"/>
                  <a:gd name="T10" fmla="*/ 2 w 10"/>
                  <a:gd name="T11" fmla="*/ 0 h 9"/>
                  <a:gd name="T12" fmla="*/ 6 w 1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6" y="2"/>
                    </a:moveTo>
                    <a:cubicBezTo>
                      <a:pt x="3" y="6"/>
                      <a:pt x="6" y="7"/>
                      <a:pt x="10" y="8"/>
                    </a:cubicBezTo>
                    <a:cubicBezTo>
                      <a:pt x="9" y="8"/>
                      <a:pt x="9" y="8"/>
                      <a:pt x="9" y="9"/>
                    </a:cubicBezTo>
                    <a:cubicBezTo>
                      <a:pt x="7" y="8"/>
                      <a:pt x="5" y="9"/>
                      <a:pt x="4" y="7"/>
                    </a:cubicBezTo>
                    <a:cubicBezTo>
                      <a:pt x="2" y="6"/>
                      <a:pt x="0" y="3"/>
                      <a:pt x="2" y="0"/>
                    </a:cubicBezTo>
                    <a:cubicBezTo>
                      <a:pt x="2" y="0"/>
                      <a:pt x="2" y="0"/>
                      <a:pt x="2" y="0"/>
                    </a:cubicBezTo>
                    <a:cubicBezTo>
                      <a:pt x="2" y="2"/>
                      <a:pt x="3" y="4"/>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16">
                <a:extLst>
                  <a:ext uri="{FF2B5EF4-FFF2-40B4-BE49-F238E27FC236}">
                    <a16:creationId xmlns:a16="http://schemas.microsoft.com/office/drawing/2014/main" id="{F7AC1F81-3349-7C69-FA6D-B8841F605315}"/>
                  </a:ext>
                </a:extLst>
              </p:cNvPr>
              <p:cNvSpPr>
                <a:spLocks/>
              </p:cNvSpPr>
              <p:nvPr/>
            </p:nvSpPr>
            <p:spPr bwMode="auto">
              <a:xfrm>
                <a:off x="2454" y="1611"/>
                <a:ext cx="10" cy="8"/>
              </a:xfrm>
              <a:custGeom>
                <a:avLst/>
                <a:gdLst>
                  <a:gd name="T0" fmla="*/ 4 w 6"/>
                  <a:gd name="T1" fmla="*/ 3 h 5"/>
                  <a:gd name="T2" fmla="*/ 0 w 6"/>
                  <a:gd name="T3" fmla="*/ 1 h 5"/>
                  <a:gd name="T4" fmla="*/ 1 w 6"/>
                  <a:gd name="T5" fmla="*/ 0 h 5"/>
                  <a:gd name="T6" fmla="*/ 6 w 6"/>
                  <a:gd name="T7" fmla="*/ 0 h 5"/>
                  <a:gd name="T8" fmla="*/ 4 w 6"/>
                  <a:gd name="T9" fmla="*/ 3 h 5"/>
                  <a:gd name="T10" fmla="*/ 4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4" y="3"/>
                    </a:moveTo>
                    <a:cubicBezTo>
                      <a:pt x="1" y="5"/>
                      <a:pt x="0" y="3"/>
                      <a:pt x="0" y="1"/>
                    </a:cubicBezTo>
                    <a:cubicBezTo>
                      <a:pt x="0" y="1"/>
                      <a:pt x="1" y="0"/>
                      <a:pt x="1" y="0"/>
                    </a:cubicBezTo>
                    <a:cubicBezTo>
                      <a:pt x="3" y="0"/>
                      <a:pt x="4" y="0"/>
                      <a:pt x="6" y="0"/>
                    </a:cubicBezTo>
                    <a:cubicBezTo>
                      <a:pt x="5" y="1"/>
                      <a:pt x="4" y="2"/>
                      <a:pt x="4" y="3"/>
                    </a:cubicBezTo>
                    <a:cubicBezTo>
                      <a:pt x="4" y="3"/>
                      <a:pt x="4" y="3"/>
                      <a:pt x="4"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17">
                <a:extLst>
                  <a:ext uri="{FF2B5EF4-FFF2-40B4-BE49-F238E27FC236}">
                    <a16:creationId xmlns:a16="http://schemas.microsoft.com/office/drawing/2014/main" id="{8E5B69E1-7527-4EC8-EA92-BE6511661B6D}"/>
                  </a:ext>
                </a:extLst>
              </p:cNvPr>
              <p:cNvSpPr>
                <a:spLocks/>
              </p:cNvSpPr>
              <p:nvPr/>
            </p:nvSpPr>
            <p:spPr bwMode="auto">
              <a:xfrm>
                <a:off x="3046" y="1798"/>
                <a:ext cx="87" cy="118"/>
              </a:xfrm>
              <a:custGeom>
                <a:avLst/>
                <a:gdLst>
                  <a:gd name="T0" fmla="*/ 31 w 58"/>
                  <a:gd name="T1" fmla="*/ 52 h 78"/>
                  <a:gd name="T2" fmla="*/ 27 w 58"/>
                  <a:gd name="T3" fmla="*/ 51 h 78"/>
                  <a:gd name="T4" fmla="*/ 29 w 58"/>
                  <a:gd name="T5" fmla="*/ 55 h 78"/>
                  <a:gd name="T6" fmla="*/ 24 w 58"/>
                  <a:gd name="T7" fmla="*/ 63 h 78"/>
                  <a:gd name="T8" fmla="*/ 21 w 58"/>
                  <a:gd name="T9" fmla="*/ 65 h 78"/>
                  <a:gd name="T10" fmla="*/ 16 w 58"/>
                  <a:gd name="T11" fmla="*/ 74 h 78"/>
                  <a:gd name="T12" fmla="*/ 16 w 58"/>
                  <a:gd name="T13" fmla="*/ 78 h 78"/>
                  <a:gd name="T14" fmla="*/ 9 w 58"/>
                  <a:gd name="T15" fmla="*/ 71 h 78"/>
                  <a:gd name="T16" fmla="*/ 0 w 58"/>
                  <a:gd name="T17" fmla="*/ 73 h 78"/>
                  <a:gd name="T18" fmla="*/ 10 w 58"/>
                  <a:gd name="T19" fmla="*/ 58 h 78"/>
                  <a:gd name="T20" fmla="*/ 43 w 58"/>
                  <a:gd name="T21" fmla="*/ 4 h 78"/>
                  <a:gd name="T22" fmla="*/ 49 w 58"/>
                  <a:gd name="T23" fmla="*/ 3 h 78"/>
                  <a:gd name="T24" fmla="*/ 57 w 58"/>
                  <a:gd name="T25" fmla="*/ 9 h 78"/>
                  <a:gd name="T26" fmla="*/ 53 w 58"/>
                  <a:gd name="T27" fmla="*/ 18 h 78"/>
                  <a:gd name="T28" fmla="*/ 37 w 58"/>
                  <a:gd name="T29" fmla="*/ 43 h 78"/>
                  <a:gd name="T30" fmla="*/ 31 w 58"/>
                  <a:gd name="T31"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8">
                    <a:moveTo>
                      <a:pt x="31" y="52"/>
                    </a:moveTo>
                    <a:cubicBezTo>
                      <a:pt x="30" y="52"/>
                      <a:pt x="29" y="52"/>
                      <a:pt x="27" y="51"/>
                    </a:cubicBezTo>
                    <a:cubicBezTo>
                      <a:pt x="28" y="53"/>
                      <a:pt x="29" y="54"/>
                      <a:pt x="29" y="55"/>
                    </a:cubicBezTo>
                    <a:cubicBezTo>
                      <a:pt x="27" y="58"/>
                      <a:pt x="26" y="61"/>
                      <a:pt x="24" y="63"/>
                    </a:cubicBezTo>
                    <a:cubicBezTo>
                      <a:pt x="24" y="64"/>
                      <a:pt x="22" y="65"/>
                      <a:pt x="21" y="65"/>
                    </a:cubicBezTo>
                    <a:cubicBezTo>
                      <a:pt x="16" y="66"/>
                      <a:pt x="14" y="69"/>
                      <a:pt x="16" y="74"/>
                    </a:cubicBezTo>
                    <a:cubicBezTo>
                      <a:pt x="16" y="75"/>
                      <a:pt x="16" y="77"/>
                      <a:pt x="16" y="78"/>
                    </a:cubicBezTo>
                    <a:cubicBezTo>
                      <a:pt x="13" y="75"/>
                      <a:pt x="12" y="72"/>
                      <a:pt x="9" y="71"/>
                    </a:cubicBezTo>
                    <a:cubicBezTo>
                      <a:pt x="7" y="70"/>
                      <a:pt x="3" y="72"/>
                      <a:pt x="0" y="73"/>
                    </a:cubicBezTo>
                    <a:cubicBezTo>
                      <a:pt x="4" y="68"/>
                      <a:pt x="7" y="63"/>
                      <a:pt x="10" y="58"/>
                    </a:cubicBezTo>
                    <a:cubicBezTo>
                      <a:pt x="21" y="40"/>
                      <a:pt x="32" y="22"/>
                      <a:pt x="43" y="4"/>
                    </a:cubicBezTo>
                    <a:cubicBezTo>
                      <a:pt x="45" y="1"/>
                      <a:pt x="46" y="0"/>
                      <a:pt x="49" y="3"/>
                    </a:cubicBezTo>
                    <a:cubicBezTo>
                      <a:pt x="52" y="5"/>
                      <a:pt x="57" y="6"/>
                      <a:pt x="57" y="9"/>
                    </a:cubicBezTo>
                    <a:cubicBezTo>
                      <a:pt x="58" y="12"/>
                      <a:pt x="54" y="15"/>
                      <a:pt x="53" y="18"/>
                    </a:cubicBezTo>
                    <a:cubicBezTo>
                      <a:pt x="47" y="27"/>
                      <a:pt x="42" y="35"/>
                      <a:pt x="37" y="43"/>
                    </a:cubicBezTo>
                    <a:cubicBezTo>
                      <a:pt x="35" y="46"/>
                      <a:pt x="33" y="49"/>
                      <a:pt x="31"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18">
                <a:extLst>
                  <a:ext uri="{FF2B5EF4-FFF2-40B4-BE49-F238E27FC236}">
                    <a16:creationId xmlns:a16="http://schemas.microsoft.com/office/drawing/2014/main" id="{5EE3AE98-02B0-9074-22B9-A40B01D07106}"/>
                  </a:ext>
                </a:extLst>
              </p:cNvPr>
              <p:cNvSpPr>
                <a:spLocks/>
              </p:cNvSpPr>
              <p:nvPr/>
            </p:nvSpPr>
            <p:spPr bwMode="auto">
              <a:xfrm>
                <a:off x="3218" y="1792"/>
                <a:ext cx="14" cy="14"/>
              </a:xfrm>
              <a:custGeom>
                <a:avLst/>
                <a:gdLst>
                  <a:gd name="T0" fmla="*/ 9 w 9"/>
                  <a:gd name="T1" fmla="*/ 5 h 9"/>
                  <a:gd name="T2" fmla="*/ 5 w 9"/>
                  <a:gd name="T3" fmla="*/ 9 h 9"/>
                  <a:gd name="T4" fmla="*/ 0 w 9"/>
                  <a:gd name="T5" fmla="*/ 4 h 9"/>
                  <a:gd name="T6" fmla="*/ 3 w 9"/>
                  <a:gd name="T7" fmla="*/ 1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7" y="7"/>
                      <a:pt x="5" y="9"/>
                      <a:pt x="5" y="9"/>
                    </a:cubicBezTo>
                    <a:cubicBezTo>
                      <a:pt x="3" y="7"/>
                      <a:pt x="2" y="6"/>
                      <a:pt x="0" y="4"/>
                    </a:cubicBezTo>
                    <a:cubicBezTo>
                      <a:pt x="0" y="3"/>
                      <a:pt x="3" y="0"/>
                      <a:pt x="3" y="1"/>
                    </a:cubicBezTo>
                    <a:cubicBezTo>
                      <a:pt x="5" y="2"/>
                      <a:pt x="7" y="3"/>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19">
                <a:extLst>
                  <a:ext uri="{FF2B5EF4-FFF2-40B4-BE49-F238E27FC236}">
                    <a16:creationId xmlns:a16="http://schemas.microsoft.com/office/drawing/2014/main" id="{27573EF1-D546-993D-FB17-71037C4A54A3}"/>
                  </a:ext>
                </a:extLst>
              </p:cNvPr>
              <p:cNvSpPr>
                <a:spLocks/>
              </p:cNvSpPr>
              <p:nvPr/>
            </p:nvSpPr>
            <p:spPr bwMode="auto">
              <a:xfrm>
                <a:off x="3050" y="1910"/>
                <a:ext cx="13" cy="12"/>
              </a:xfrm>
              <a:custGeom>
                <a:avLst/>
                <a:gdLst>
                  <a:gd name="T0" fmla="*/ 0 w 8"/>
                  <a:gd name="T1" fmla="*/ 2 h 8"/>
                  <a:gd name="T2" fmla="*/ 5 w 8"/>
                  <a:gd name="T3" fmla="*/ 0 h 8"/>
                  <a:gd name="T4" fmla="*/ 8 w 8"/>
                  <a:gd name="T5" fmla="*/ 3 h 8"/>
                  <a:gd name="T6" fmla="*/ 5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cubicBezTo>
                      <a:pt x="2" y="1"/>
                      <a:pt x="4" y="0"/>
                      <a:pt x="5" y="0"/>
                    </a:cubicBezTo>
                    <a:cubicBezTo>
                      <a:pt x="6" y="0"/>
                      <a:pt x="8" y="2"/>
                      <a:pt x="8" y="3"/>
                    </a:cubicBezTo>
                    <a:cubicBezTo>
                      <a:pt x="8" y="4"/>
                      <a:pt x="6" y="6"/>
                      <a:pt x="5" y="8"/>
                    </a:cubicBezTo>
                    <a:cubicBezTo>
                      <a:pt x="3" y="5"/>
                      <a:pt x="2" y="4"/>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8" name="Rectangle 17">
              <a:extLst>
                <a:ext uri="{FF2B5EF4-FFF2-40B4-BE49-F238E27FC236}">
                  <a16:creationId xmlns:a16="http://schemas.microsoft.com/office/drawing/2014/main" id="{D7469CD2-30CF-DAFF-0898-222B39652E94}"/>
                </a:ext>
              </a:extLst>
            </p:cNvPr>
            <p:cNvSpPr/>
            <p:nvPr/>
          </p:nvSpPr>
          <p:spPr>
            <a:xfrm rot="1909800">
              <a:off x="-977132" y="2938145"/>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E119FAB2-8B05-FC34-CDE6-0C3C9ABA60E5}"/>
                </a:ext>
              </a:extLst>
            </p:cNvPr>
            <p:cNvSpPr/>
            <p:nvPr/>
          </p:nvSpPr>
          <p:spPr>
            <a:xfrm>
              <a:off x="-1380603" y="2639291"/>
              <a:ext cx="864006" cy="428064"/>
            </a:xfrm>
            <a:custGeom>
              <a:avLst/>
              <a:gdLst>
                <a:gd name="connsiteX0" fmla="*/ 61390 w 864705"/>
                <a:gd name="connsiteY0" fmla="*/ 1515 h 427636"/>
                <a:gd name="connsiteX1" fmla="*/ 185215 w 864705"/>
                <a:gd name="connsiteY1" fmla="*/ 61047 h 427636"/>
                <a:gd name="connsiteX2" fmla="*/ 535259 w 864705"/>
                <a:gd name="connsiteY2" fmla="*/ 211065 h 427636"/>
                <a:gd name="connsiteX3" fmla="*/ 682897 w 864705"/>
                <a:gd name="connsiteY3" fmla="*/ 301553 h 427636"/>
                <a:gd name="connsiteX4" fmla="*/ 854347 w 864705"/>
                <a:gd name="connsiteY4" fmla="*/ 413472 h 427636"/>
                <a:gd name="connsiteX5" fmla="*/ 830534 w 864705"/>
                <a:gd name="connsiteY5" fmla="*/ 420615 h 427636"/>
                <a:gd name="connsiteX6" fmla="*/ 706709 w 864705"/>
                <a:gd name="connsiteY6" fmla="*/ 363465 h 427636"/>
                <a:gd name="connsiteX7" fmla="*/ 554309 w 864705"/>
                <a:gd name="connsiteY7" fmla="*/ 270597 h 427636"/>
                <a:gd name="connsiteX8" fmla="*/ 292372 w 864705"/>
                <a:gd name="connsiteY8" fmla="*/ 151534 h 427636"/>
                <a:gd name="connsiteX9" fmla="*/ 173309 w 864705"/>
                <a:gd name="connsiteY9" fmla="*/ 103909 h 427636"/>
                <a:gd name="connsiteX10" fmla="*/ 92347 w 864705"/>
                <a:gd name="connsiteY10" fmla="*/ 68190 h 427636"/>
                <a:gd name="connsiteX11" fmla="*/ 13765 w 864705"/>
                <a:gd name="connsiteY11" fmla="*/ 30090 h 427636"/>
                <a:gd name="connsiteX12" fmla="*/ 1859 w 864705"/>
                <a:gd name="connsiteY12" fmla="*/ 18184 h 427636"/>
                <a:gd name="connsiteX13" fmla="*/ 61390 w 864705"/>
                <a:gd name="connsiteY13" fmla="*/ 1515 h 427636"/>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3309 w 864006"/>
                <a:gd name="connsiteY9" fmla="*/ 103909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49546 w 864006"/>
                <a:gd name="connsiteY7" fmla="*/ 277741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006" h="428064">
                  <a:moveTo>
                    <a:pt x="61390" y="1515"/>
                  </a:moveTo>
                  <a:cubicBezTo>
                    <a:pt x="91949" y="8659"/>
                    <a:pt x="106237" y="26122"/>
                    <a:pt x="185215" y="61047"/>
                  </a:cubicBezTo>
                  <a:cubicBezTo>
                    <a:pt x="264193" y="95972"/>
                    <a:pt x="450724" y="172171"/>
                    <a:pt x="535259" y="211065"/>
                  </a:cubicBezTo>
                  <a:cubicBezTo>
                    <a:pt x="619794" y="249959"/>
                    <a:pt x="639241" y="260675"/>
                    <a:pt x="692422" y="294409"/>
                  </a:cubicBezTo>
                  <a:cubicBezTo>
                    <a:pt x="745603" y="328144"/>
                    <a:pt x="831328" y="392438"/>
                    <a:pt x="854347" y="413472"/>
                  </a:cubicBezTo>
                  <a:cubicBezTo>
                    <a:pt x="877366" y="434506"/>
                    <a:pt x="855140" y="428949"/>
                    <a:pt x="830534" y="420615"/>
                  </a:cubicBezTo>
                  <a:cubicBezTo>
                    <a:pt x="805928" y="412281"/>
                    <a:pt x="753540" y="387277"/>
                    <a:pt x="706709" y="363465"/>
                  </a:cubicBezTo>
                  <a:cubicBezTo>
                    <a:pt x="659878" y="339653"/>
                    <a:pt x="619396" y="311872"/>
                    <a:pt x="549546" y="277741"/>
                  </a:cubicBezTo>
                  <a:cubicBezTo>
                    <a:pt x="479696" y="243610"/>
                    <a:pt x="350713" y="186459"/>
                    <a:pt x="287610" y="158678"/>
                  </a:cubicBezTo>
                  <a:cubicBezTo>
                    <a:pt x="224507" y="130897"/>
                    <a:pt x="203471" y="126134"/>
                    <a:pt x="170927" y="111053"/>
                  </a:cubicBezTo>
                  <a:cubicBezTo>
                    <a:pt x="138383" y="95972"/>
                    <a:pt x="118541" y="81684"/>
                    <a:pt x="92347" y="68190"/>
                  </a:cubicBezTo>
                  <a:cubicBezTo>
                    <a:pt x="66153" y="54696"/>
                    <a:pt x="28846" y="38424"/>
                    <a:pt x="13765" y="30090"/>
                  </a:cubicBezTo>
                  <a:cubicBezTo>
                    <a:pt x="-1316" y="21756"/>
                    <a:pt x="-1713" y="21756"/>
                    <a:pt x="1859" y="18184"/>
                  </a:cubicBezTo>
                  <a:cubicBezTo>
                    <a:pt x="5431" y="14612"/>
                    <a:pt x="30831" y="-5629"/>
                    <a:pt x="61390" y="151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5D27DFAB-17A8-641E-349C-952B9E27E0DF}"/>
                </a:ext>
              </a:extLst>
            </p:cNvPr>
            <p:cNvSpPr/>
            <p:nvPr/>
          </p:nvSpPr>
          <p:spPr>
            <a:xfrm rot="1909800">
              <a:off x="-442213" y="3205041"/>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35C478A-3260-2092-EE66-8E600149F99A}"/>
                </a:ext>
              </a:extLst>
            </p:cNvPr>
            <p:cNvSpPr/>
            <p:nvPr/>
          </p:nvSpPr>
          <p:spPr>
            <a:xfrm>
              <a:off x="-2029158" y="1962062"/>
              <a:ext cx="69691" cy="162026"/>
            </a:xfrm>
            <a:custGeom>
              <a:avLst/>
              <a:gdLst>
                <a:gd name="connsiteX0" fmla="*/ 50339 w 69691"/>
                <a:gd name="connsiteY0" fmla="*/ 162013 h 162026"/>
                <a:gd name="connsiteX1" fmla="*/ 26527 w 69691"/>
                <a:gd name="connsiteY1" fmla="*/ 109626 h 162026"/>
                <a:gd name="connsiteX2" fmla="*/ 7477 w 69691"/>
                <a:gd name="connsiteY2" fmla="*/ 59619 h 162026"/>
                <a:gd name="connsiteX3" fmla="*/ 333 w 69691"/>
                <a:gd name="connsiteY3" fmla="*/ 28663 h 162026"/>
                <a:gd name="connsiteX4" fmla="*/ 17002 w 69691"/>
                <a:gd name="connsiteY4" fmla="*/ 88 h 162026"/>
                <a:gd name="connsiteX5" fmla="*/ 57483 w 69691"/>
                <a:gd name="connsiteY5" fmla="*/ 38188 h 162026"/>
                <a:gd name="connsiteX6" fmla="*/ 69389 w 69691"/>
                <a:gd name="connsiteY6" fmla="*/ 114388 h 162026"/>
                <a:gd name="connsiteX7" fmla="*/ 50339 w 69691"/>
                <a:gd name="connsiteY7" fmla="*/ 162013 h 1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1" h="162026">
                  <a:moveTo>
                    <a:pt x="50339" y="162013"/>
                  </a:moveTo>
                  <a:cubicBezTo>
                    <a:pt x="43195" y="161219"/>
                    <a:pt x="33671" y="126692"/>
                    <a:pt x="26527" y="109626"/>
                  </a:cubicBezTo>
                  <a:cubicBezTo>
                    <a:pt x="19383" y="92560"/>
                    <a:pt x="11843" y="73113"/>
                    <a:pt x="7477" y="59619"/>
                  </a:cubicBezTo>
                  <a:cubicBezTo>
                    <a:pt x="3111" y="46125"/>
                    <a:pt x="-1255" y="38585"/>
                    <a:pt x="333" y="28663"/>
                  </a:cubicBezTo>
                  <a:cubicBezTo>
                    <a:pt x="1921" y="18741"/>
                    <a:pt x="7477" y="-1500"/>
                    <a:pt x="17002" y="88"/>
                  </a:cubicBezTo>
                  <a:cubicBezTo>
                    <a:pt x="26527" y="1675"/>
                    <a:pt x="48752" y="19138"/>
                    <a:pt x="57483" y="38188"/>
                  </a:cubicBezTo>
                  <a:cubicBezTo>
                    <a:pt x="66214" y="57238"/>
                    <a:pt x="70976" y="99307"/>
                    <a:pt x="69389" y="114388"/>
                  </a:cubicBezTo>
                  <a:cubicBezTo>
                    <a:pt x="67802" y="129469"/>
                    <a:pt x="57483" y="162807"/>
                    <a:pt x="50339" y="162013"/>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3F919B97-EC31-5E8D-A219-6F6C7FBC2277}"/>
                </a:ext>
              </a:extLst>
            </p:cNvPr>
            <p:cNvSpPr/>
            <p:nvPr/>
          </p:nvSpPr>
          <p:spPr>
            <a:xfrm>
              <a:off x="-2021681" y="2619375"/>
              <a:ext cx="172359" cy="150148"/>
            </a:xfrm>
            <a:custGeom>
              <a:avLst/>
              <a:gdLst>
                <a:gd name="connsiteX0" fmla="*/ 169094 w 172342"/>
                <a:gd name="connsiteY0" fmla="*/ 150019 h 150153"/>
                <a:gd name="connsiteX1" fmla="*/ 85751 w 172342"/>
                <a:gd name="connsiteY1" fmla="*/ 104775 h 150153"/>
                <a:gd name="connsiteX2" fmla="*/ 30982 w 172342"/>
                <a:gd name="connsiteY2" fmla="*/ 42863 h 150153"/>
                <a:gd name="connsiteX3" fmla="*/ 26 w 172342"/>
                <a:gd name="connsiteY3" fmla="*/ 11906 h 150153"/>
                <a:gd name="connsiteX4" fmla="*/ 26219 w 172342"/>
                <a:gd name="connsiteY4" fmla="*/ 0 h 150153"/>
                <a:gd name="connsiteX5" fmla="*/ 57176 w 172342"/>
                <a:gd name="connsiteY5" fmla="*/ 11906 h 150153"/>
                <a:gd name="connsiteX6" fmla="*/ 92894 w 172342"/>
                <a:gd name="connsiteY6" fmla="*/ 42863 h 150153"/>
                <a:gd name="connsiteX7" fmla="*/ 150044 w 172342"/>
                <a:gd name="connsiteY7" fmla="*/ 90488 h 150153"/>
                <a:gd name="connsiteX8" fmla="*/ 169094 w 172342"/>
                <a:gd name="connsiteY8" fmla="*/ 150019 h 150153"/>
                <a:gd name="connsiteX0" fmla="*/ 169094 w 172385"/>
                <a:gd name="connsiteY0" fmla="*/ 150019 h 150153"/>
                <a:gd name="connsiteX1" fmla="*/ 85751 w 172385"/>
                <a:gd name="connsiteY1" fmla="*/ 104775 h 150153"/>
                <a:gd name="connsiteX2" fmla="*/ 30982 w 172385"/>
                <a:gd name="connsiteY2" fmla="*/ 42863 h 150153"/>
                <a:gd name="connsiteX3" fmla="*/ 26 w 172385"/>
                <a:gd name="connsiteY3" fmla="*/ 11906 h 150153"/>
                <a:gd name="connsiteX4" fmla="*/ 26219 w 172385"/>
                <a:gd name="connsiteY4" fmla="*/ 0 h 150153"/>
                <a:gd name="connsiteX5" fmla="*/ 57176 w 172385"/>
                <a:gd name="connsiteY5" fmla="*/ 11906 h 150153"/>
                <a:gd name="connsiteX6" fmla="*/ 97657 w 172385"/>
                <a:gd name="connsiteY6" fmla="*/ 35719 h 150153"/>
                <a:gd name="connsiteX7" fmla="*/ 150044 w 172385"/>
                <a:gd name="connsiteY7" fmla="*/ 90488 h 150153"/>
                <a:gd name="connsiteX8" fmla="*/ 169094 w 172385"/>
                <a:gd name="connsiteY8" fmla="*/ 150019 h 150153"/>
                <a:gd name="connsiteX0" fmla="*/ 169068 w 172359"/>
                <a:gd name="connsiteY0" fmla="*/ 150019 h 150148"/>
                <a:gd name="connsiteX1" fmla="*/ 85725 w 172359"/>
                <a:gd name="connsiteY1" fmla="*/ 104775 h 150148"/>
                <a:gd name="connsiteX2" fmla="*/ 26194 w 172359"/>
                <a:gd name="connsiteY2" fmla="*/ 50007 h 150148"/>
                <a:gd name="connsiteX3" fmla="*/ 0 w 172359"/>
                <a:gd name="connsiteY3" fmla="*/ 11906 h 150148"/>
                <a:gd name="connsiteX4" fmla="*/ 26193 w 172359"/>
                <a:gd name="connsiteY4" fmla="*/ 0 h 150148"/>
                <a:gd name="connsiteX5" fmla="*/ 57150 w 172359"/>
                <a:gd name="connsiteY5" fmla="*/ 11906 h 150148"/>
                <a:gd name="connsiteX6" fmla="*/ 97631 w 172359"/>
                <a:gd name="connsiteY6" fmla="*/ 35719 h 150148"/>
                <a:gd name="connsiteX7" fmla="*/ 150018 w 172359"/>
                <a:gd name="connsiteY7" fmla="*/ 90488 h 150148"/>
                <a:gd name="connsiteX8" fmla="*/ 169068 w 172359"/>
                <a:gd name="connsiteY8" fmla="*/ 150019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59" h="150148">
                  <a:moveTo>
                    <a:pt x="169068" y="150019"/>
                  </a:moveTo>
                  <a:cubicBezTo>
                    <a:pt x="158353" y="152400"/>
                    <a:pt x="109537" y="121444"/>
                    <a:pt x="85725" y="104775"/>
                  </a:cubicBezTo>
                  <a:cubicBezTo>
                    <a:pt x="61913" y="88106"/>
                    <a:pt x="40481" y="65485"/>
                    <a:pt x="26194" y="50007"/>
                  </a:cubicBezTo>
                  <a:cubicBezTo>
                    <a:pt x="11907" y="34529"/>
                    <a:pt x="0" y="20240"/>
                    <a:pt x="0" y="11906"/>
                  </a:cubicBezTo>
                  <a:cubicBezTo>
                    <a:pt x="0" y="3572"/>
                    <a:pt x="16668" y="0"/>
                    <a:pt x="26193" y="0"/>
                  </a:cubicBezTo>
                  <a:cubicBezTo>
                    <a:pt x="35718" y="0"/>
                    <a:pt x="45244" y="5953"/>
                    <a:pt x="57150" y="11906"/>
                  </a:cubicBezTo>
                  <a:cubicBezTo>
                    <a:pt x="69056" y="17859"/>
                    <a:pt x="82153" y="22622"/>
                    <a:pt x="97631" y="35719"/>
                  </a:cubicBezTo>
                  <a:cubicBezTo>
                    <a:pt x="113109" y="48816"/>
                    <a:pt x="138112" y="71438"/>
                    <a:pt x="150018" y="90488"/>
                  </a:cubicBezTo>
                  <a:cubicBezTo>
                    <a:pt x="161924" y="109538"/>
                    <a:pt x="179783" y="147638"/>
                    <a:pt x="169068" y="150019"/>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5BC6CA0F-2688-72BD-BA88-538FBCFD29F0}"/>
                </a:ext>
              </a:extLst>
            </p:cNvPr>
            <p:cNvSpPr/>
            <p:nvPr/>
          </p:nvSpPr>
          <p:spPr>
            <a:xfrm>
              <a:off x="-1896014" y="1767910"/>
              <a:ext cx="739862" cy="415552"/>
            </a:xfrm>
            <a:custGeom>
              <a:avLst/>
              <a:gdLst>
                <a:gd name="connsiteX0" fmla="*/ 19589 w 739862"/>
                <a:gd name="connsiteY0" fmla="*/ 13265 h 415552"/>
                <a:gd name="connsiteX1" fmla="*/ 95789 w 739862"/>
                <a:gd name="connsiteY1" fmla="*/ 1359 h 415552"/>
                <a:gd name="connsiteX2" fmla="*/ 193420 w 739862"/>
                <a:gd name="connsiteY2" fmla="*/ 3740 h 415552"/>
                <a:gd name="connsiteX3" fmla="*/ 319626 w 739862"/>
                <a:gd name="connsiteY3" fmla="*/ 32315 h 415552"/>
                <a:gd name="connsiteX4" fmla="*/ 500601 w 739862"/>
                <a:gd name="connsiteY4" fmla="*/ 120421 h 415552"/>
                <a:gd name="connsiteX5" fmla="*/ 638714 w 739862"/>
                <a:gd name="connsiteY5" fmla="*/ 229959 h 415552"/>
                <a:gd name="connsiteX6" fmla="*/ 700626 w 739862"/>
                <a:gd name="connsiteY6" fmla="*/ 306159 h 415552"/>
                <a:gd name="connsiteX7" fmla="*/ 738726 w 739862"/>
                <a:gd name="connsiteY7" fmla="*/ 391884 h 415552"/>
                <a:gd name="connsiteX8" fmla="*/ 726820 w 739862"/>
                <a:gd name="connsiteY8" fmla="*/ 413315 h 415552"/>
                <a:gd name="connsiteX9" fmla="*/ 695864 w 739862"/>
                <a:gd name="connsiteY9" fmla="*/ 349021 h 415552"/>
                <a:gd name="connsiteX10" fmla="*/ 610139 w 739862"/>
                <a:gd name="connsiteY10" fmla="*/ 260915 h 415552"/>
                <a:gd name="connsiteX11" fmla="*/ 469645 w 739862"/>
                <a:gd name="connsiteY11" fmla="*/ 141853 h 415552"/>
                <a:gd name="connsiteX12" fmla="*/ 295814 w 739862"/>
                <a:gd name="connsiteY12" fmla="*/ 70415 h 415552"/>
                <a:gd name="connsiteX13" fmla="*/ 183895 w 739862"/>
                <a:gd name="connsiteY13" fmla="*/ 48984 h 415552"/>
                <a:gd name="connsiteX14" fmla="*/ 57689 w 739862"/>
                <a:gd name="connsiteY14" fmla="*/ 48984 h 415552"/>
                <a:gd name="connsiteX15" fmla="*/ 2920 w 739862"/>
                <a:gd name="connsiteY15" fmla="*/ 72796 h 415552"/>
                <a:gd name="connsiteX16" fmla="*/ 19589 w 739862"/>
                <a:gd name="connsiteY16" fmla="*/ 13265 h 41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862" h="415552">
                  <a:moveTo>
                    <a:pt x="19589" y="13265"/>
                  </a:moveTo>
                  <a:cubicBezTo>
                    <a:pt x="35067" y="1359"/>
                    <a:pt x="66817" y="2946"/>
                    <a:pt x="95789" y="1359"/>
                  </a:cubicBezTo>
                  <a:cubicBezTo>
                    <a:pt x="124761" y="-228"/>
                    <a:pt x="156114" y="-1419"/>
                    <a:pt x="193420" y="3740"/>
                  </a:cubicBezTo>
                  <a:cubicBezTo>
                    <a:pt x="230726" y="8899"/>
                    <a:pt x="268429" y="12868"/>
                    <a:pt x="319626" y="32315"/>
                  </a:cubicBezTo>
                  <a:cubicBezTo>
                    <a:pt x="370823" y="51762"/>
                    <a:pt x="447420" y="87480"/>
                    <a:pt x="500601" y="120421"/>
                  </a:cubicBezTo>
                  <a:cubicBezTo>
                    <a:pt x="553782" y="153362"/>
                    <a:pt x="605377" y="199003"/>
                    <a:pt x="638714" y="229959"/>
                  </a:cubicBezTo>
                  <a:cubicBezTo>
                    <a:pt x="672051" y="260915"/>
                    <a:pt x="683957" y="279172"/>
                    <a:pt x="700626" y="306159"/>
                  </a:cubicBezTo>
                  <a:cubicBezTo>
                    <a:pt x="717295" y="333146"/>
                    <a:pt x="734360" y="374025"/>
                    <a:pt x="738726" y="391884"/>
                  </a:cubicBezTo>
                  <a:cubicBezTo>
                    <a:pt x="743092" y="409743"/>
                    <a:pt x="733964" y="420459"/>
                    <a:pt x="726820" y="413315"/>
                  </a:cubicBezTo>
                  <a:cubicBezTo>
                    <a:pt x="719676" y="406171"/>
                    <a:pt x="715311" y="374421"/>
                    <a:pt x="695864" y="349021"/>
                  </a:cubicBezTo>
                  <a:cubicBezTo>
                    <a:pt x="676417" y="323621"/>
                    <a:pt x="647842" y="295443"/>
                    <a:pt x="610139" y="260915"/>
                  </a:cubicBezTo>
                  <a:cubicBezTo>
                    <a:pt x="572436" y="226387"/>
                    <a:pt x="522032" y="173603"/>
                    <a:pt x="469645" y="141853"/>
                  </a:cubicBezTo>
                  <a:cubicBezTo>
                    <a:pt x="417258" y="110103"/>
                    <a:pt x="343439" y="85893"/>
                    <a:pt x="295814" y="70415"/>
                  </a:cubicBezTo>
                  <a:cubicBezTo>
                    <a:pt x="248189" y="54937"/>
                    <a:pt x="223583" y="52556"/>
                    <a:pt x="183895" y="48984"/>
                  </a:cubicBezTo>
                  <a:cubicBezTo>
                    <a:pt x="144208" y="45412"/>
                    <a:pt x="87851" y="45015"/>
                    <a:pt x="57689" y="48984"/>
                  </a:cubicBezTo>
                  <a:cubicBezTo>
                    <a:pt x="27527" y="52953"/>
                    <a:pt x="10857" y="73193"/>
                    <a:pt x="2920" y="72796"/>
                  </a:cubicBezTo>
                  <a:cubicBezTo>
                    <a:pt x="-5017" y="72399"/>
                    <a:pt x="4111" y="25171"/>
                    <a:pt x="19589" y="1326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Rounded Rectangle 10">
            <a:extLst>
              <a:ext uri="{FF2B5EF4-FFF2-40B4-BE49-F238E27FC236}">
                <a16:creationId xmlns:a16="http://schemas.microsoft.com/office/drawing/2014/main" id="{175A6AEF-D60C-1221-820F-890CE7DEB8A2}"/>
              </a:ext>
            </a:extLst>
          </p:cNvPr>
          <p:cNvSpPr/>
          <p:nvPr/>
        </p:nvSpPr>
        <p:spPr>
          <a:xfrm>
            <a:off x="7411668" y="5255619"/>
            <a:ext cx="3404958" cy="4308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t" anchorCtr="0">
            <a:spAutoFit/>
          </a:bodyPr>
          <a:lstStyle/>
          <a:p>
            <a:pPr lvl="0">
              <a:defRPr/>
            </a:pPr>
            <a:r>
              <a:rPr lang="en-US" sz="1400" noProof="0" dirty="0">
                <a:solidFill>
                  <a:schemeClr val="tx1"/>
                </a:solidFill>
                <a:ea typeface="Arial" panose="020B0604020202020204" pitchFamily="34" charset="0"/>
                <a:cs typeface="Arial" panose="020B0604020202020204" pitchFamily="34" charset="0"/>
              </a:rPr>
              <a:t>MACE reduction in adults with overweight or obesity with established CVD</a:t>
            </a:r>
            <a:r>
              <a:rPr lang="en-US" sz="1400" baseline="30000" noProof="0" dirty="0">
                <a:solidFill>
                  <a:schemeClr val="tx1"/>
                </a:solidFill>
                <a:ea typeface="Arial" panose="020B0604020202020204" pitchFamily="34" charset="0"/>
                <a:cs typeface="Arial" panose="020B0604020202020204" pitchFamily="34" charset="0"/>
              </a:rPr>
              <a:t>‡</a:t>
            </a:r>
            <a:r>
              <a:rPr lang="en-US" sz="1400" baseline="30000" noProof="0" dirty="0">
                <a:cs typeface="Arial" panose="020B0604020202020204" pitchFamily="34" charset="0"/>
              </a:rPr>
              <a:t>,2</a:t>
            </a:r>
            <a:endParaRPr lang="en-US" sz="1400" baseline="30000" noProof="0" dirty="0">
              <a:solidFill>
                <a:schemeClr val="tx1"/>
              </a:solidFill>
              <a:ea typeface="Arial" panose="020B0604020202020204" pitchFamily="34" charset="0"/>
              <a:cs typeface="Arial" panose="020B0604020202020204" pitchFamily="34" charset="0"/>
            </a:endParaRPr>
          </a:p>
        </p:txBody>
      </p:sp>
      <p:sp>
        <p:nvSpPr>
          <p:cNvPr id="98" name="Freeform 161">
            <a:extLst>
              <a:ext uri="{FF2B5EF4-FFF2-40B4-BE49-F238E27FC236}">
                <a16:creationId xmlns:a16="http://schemas.microsoft.com/office/drawing/2014/main" id="{3397DEE2-BE69-D5C8-D026-BCF48B727819}"/>
              </a:ext>
            </a:extLst>
          </p:cNvPr>
          <p:cNvSpPr>
            <a:spLocks noEditPoints="1"/>
          </p:cNvSpPr>
          <p:nvPr/>
        </p:nvSpPr>
        <p:spPr bwMode="auto">
          <a:xfrm>
            <a:off x="8526337" y="4259678"/>
            <a:ext cx="486988" cy="436858"/>
          </a:xfrm>
          <a:custGeom>
            <a:avLst/>
            <a:gdLst>
              <a:gd name="T0" fmla="*/ 24 w 280"/>
              <a:gd name="T1" fmla="*/ 21 h 250"/>
              <a:gd name="T2" fmla="*/ 79 w 280"/>
              <a:gd name="T3" fmla="*/ 0 h 250"/>
              <a:gd name="T4" fmla="*/ 138 w 280"/>
              <a:gd name="T5" fmla="*/ 37 h 250"/>
              <a:gd name="T6" fmla="*/ 140 w 280"/>
              <a:gd name="T7" fmla="*/ 41 h 250"/>
              <a:gd name="T8" fmla="*/ 142 w 280"/>
              <a:gd name="T9" fmla="*/ 37 h 250"/>
              <a:gd name="T10" fmla="*/ 201 w 280"/>
              <a:gd name="T11" fmla="*/ 0 h 250"/>
              <a:gd name="T12" fmla="*/ 256 w 280"/>
              <a:gd name="T13" fmla="*/ 21 h 250"/>
              <a:gd name="T14" fmla="*/ 280 w 280"/>
              <a:gd name="T15" fmla="*/ 75 h 250"/>
              <a:gd name="T16" fmla="*/ 270 w 280"/>
              <a:gd name="T17" fmla="*/ 121 h 250"/>
              <a:gd name="T18" fmla="*/ 232 w 280"/>
              <a:gd name="T19" fmla="*/ 121 h 250"/>
              <a:gd name="T20" fmla="*/ 208 w 280"/>
              <a:gd name="T21" fmla="*/ 60 h 250"/>
              <a:gd name="T22" fmla="*/ 186 w 280"/>
              <a:gd name="T23" fmla="*/ 157 h 250"/>
              <a:gd name="T24" fmla="*/ 172 w 280"/>
              <a:gd name="T25" fmla="*/ 116 h 250"/>
              <a:gd name="T26" fmla="*/ 135 w 280"/>
              <a:gd name="T27" fmla="*/ 116 h 250"/>
              <a:gd name="T28" fmla="*/ 111 w 280"/>
              <a:gd name="T29" fmla="*/ 38 h 250"/>
              <a:gd name="T30" fmla="*/ 92 w 280"/>
              <a:gd name="T31" fmla="*/ 149 h 250"/>
              <a:gd name="T32" fmla="*/ 68 w 280"/>
              <a:gd name="T33" fmla="*/ 63 h 250"/>
              <a:gd name="T34" fmla="*/ 50 w 280"/>
              <a:gd name="T35" fmla="*/ 116 h 250"/>
              <a:gd name="T36" fmla="*/ 8 w 280"/>
              <a:gd name="T37" fmla="*/ 116 h 250"/>
              <a:gd name="T38" fmla="*/ 0 w 280"/>
              <a:gd name="T39" fmla="*/ 75 h 250"/>
              <a:gd name="T40" fmla="*/ 24 w 280"/>
              <a:gd name="T41" fmla="*/ 21 h 250"/>
              <a:gd name="T42" fmla="*/ 264 w 280"/>
              <a:gd name="T43" fmla="*/ 135 h 250"/>
              <a:gd name="T44" fmla="*/ 222 w 280"/>
              <a:gd name="T45" fmla="*/ 135 h 250"/>
              <a:gd name="T46" fmla="*/ 212 w 280"/>
              <a:gd name="T47" fmla="*/ 104 h 250"/>
              <a:gd name="T48" fmla="*/ 189 w 280"/>
              <a:gd name="T49" fmla="*/ 205 h 250"/>
              <a:gd name="T50" fmla="*/ 162 w 280"/>
              <a:gd name="T51" fmla="*/ 130 h 250"/>
              <a:gd name="T52" fmla="*/ 125 w 280"/>
              <a:gd name="T53" fmla="*/ 130 h 250"/>
              <a:gd name="T54" fmla="*/ 115 w 280"/>
              <a:gd name="T55" fmla="*/ 96 h 250"/>
              <a:gd name="T56" fmla="*/ 95 w 280"/>
              <a:gd name="T57" fmla="*/ 214 h 250"/>
              <a:gd name="T58" fmla="*/ 67 w 280"/>
              <a:gd name="T59" fmla="*/ 112 h 250"/>
              <a:gd name="T60" fmla="*/ 63 w 280"/>
              <a:gd name="T61" fmla="*/ 130 h 250"/>
              <a:gd name="T62" fmla="*/ 13 w 280"/>
              <a:gd name="T63" fmla="*/ 130 h 250"/>
              <a:gd name="T64" fmla="*/ 87 w 280"/>
              <a:gd name="T65" fmla="*/ 215 h 250"/>
              <a:gd name="T66" fmla="*/ 140 w 280"/>
              <a:gd name="T67" fmla="*/ 250 h 250"/>
              <a:gd name="T68" fmla="*/ 191 w 280"/>
              <a:gd name="T69" fmla="*/ 217 h 250"/>
              <a:gd name="T70" fmla="*/ 264 w 280"/>
              <a:gd name="T71" fmla="*/ 13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0" h="250">
                <a:moveTo>
                  <a:pt x="24" y="21"/>
                </a:moveTo>
                <a:cubicBezTo>
                  <a:pt x="39" y="7"/>
                  <a:pt x="57" y="0"/>
                  <a:pt x="79" y="0"/>
                </a:cubicBezTo>
                <a:cubicBezTo>
                  <a:pt x="108" y="0"/>
                  <a:pt x="127" y="12"/>
                  <a:pt x="138" y="37"/>
                </a:cubicBezTo>
                <a:cubicBezTo>
                  <a:pt x="140" y="41"/>
                  <a:pt x="140" y="41"/>
                  <a:pt x="140" y="41"/>
                </a:cubicBezTo>
                <a:cubicBezTo>
                  <a:pt x="142" y="37"/>
                  <a:pt x="142" y="37"/>
                  <a:pt x="142" y="37"/>
                </a:cubicBezTo>
                <a:cubicBezTo>
                  <a:pt x="153" y="12"/>
                  <a:pt x="172" y="0"/>
                  <a:pt x="201" y="0"/>
                </a:cubicBezTo>
                <a:cubicBezTo>
                  <a:pt x="223" y="0"/>
                  <a:pt x="241" y="7"/>
                  <a:pt x="256" y="21"/>
                </a:cubicBezTo>
                <a:cubicBezTo>
                  <a:pt x="272" y="36"/>
                  <a:pt x="280" y="54"/>
                  <a:pt x="280" y="75"/>
                </a:cubicBezTo>
                <a:cubicBezTo>
                  <a:pt x="280" y="90"/>
                  <a:pt x="277" y="106"/>
                  <a:pt x="270" y="121"/>
                </a:cubicBezTo>
                <a:cubicBezTo>
                  <a:pt x="232" y="121"/>
                  <a:pt x="232" y="121"/>
                  <a:pt x="232" y="121"/>
                </a:cubicBezTo>
                <a:cubicBezTo>
                  <a:pt x="208" y="60"/>
                  <a:pt x="208" y="60"/>
                  <a:pt x="208" y="60"/>
                </a:cubicBezTo>
                <a:cubicBezTo>
                  <a:pt x="186" y="157"/>
                  <a:pt x="186" y="157"/>
                  <a:pt x="186" y="157"/>
                </a:cubicBezTo>
                <a:cubicBezTo>
                  <a:pt x="172" y="116"/>
                  <a:pt x="172" y="116"/>
                  <a:pt x="172" y="116"/>
                </a:cubicBezTo>
                <a:cubicBezTo>
                  <a:pt x="135" y="116"/>
                  <a:pt x="135" y="116"/>
                  <a:pt x="135" y="116"/>
                </a:cubicBezTo>
                <a:cubicBezTo>
                  <a:pt x="111" y="38"/>
                  <a:pt x="111" y="38"/>
                  <a:pt x="111" y="38"/>
                </a:cubicBezTo>
                <a:cubicBezTo>
                  <a:pt x="92" y="149"/>
                  <a:pt x="92" y="149"/>
                  <a:pt x="92" y="149"/>
                </a:cubicBezTo>
                <a:cubicBezTo>
                  <a:pt x="68" y="63"/>
                  <a:pt x="68" y="63"/>
                  <a:pt x="68" y="63"/>
                </a:cubicBezTo>
                <a:cubicBezTo>
                  <a:pt x="50" y="116"/>
                  <a:pt x="50" y="116"/>
                  <a:pt x="50" y="116"/>
                </a:cubicBezTo>
                <a:cubicBezTo>
                  <a:pt x="8" y="116"/>
                  <a:pt x="8" y="116"/>
                  <a:pt x="8" y="116"/>
                </a:cubicBezTo>
                <a:cubicBezTo>
                  <a:pt x="3" y="102"/>
                  <a:pt x="0" y="88"/>
                  <a:pt x="0" y="75"/>
                </a:cubicBezTo>
                <a:cubicBezTo>
                  <a:pt x="0" y="54"/>
                  <a:pt x="8" y="36"/>
                  <a:pt x="24" y="21"/>
                </a:cubicBezTo>
                <a:close/>
                <a:moveTo>
                  <a:pt x="264" y="135"/>
                </a:moveTo>
                <a:cubicBezTo>
                  <a:pt x="222" y="135"/>
                  <a:pt x="222" y="135"/>
                  <a:pt x="222" y="135"/>
                </a:cubicBezTo>
                <a:cubicBezTo>
                  <a:pt x="212" y="104"/>
                  <a:pt x="212" y="104"/>
                  <a:pt x="212" y="104"/>
                </a:cubicBezTo>
                <a:cubicBezTo>
                  <a:pt x="189" y="205"/>
                  <a:pt x="189" y="205"/>
                  <a:pt x="189" y="205"/>
                </a:cubicBezTo>
                <a:cubicBezTo>
                  <a:pt x="162" y="130"/>
                  <a:pt x="162" y="130"/>
                  <a:pt x="162" y="130"/>
                </a:cubicBezTo>
                <a:cubicBezTo>
                  <a:pt x="125" y="130"/>
                  <a:pt x="125" y="130"/>
                  <a:pt x="125" y="130"/>
                </a:cubicBezTo>
                <a:cubicBezTo>
                  <a:pt x="115" y="96"/>
                  <a:pt x="115" y="96"/>
                  <a:pt x="115" y="96"/>
                </a:cubicBezTo>
                <a:cubicBezTo>
                  <a:pt x="95" y="214"/>
                  <a:pt x="95" y="214"/>
                  <a:pt x="95" y="214"/>
                </a:cubicBezTo>
                <a:cubicBezTo>
                  <a:pt x="67" y="112"/>
                  <a:pt x="67" y="112"/>
                  <a:pt x="67" y="112"/>
                </a:cubicBezTo>
                <a:cubicBezTo>
                  <a:pt x="63" y="130"/>
                  <a:pt x="63" y="130"/>
                  <a:pt x="63" y="130"/>
                </a:cubicBezTo>
                <a:cubicBezTo>
                  <a:pt x="13" y="130"/>
                  <a:pt x="13" y="130"/>
                  <a:pt x="13" y="130"/>
                </a:cubicBezTo>
                <a:cubicBezTo>
                  <a:pt x="31" y="166"/>
                  <a:pt x="63" y="196"/>
                  <a:pt x="87" y="215"/>
                </a:cubicBezTo>
                <a:cubicBezTo>
                  <a:pt x="113" y="236"/>
                  <a:pt x="136" y="248"/>
                  <a:pt x="140" y="250"/>
                </a:cubicBezTo>
                <a:cubicBezTo>
                  <a:pt x="144" y="249"/>
                  <a:pt x="165" y="237"/>
                  <a:pt x="191" y="217"/>
                </a:cubicBezTo>
                <a:cubicBezTo>
                  <a:pt x="214" y="199"/>
                  <a:pt x="246" y="170"/>
                  <a:pt x="264" y="13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99" name="TextBox 98">
            <a:extLst>
              <a:ext uri="{FF2B5EF4-FFF2-40B4-BE49-F238E27FC236}">
                <a16:creationId xmlns:a16="http://schemas.microsoft.com/office/drawing/2014/main" id="{FB5CD010-0614-F4DF-88B0-2E3AC7F75D90}"/>
              </a:ext>
            </a:extLst>
          </p:cNvPr>
          <p:cNvSpPr txBox="1"/>
          <p:nvPr/>
        </p:nvSpPr>
        <p:spPr>
          <a:xfrm>
            <a:off x="7950381" y="4708112"/>
            <a:ext cx="1798896" cy="307777"/>
          </a:xfrm>
          <a:prstGeom prst="rect">
            <a:avLst/>
          </a:prstGeom>
          <a:noFill/>
        </p:spPr>
        <p:txBody>
          <a:bodyPr wrap="square" rtlCol="0">
            <a:spAutoFit/>
          </a:bodyPr>
          <a:lstStyle/>
          <a:p>
            <a:pPr algn="ctr"/>
            <a:r>
              <a:rPr lang="en-US" sz="1400" noProof="0" dirty="0"/>
              <a:t>Heart rate</a:t>
            </a:r>
          </a:p>
        </p:txBody>
      </p:sp>
      <p:sp>
        <p:nvSpPr>
          <p:cNvPr id="197" name="Arrow: Down 196">
            <a:extLst>
              <a:ext uri="{FF2B5EF4-FFF2-40B4-BE49-F238E27FC236}">
                <a16:creationId xmlns:a16="http://schemas.microsoft.com/office/drawing/2014/main" id="{BDB17ABB-E5FA-0B85-1201-EFC96A9C258B}"/>
              </a:ext>
            </a:extLst>
          </p:cNvPr>
          <p:cNvSpPr/>
          <p:nvPr/>
        </p:nvSpPr>
        <p:spPr>
          <a:xfrm>
            <a:off x="6884579" y="4781723"/>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8" name="Arrow: Down 197">
            <a:extLst>
              <a:ext uri="{FF2B5EF4-FFF2-40B4-BE49-F238E27FC236}">
                <a16:creationId xmlns:a16="http://schemas.microsoft.com/office/drawing/2014/main" id="{81CC16A4-08F7-7A94-9CB2-DE156EDBB08E}"/>
              </a:ext>
            </a:extLst>
          </p:cNvPr>
          <p:cNvSpPr/>
          <p:nvPr/>
        </p:nvSpPr>
        <p:spPr>
          <a:xfrm>
            <a:off x="8317498" y="4781723"/>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E3AC7B30-0D53-9B97-FC74-974078AFAE51}"/>
              </a:ext>
            </a:extLst>
          </p:cNvPr>
          <p:cNvSpPr txBox="1"/>
          <p:nvPr/>
        </p:nvSpPr>
        <p:spPr>
          <a:xfrm>
            <a:off x="4852391" y="2903651"/>
            <a:ext cx="724878" cy="276999"/>
          </a:xfrm>
          <a:prstGeom prst="rect">
            <a:avLst/>
          </a:prstGeom>
          <a:noFill/>
        </p:spPr>
        <p:txBody>
          <a:bodyPr wrap="none" rtlCol="0">
            <a:spAutoFit/>
          </a:bodyPr>
          <a:lstStyle/>
          <a:p>
            <a:r>
              <a:rPr lang="en-US" sz="1200" dirty="0">
                <a:solidFill>
                  <a:schemeClr val="bg1"/>
                </a:solidFill>
              </a:rPr>
              <a:t>N</a:t>
            </a:r>
            <a:r>
              <a:rPr lang="en-US" sz="1200" noProof="0" dirty="0">
                <a:solidFill>
                  <a:schemeClr val="bg1"/>
                </a:solidFill>
              </a:rPr>
              <a:t>=1407</a:t>
            </a:r>
          </a:p>
        </p:txBody>
      </p:sp>
      <p:sp>
        <p:nvSpPr>
          <p:cNvPr id="117" name="Isosceles Triangle 116">
            <a:extLst>
              <a:ext uri="{FF2B5EF4-FFF2-40B4-BE49-F238E27FC236}">
                <a16:creationId xmlns:a16="http://schemas.microsoft.com/office/drawing/2014/main" id="{E9465B6D-A30A-6324-CFCF-043EC33C04B1}"/>
              </a:ext>
            </a:extLst>
          </p:cNvPr>
          <p:cNvSpPr/>
          <p:nvPr/>
        </p:nvSpPr>
        <p:spPr>
          <a:xfrm flipV="1">
            <a:off x="4094802" y="3925033"/>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0" name="Isosceles Triangle 119">
            <a:extLst>
              <a:ext uri="{FF2B5EF4-FFF2-40B4-BE49-F238E27FC236}">
                <a16:creationId xmlns:a16="http://schemas.microsoft.com/office/drawing/2014/main" id="{9073EC93-5580-3AB5-6944-47B6CB9A2888}"/>
              </a:ext>
            </a:extLst>
          </p:cNvPr>
          <p:cNvSpPr/>
          <p:nvPr/>
        </p:nvSpPr>
        <p:spPr>
          <a:xfrm flipV="1">
            <a:off x="2146867" y="5207274"/>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1" name="TextBox 120">
            <a:extLst>
              <a:ext uri="{FF2B5EF4-FFF2-40B4-BE49-F238E27FC236}">
                <a16:creationId xmlns:a16="http://schemas.microsoft.com/office/drawing/2014/main" id="{00015396-9B60-30ED-F873-C3DFA3C9FD54}"/>
              </a:ext>
            </a:extLst>
          </p:cNvPr>
          <p:cNvSpPr txBox="1"/>
          <p:nvPr/>
        </p:nvSpPr>
        <p:spPr>
          <a:xfrm>
            <a:off x="1619950" y="3207855"/>
            <a:ext cx="1870878" cy="461665"/>
          </a:xfrm>
          <a:prstGeom prst="rect">
            <a:avLst/>
          </a:prstGeom>
          <a:noFill/>
        </p:spPr>
        <p:txBody>
          <a:bodyPr wrap="square" rtlCol="0">
            <a:spAutoFit/>
          </a:bodyPr>
          <a:lstStyle/>
          <a:p>
            <a:pPr algn="ctr"/>
            <a:r>
              <a:rPr lang="en-US" sz="1200" b="1" noProof="0" dirty="0">
                <a:solidFill>
                  <a:schemeClr val="accent1"/>
                </a:solidFill>
              </a:rPr>
              <a:t>Semaglutide </a:t>
            </a:r>
            <a:r>
              <a:rPr lang="en-US" sz="1200" b="1" dirty="0">
                <a:solidFill>
                  <a:schemeClr val="accent1"/>
                </a:solidFill>
              </a:rPr>
              <a:t>7.2</a:t>
            </a:r>
            <a:r>
              <a:rPr lang="en-US" sz="1200" b="1" noProof="0" dirty="0">
                <a:solidFill>
                  <a:schemeClr val="accent1"/>
                </a:solidFill>
              </a:rPr>
              <a:t> mg + lifestyle counseling </a:t>
            </a:r>
          </a:p>
        </p:txBody>
      </p:sp>
      <p:sp>
        <p:nvSpPr>
          <p:cNvPr id="122" name="TextBox 121">
            <a:extLst>
              <a:ext uri="{FF2B5EF4-FFF2-40B4-BE49-F238E27FC236}">
                <a16:creationId xmlns:a16="http://schemas.microsoft.com/office/drawing/2014/main" id="{827FE65D-FBF9-161D-5726-35B1E42C66F3}"/>
              </a:ext>
            </a:extLst>
          </p:cNvPr>
          <p:cNvSpPr txBox="1"/>
          <p:nvPr/>
        </p:nvSpPr>
        <p:spPr>
          <a:xfrm>
            <a:off x="3660761" y="3207855"/>
            <a:ext cx="1686546" cy="461665"/>
          </a:xfrm>
          <a:prstGeom prst="rect">
            <a:avLst/>
          </a:prstGeom>
          <a:noFill/>
        </p:spPr>
        <p:txBody>
          <a:bodyPr wrap="square" rtlCol="0">
            <a:spAutoFit/>
          </a:bodyPr>
          <a:lstStyle/>
          <a:p>
            <a:pPr algn="ctr"/>
            <a:r>
              <a:rPr lang="en-US" sz="1200" b="1" noProof="0" dirty="0">
                <a:solidFill>
                  <a:schemeClr val="bg1">
                    <a:lumMod val="50000"/>
                  </a:schemeClr>
                </a:solidFill>
              </a:rPr>
              <a:t>Placebo + lifestyle counseling</a:t>
            </a:r>
          </a:p>
        </p:txBody>
      </p:sp>
      <p:sp>
        <p:nvSpPr>
          <p:cNvPr id="123" name="TextBox 122">
            <a:extLst>
              <a:ext uri="{FF2B5EF4-FFF2-40B4-BE49-F238E27FC236}">
                <a16:creationId xmlns:a16="http://schemas.microsoft.com/office/drawing/2014/main" id="{F72E951E-B4E6-93EF-CCDC-1659282A2823}"/>
              </a:ext>
            </a:extLst>
          </p:cNvPr>
          <p:cNvSpPr txBox="1"/>
          <p:nvPr/>
        </p:nvSpPr>
        <p:spPr>
          <a:xfrm rot="16200000">
            <a:off x="1195074" y="4415913"/>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124" name="Chart 123">
            <a:extLst>
              <a:ext uri="{FF2B5EF4-FFF2-40B4-BE49-F238E27FC236}">
                <a16:creationId xmlns:a16="http://schemas.microsoft.com/office/drawing/2014/main" id="{95A45A12-CB50-0449-E315-396BE8D5989B}"/>
              </a:ext>
            </a:extLst>
          </p:cNvPr>
          <p:cNvGraphicFramePr/>
          <p:nvPr>
            <p:extLst>
              <p:ext uri="{D42A27DB-BD31-4B8C-83A1-F6EECF244321}">
                <p14:modId xmlns:p14="http://schemas.microsoft.com/office/powerpoint/2010/main" val="1308291157"/>
              </p:ext>
            </p:extLst>
          </p:nvPr>
        </p:nvGraphicFramePr>
        <p:xfrm>
          <a:off x="1431369" y="3533612"/>
          <a:ext cx="4183226" cy="2039556"/>
        </p:xfrm>
        <a:graphic>
          <a:graphicData uri="http://schemas.openxmlformats.org/drawingml/2006/chart">
            <c:chart xmlns:c="http://schemas.openxmlformats.org/drawingml/2006/chart" xmlns:r="http://schemas.openxmlformats.org/officeDocument/2006/relationships" r:id="rId7"/>
          </a:graphicData>
        </a:graphic>
      </p:graphicFrame>
      <p:sp>
        <p:nvSpPr>
          <p:cNvPr id="125" name="TextBox 124">
            <a:extLst>
              <a:ext uri="{FF2B5EF4-FFF2-40B4-BE49-F238E27FC236}">
                <a16:creationId xmlns:a16="http://schemas.microsoft.com/office/drawing/2014/main" id="{520A8463-9D94-BD89-91E0-17DE87998A8F}"/>
              </a:ext>
            </a:extLst>
          </p:cNvPr>
          <p:cNvSpPr txBox="1"/>
          <p:nvPr/>
        </p:nvSpPr>
        <p:spPr>
          <a:xfrm>
            <a:off x="2324686" y="5175082"/>
            <a:ext cx="453650"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a:t>
            </a:r>
            <a:r>
              <a:rPr lang="en-US" sz="1200" dirty="0">
                <a:solidFill>
                  <a:schemeClr val="bg1"/>
                </a:solidFill>
              </a:rPr>
              <a:t>19</a:t>
            </a:r>
            <a:r>
              <a:rPr lang="en-US" sz="1200" noProof="0" dirty="0">
                <a:solidFill>
                  <a:schemeClr val="bg1"/>
                </a:solidFill>
              </a:rPr>
              <a:t>%</a:t>
            </a:r>
            <a:r>
              <a:rPr lang="en-US" sz="1200" baseline="30000" noProof="0" dirty="0">
                <a:solidFill>
                  <a:schemeClr val="bg1"/>
                </a:solidFill>
                <a:latin typeface="Arial" panose="020B0604020202020204" pitchFamily="34" charset="0"/>
                <a:cs typeface="Arial" panose="020B0604020202020204" pitchFamily="34" charset="0"/>
              </a:rPr>
              <a:t>†</a:t>
            </a:r>
            <a:endParaRPr lang="en-US" sz="1200" baseline="30000" noProof="0" dirty="0">
              <a:solidFill>
                <a:schemeClr val="bg1"/>
              </a:solidFill>
            </a:endParaRPr>
          </a:p>
        </p:txBody>
      </p:sp>
      <p:sp>
        <p:nvSpPr>
          <p:cNvPr id="126" name="TextBox 125">
            <a:extLst>
              <a:ext uri="{FF2B5EF4-FFF2-40B4-BE49-F238E27FC236}">
                <a16:creationId xmlns:a16="http://schemas.microsoft.com/office/drawing/2014/main" id="{B3A6EB59-2AB8-AF4E-EAA9-E00F9914AA1B}"/>
              </a:ext>
            </a:extLst>
          </p:cNvPr>
          <p:cNvSpPr txBox="1"/>
          <p:nvPr/>
        </p:nvSpPr>
        <p:spPr>
          <a:xfrm>
            <a:off x="4343259" y="3888380"/>
            <a:ext cx="310983"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−4%</a:t>
            </a:r>
            <a:endParaRPr lang="en-US" sz="1200" baseline="30000" noProof="0" dirty="0">
              <a:solidFill>
                <a:schemeClr val="bg1"/>
              </a:solidFill>
            </a:endParaRPr>
          </a:p>
        </p:txBody>
      </p:sp>
      <p:sp>
        <p:nvSpPr>
          <p:cNvPr id="127" name="TextBox 126">
            <a:extLst>
              <a:ext uri="{FF2B5EF4-FFF2-40B4-BE49-F238E27FC236}">
                <a16:creationId xmlns:a16="http://schemas.microsoft.com/office/drawing/2014/main" id="{668E3C28-3355-CDB0-FC19-C7900AFD7531}"/>
              </a:ext>
            </a:extLst>
          </p:cNvPr>
          <p:cNvSpPr txBox="1"/>
          <p:nvPr/>
        </p:nvSpPr>
        <p:spPr>
          <a:xfrm>
            <a:off x="9048023" y="3817558"/>
            <a:ext cx="1855290" cy="307777"/>
          </a:xfrm>
          <a:prstGeom prst="rect">
            <a:avLst/>
          </a:prstGeom>
          <a:noFill/>
        </p:spPr>
        <p:txBody>
          <a:bodyPr wrap="square" rtlCol="0">
            <a:spAutoFit/>
          </a:bodyPr>
          <a:lstStyle/>
          <a:p>
            <a:pPr algn="ctr"/>
            <a:r>
              <a:rPr lang="en-US" sz="1400" noProof="0" dirty="0"/>
              <a:t>Waist circumference</a:t>
            </a:r>
            <a:r>
              <a:rPr lang="en-US" sz="1400" baseline="30000" noProof="0" dirty="0"/>
              <a:t>†</a:t>
            </a:r>
          </a:p>
        </p:txBody>
      </p:sp>
      <p:sp>
        <p:nvSpPr>
          <p:cNvPr id="130" name="Arrow: Down 129">
            <a:extLst>
              <a:ext uri="{FF2B5EF4-FFF2-40B4-BE49-F238E27FC236}">
                <a16:creationId xmlns:a16="http://schemas.microsoft.com/office/drawing/2014/main" id="{23E154C8-FD59-D817-E539-4B968CA4BF0E}"/>
              </a:ext>
            </a:extLst>
          </p:cNvPr>
          <p:cNvSpPr/>
          <p:nvPr/>
        </p:nvSpPr>
        <p:spPr>
          <a:xfrm>
            <a:off x="9007979" y="3894076"/>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1" name="TextBox 130">
            <a:extLst>
              <a:ext uri="{FF2B5EF4-FFF2-40B4-BE49-F238E27FC236}">
                <a16:creationId xmlns:a16="http://schemas.microsoft.com/office/drawing/2014/main" id="{836A7934-5006-031E-1D09-1EAE70701FAB}"/>
              </a:ext>
            </a:extLst>
          </p:cNvPr>
          <p:cNvSpPr txBox="1"/>
          <p:nvPr/>
        </p:nvSpPr>
        <p:spPr>
          <a:xfrm>
            <a:off x="6685433" y="3817558"/>
            <a:ext cx="1798896" cy="307777"/>
          </a:xfrm>
          <a:prstGeom prst="rect">
            <a:avLst/>
          </a:prstGeom>
          <a:noFill/>
        </p:spPr>
        <p:txBody>
          <a:bodyPr wrap="square" rtlCol="0">
            <a:spAutoFit/>
          </a:bodyPr>
          <a:lstStyle/>
          <a:p>
            <a:pPr algn="ctr"/>
            <a:r>
              <a:rPr lang="en-US" sz="1400" noProof="0" dirty="0"/>
              <a:t>Blood pressure</a:t>
            </a:r>
            <a:r>
              <a:rPr lang="en-US" sz="1400" baseline="30000" noProof="0" dirty="0"/>
              <a:t>†</a:t>
            </a:r>
            <a:endParaRPr lang="en-US" sz="1400" noProof="0" dirty="0"/>
          </a:p>
        </p:txBody>
      </p:sp>
      <p:sp>
        <p:nvSpPr>
          <p:cNvPr id="132" name="Arrow: Down 131">
            <a:extLst>
              <a:ext uri="{FF2B5EF4-FFF2-40B4-BE49-F238E27FC236}">
                <a16:creationId xmlns:a16="http://schemas.microsoft.com/office/drawing/2014/main" id="{CD8B829C-24EC-8C42-4EF1-BEE5A491DE49}"/>
              </a:ext>
            </a:extLst>
          </p:cNvPr>
          <p:cNvSpPr/>
          <p:nvPr/>
        </p:nvSpPr>
        <p:spPr>
          <a:xfrm>
            <a:off x="6816304" y="3884234"/>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8" name="Group 7">
            <a:extLst>
              <a:ext uri="{FF2B5EF4-FFF2-40B4-BE49-F238E27FC236}">
                <a16:creationId xmlns:a16="http://schemas.microsoft.com/office/drawing/2014/main" id="{459E24A4-54D0-39DB-01DB-B50BFC0DD51C}"/>
              </a:ext>
            </a:extLst>
          </p:cNvPr>
          <p:cNvGrpSpPr/>
          <p:nvPr/>
        </p:nvGrpSpPr>
        <p:grpSpPr>
          <a:xfrm>
            <a:off x="4447588" y="2039229"/>
            <a:ext cx="767738" cy="809597"/>
            <a:chOff x="4447588" y="2039229"/>
            <a:chExt cx="767738" cy="809597"/>
          </a:xfrm>
        </p:grpSpPr>
        <p:grpSp>
          <p:nvGrpSpPr>
            <p:cNvPr id="51" name="Group 50">
              <a:extLst>
                <a:ext uri="{FF2B5EF4-FFF2-40B4-BE49-F238E27FC236}">
                  <a16:creationId xmlns:a16="http://schemas.microsoft.com/office/drawing/2014/main" id="{E12BCFD6-5BA5-F2EA-A4BF-070378C8DFCF}"/>
                </a:ext>
              </a:extLst>
            </p:cNvPr>
            <p:cNvGrpSpPr/>
            <p:nvPr/>
          </p:nvGrpSpPr>
          <p:grpSpPr>
            <a:xfrm>
              <a:off x="4447588" y="2420403"/>
              <a:ext cx="767738" cy="428423"/>
              <a:chOff x="4842329" y="1953294"/>
              <a:chExt cx="903598" cy="504238"/>
            </a:xfrm>
          </p:grpSpPr>
          <p:sp>
            <p:nvSpPr>
              <p:cNvPr id="53" name="TextBox 52">
                <a:extLst>
                  <a:ext uri="{FF2B5EF4-FFF2-40B4-BE49-F238E27FC236}">
                    <a16:creationId xmlns:a16="http://schemas.microsoft.com/office/drawing/2014/main" id="{1BD3FC8B-9204-08F7-03CA-4DF17DD4550B}"/>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54" name="TextBox 53">
                <a:extLst>
                  <a:ext uri="{FF2B5EF4-FFF2-40B4-BE49-F238E27FC236}">
                    <a16:creationId xmlns:a16="http://schemas.microsoft.com/office/drawing/2014/main" id="{9A8155C6-F34B-EDF7-FE09-F63BDE238A54}"/>
                  </a:ext>
                </a:extLst>
              </p:cNvPr>
              <p:cNvSpPr txBox="1"/>
              <p:nvPr/>
            </p:nvSpPr>
            <p:spPr>
              <a:xfrm>
                <a:off x="4842329" y="2095290"/>
                <a:ext cx="903598" cy="362242"/>
              </a:xfrm>
              <a:prstGeom prst="rect">
                <a:avLst/>
              </a:prstGeom>
              <a:noFill/>
            </p:spPr>
            <p:txBody>
              <a:bodyPr wrap="square" rtlCol="0">
                <a:spAutoFit/>
              </a:bodyPr>
              <a:lstStyle/>
              <a:p>
                <a:pPr algn="ctr"/>
                <a:r>
                  <a:rPr lang="en-US" sz="1400" noProof="0" dirty="0"/>
                  <a:t>22%</a:t>
                </a:r>
              </a:p>
            </p:txBody>
          </p:sp>
        </p:grpSp>
        <p:pic>
          <p:nvPicPr>
            <p:cNvPr id="5" name="Graphic 4" descr="Man with solid fill">
              <a:extLst>
                <a:ext uri="{FF2B5EF4-FFF2-40B4-BE49-F238E27FC236}">
                  <a16:creationId xmlns:a16="http://schemas.microsoft.com/office/drawing/2014/main" id="{70B997AE-DFA5-C408-EE42-6B43BB037EB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6234" y="2039229"/>
              <a:ext cx="410448" cy="374657"/>
            </a:xfrm>
            <a:prstGeom prst="rect">
              <a:avLst/>
            </a:prstGeom>
          </p:spPr>
        </p:pic>
      </p:grpSp>
      <p:sp>
        <p:nvSpPr>
          <p:cNvPr id="9" name="TextBox 8">
            <a:extLst>
              <a:ext uri="{FF2B5EF4-FFF2-40B4-BE49-F238E27FC236}">
                <a16:creationId xmlns:a16="http://schemas.microsoft.com/office/drawing/2014/main" id="{0EDDC8AA-9787-9C70-CD3A-9E53BF5E0E5A}"/>
              </a:ext>
            </a:extLst>
          </p:cNvPr>
          <p:cNvSpPr txBox="1"/>
          <p:nvPr/>
        </p:nvSpPr>
        <p:spPr>
          <a:xfrm>
            <a:off x="3413592" y="5155959"/>
            <a:ext cx="2154281" cy="259920"/>
          </a:xfrm>
          <a:prstGeom prst="rect">
            <a:avLst/>
          </a:prstGeom>
          <a:noFill/>
        </p:spPr>
        <p:txBody>
          <a:bodyPr wrap="square" lIns="0" rIns="0" rtlCol="0" anchor="t">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1965"/>
                </a:solidFill>
                <a:effectLst/>
                <a:uLnTx/>
                <a:uFillTx/>
                <a:ea typeface="Arial" panose="020B0604020202020204" pitchFamily="34" charset="0"/>
                <a:cs typeface="Arial"/>
              </a:rPr>
              <a:t>ETD</a:t>
            </a:r>
            <a:r>
              <a:rPr kumimoji="0" lang="en-US" sz="1050" b="0" i="0" u="none" strike="noStrike" kern="1200" cap="none" spc="0" normalizeH="0" baseline="0" noProof="0" dirty="0">
                <a:ln>
                  <a:noFill/>
                </a:ln>
                <a:solidFill>
                  <a:srgbClr val="001965"/>
                </a:solidFill>
                <a:effectLst/>
                <a:uLnTx/>
                <a:uFillTx/>
                <a:ea typeface="Arial" panose="020B0604020202020204" pitchFamily="34" charset="0"/>
                <a:cs typeface="Arial"/>
              </a:rPr>
              <a:t> (95% CI) </a:t>
            </a:r>
            <a:r>
              <a:rPr kumimoji="0" lang="en-US" sz="1050" b="1" i="0" u="none" strike="noStrike" kern="1200" cap="none" spc="0" normalizeH="0" baseline="0" noProof="0" dirty="0">
                <a:ln>
                  <a:noFill/>
                </a:ln>
                <a:solidFill>
                  <a:srgbClr val="001965"/>
                </a:solidFill>
                <a:effectLst/>
                <a:uLnTx/>
                <a:uFillTx/>
                <a:ea typeface="Arial" panose="020B0604020202020204" pitchFamily="34" charset="0"/>
                <a:cs typeface="Arial"/>
              </a:rPr>
              <a:t>−14.8 </a:t>
            </a:r>
            <a:r>
              <a:rPr kumimoji="0" lang="en-US" sz="1050" b="0" i="0" u="none" strike="noStrike" kern="1200" cap="none" spc="0" normalizeH="0" baseline="0" noProof="0" dirty="0">
                <a:ln>
                  <a:noFill/>
                </a:ln>
                <a:solidFill>
                  <a:srgbClr val="001965"/>
                </a:solidFill>
                <a:effectLst/>
                <a:uLnTx/>
                <a:uFillTx/>
                <a:ea typeface="Arial" panose="020B0604020202020204" pitchFamily="34" charset="0"/>
                <a:cs typeface="Arial"/>
              </a:rPr>
              <a:t>(−</a:t>
            </a:r>
            <a:r>
              <a:rPr lang="en-US" sz="1050" dirty="0">
                <a:solidFill>
                  <a:srgbClr val="001965"/>
                </a:solidFill>
                <a:ea typeface="Arial" panose="020B0604020202020204" pitchFamily="34" charset="0"/>
                <a:cs typeface="Arial"/>
              </a:rPr>
              <a:t>16.2</a:t>
            </a:r>
            <a:r>
              <a:rPr kumimoji="0" lang="en-US" sz="1050" b="0" i="0" u="none" strike="noStrike" kern="1200" cap="none" spc="0" normalizeH="0" baseline="0" noProof="0" dirty="0">
                <a:ln>
                  <a:noFill/>
                </a:ln>
                <a:solidFill>
                  <a:srgbClr val="001965"/>
                </a:solidFill>
                <a:effectLst/>
                <a:uLnTx/>
                <a:uFillTx/>
                <a:ea typeface="Arial" panose="020B0604020202020204" pitchFamily="34" charset="0"/>
                <a:cs typeface="Arial"/>
              </a:rPr>
              <a:t>, −13.4)</a:t>
            </a:r>
            <a:endParaRPr kumimoji="0" lang="en-US" sz="800" b="0" i="0" u="none" strike="noStrike" kern="1200" cap="none" spc="0" normalizeH="0" baseline="0" noProof="0" dirty="0">
              <a:ln>
                <a:noFill/>
              </a:ln>
              <a:solidFill>
                <a:srgbClr val="001965"/>
              </a:solidFill>
              <a:effectLst/>
              <a:uLnTx/>
              <a:uFillTx/>
              <a:ea typeface="Arial" panose="020B0604020202020204" pitchFamily="34" charset="0"/>
              <a:cs typeface="Arial"/>
            </a:endParaRPr>
          </a:p>
        </p:txBody>
      </p:sp>
    </p:spTree>
    <p:extLst>
      <p:ext uri="{BB962C8B-B14F-4D97-AF65-F5344CB8AC3E}">
        <p14:creationId xmlns:p14="http://schemas.microsoft.com/office/powerpoint/2010/main" val="181597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DC81E-45C6-A61D-692C-4FEB2F536E09}"/>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FCCA098-B17C-1B37-B77B-5CC7C263723A}"/>
              </a:ext>
            </a:extLst>
          </p:cNvPr>
          <p:cNvSpPr/>
          <p:nvPr/>
        </p:nvSpPr>
        <p:spPr>
          <a:xfrm>
            <a:off x="1002613"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Box 16">
            <a:extLst>
              <a:ext uri="{FF2B5EF4-FFF2-40B4-BE49-F238E27FC236}">
                <a16:creationId xmlns:a16="http://schemas.microsoft.com/office/drawing/2014/main" id="{DFDCB59B-E18E-9806-E846-96F165C659E3}"/>
              </a:ext>
            </a:extLst>
          </p:cNvPr>
          <p:cNvSpPr txBox="1"/>
          <p:nvPr/>
        </p:nvSpPr>
        <p:spPr>
          <a:xfrm>
            <a:off x="1001168"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64 weeks</a:t>
            </a:r>
            <a:r>
              <a:rPr lang="en-US" sz="1600" b="1" baseline="30000" noProof="0" dirty="0">
                <a:solidFill>
                  <a:schemeClr val="bg1"/>
                </a:solidFill>
              </a:rPr>
              <a:t>1</a:t>
            </a:r>
            <a:r>
              <a:rPr lang="en-US" sz="1600" b="1" noProof="0" dirty="0">
                <a:solidFill>
                  <a:schemeClr val="bg1"/>
                </a:solidFill>
              </a:rPr>
              <a:t> </a:t>
            </a:r>
          </a:p>
        </p:txBody>
      </p:sp>
      <p:sp>
        <p:nvSpPr>
          <p:cNvPr id="35" name="Rectangle 34">
            <a:extLst>
              <a:ext uri="{FF2B5EF4-FFF2-40B4-BE49-F238E27FC236}">
                <a16:creationId xmlns:a16="http://schemas.microsoft.com/office/drawing/2014/main" id="{A0320E9A-3609-12ED-75BC-F4F41091D777}"/>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36" name="TextBox 35">
            <a:extLst>
              <a:ext uri="{FF2B5EF4-FFF2-40B4-BE49-F238E27FC236}">
                <a16:creationId xmlns:a16="http://schemas.microsoft.com/office/drawing/2014/main" id="{7A71D1F5-08BB-B9A0-9E8D-0537B335F59C}"/>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r>
              <a:rPr lang="en-US" sz="1600" b="1" baseline="30000" noProof="0" dirty="0">
                <a:solidFill>
                  <a:schemeClr val="bg1"/>
                </a:solidFill>
              </a:rPr>
              <a:t>1</a:t>
            </a:r>
            <a:endParaRPr lang="en-US" sz="1600" baseline="30000" noProof="0" dirty="0">
              <a:solidFill>
                <a:schemeClr val="bg1"/>
              </a:solidFill>
            </a:endParaRPr>
          </a:p>
        </p:txBody>
      </p:sp>
      <p:grpSp>
        <p:nvGrpSpPr>
          <p:cNvPr id="47" name="Group 46">
            <a:extLst>
              <a:ext uri="{FF2B5EF4-FFF2-40B4-BE49-F238E27FC236}">
                <a16:creationId xmlns:a16="http://schemas.microsoft.com/office/drawing/2014/main" id="{DB7E561E-CF32-887D-9462-346DE633AF6F}"/>
              </a:ext>
            </a:extLst>
          </p:cNvPr>
          <p:cNvGrpSpPr/>
          <p:nvPr/>
        </p:nvGrpSpPr>
        <p:grpSpPr>
          <a:xfrm>
            <a:off x="2157056" y="1990359"/>
            <a:ext cx="983572" cy="857780"/>
            <a:chOff x="2761977" y="1447148"/>
            <a:chExt cx="1157626" cy="1009574"/>
          </a:xfrm>
        </p:grpSpPr>
        <p:sp>
          <p:nvSpPr>
            <p:cNvPr id="48" name="TextBox 47">
              <a:extLst>
                <a:ext uri="{FF2B5EF4-FFF2-40B4-BE49-F238E27FC236}">
                  <a16:creationId xmlns:a16="http://schemas.microsoft.com/office/drawing/2014/main" id="{47A9C9FE-29D9-10F3-DCAA-5BFE9B9FCFE9}"/>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49" name="Graphic 48" descr="Cake with solid fill">
              <a:extLst>
                <a:ext uri="{FF2B5EF4-FFF2-40B4-BE49-F238E27FC236}">
                  <a16:creationId xmlns:a16="http://schemas.microsoft.com/office/drawing/2014/main" id="{25FD96BC-50C4-AFBC-86EC-68DA75031ED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92148" y="1447148"/>
              <a:ext cx="497285" cy="500822"/>
            </a:xfrm>
            <a:prstGeom prst="rect">
              <a:avLst/>
            </a:prstGeom>
          </p:spPr>
        </p:pic>
        <p:sp>
          <p:nvSpPr>
            <p:cNvPr id="50" name="TextBox 49">
              <a:extLst>
                <a:ext uri="{FF2B5EF4-FFF2-40B4-BE49-F238E27FC236}">
                  <a16:creationId xmlns:a16="http://schemas.microsoft.com/office/drawing/2014/main" id="{126BB4E5-E4F0-B883-DCE0-06EB4EB9A9BF}"/>
                </a:ext>
              </a:extLst>
            </p:cNvPr>
            <p:cNvSpPr txBox="1"/>
            <p:nvPr/>
          </p:nvSpPr>
          <p:spPr>
            <a:xfrm>
              <a:off x="2824529" y="2094480"/>
              <a:ext cx="1032522" cy="362242"/>
            </a:xfrm>
            <a:prstGeom prst="rect">
              <a:avLst/>
            </a:prstGeom>
            <a:noFill/>
          </p:spPr>
          <p:txBody>
            <a:bodyPr wrap="square" rtlCol="0">
              <a:spAutoFit/>
            </a:bodyPr>
            <a:lstStyle/>
            <a:p>
              <a:pPr algn="ctr"/>
              <a:r>
                <a:rPr lang="en-US" sz="1400" noProof="0" dirty="0"/>
                <a:t>48 years</a:t>
              </a:r>
            </a:p>
          </p:txBody>
        </p:sp>
      </p:grpSp>
      <p:grpSp>
        <p:nvGrpSpPr>
          <p:cNvPr id="56" name="Group 55">
            <a:extLst>
              <a:ext uri="{FF2B5EF4-FFF2-40B4-BE49-F238E27FC236}">
                <a16:creationId xmlns:a16="http://schemas.microsoft.com/office/drawing/2014/main" id="{D8F3990D-465C-A919-2CFE-2EE77E7D9E19}"/>
              </a:ext>
            </a:extLst>
          </p:cNvPr>
          <p:cNvGrpSpPr/>
          <p:nvPr/>
        </p:nvGrpSpPr>
        <p:grpSpPr>
          <a:xfrm>
            <a:off x="6522286" y="2022128"/>
            <a:ext cx="1201896" cy="826011"/>
            <a:chOff x="6230456" y="1484539"/>
            <a:chExt cx="1414585" cy="972183"/>
          </a:xfrm>
        </p:grpSpPr>
        <p:pic>
          <p:nvPicPr>
            <p:cNvPr id="65" name="Graphic 64" descr="Scale outline">
              <a:extLst>
                <a:ext uri="{FF2B5EF4-FFF2-40B4-BE49-F238E27FC236}">
                  <a16:creationId xmlns:a16="http://schemas.microsoft.com/office/drawing/2014/main" id="{12276DB3-6E77-90C5-FC15-5F492E0AFE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8827" y="1484539"/>
              <a:ext cx="437843" cy="440956"/>
            </a:xfrm>
            <a:prstGeom prst="rect">
              <a:avLst/>
            </a:prstGeom>
          </p:spPr>
        </p:pic>
        <p:sp>
          <p:nvSpPr>
            <p:cNvPr id="67" name="TextBox 66">
              <a:extLst>
                <a:ext uri="{FF2B5EF4-FFF2-40B4-BE49-F238E27FC236}">
                  <a16:creationId xmlns:a16="http://schemas.microsoft.com/office/drawing/2014/main" id="{C2D529A8-7FD9-AE14-1DEF-612BDDF4886F}"/>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68" name="TextBox 67">
              <a:extLst>
                <a:ext uri="{FF2B5EF4-FFF2-40B4-BE49-F238E27FC236}">
                  <a16:creationId xmlns:a16="http://schemas.microsoft.com/office/drawing/2014/main" id="{91BBF2FC-DFF3-642B-F0D0-E2404F8799C5}"/>
                </a:ext>
              </a:extLst>
            </p:cNvPr>
            <p:cNvSpPr txBox="1"/>
            <p:nvPr/>
          </p:nvSpPr>
          <p:spPr>
            <a:xfrm>
              <a:off x="6485950" y="2094480"/>
              <a:ext cx="903598" cy="362242"/>
            </a:xfrm>
            <a:prstGeom prst="rect">
              <a:avLst/>
            </a:prstGeom>
            <a:noFill/>
          </p:spPr>
          <p:txBody>
            <a:bodyPr wrap="square" rtlCol="0">
              <a:spAutoFit/>
            </a:bodyPr>
            <a:lstStyle/>
            <a:p>
              <a:pPr algn="ctr"/>
              <a:r>
                <a:rPr lang="en-US" sz="1400" noProof="0" dirty="0"/>
                <a:t>234 lbs</a:t>
              </a:r>
            </a:p>
          </p:txBody>
        </p:sp>
      </p:grpSp>
      <p:grpSp>
        <p:nvGrpSpPr>
          <p:cNvPr id="69" name="Group 68">
            <a:extLst>
              <a:ext uri="{FF2B5EF4-FFF2-40B4-BE49-F238E27FC236}">
                <a16:creationId xmlns:a16="http://schemas.microsoft.com/office/drawing/2014/main" id="{77C17972-DF8D-40BA-0E7A-17AFF91D35DA}"/>
              </a:ext>
            </a:extLst>
          </p:cNvPr>
          <p:cNvGrpSpPr/>
          <p:nvPr/>
        </p:nvGrpSpPr>
        <p:grpSpPr>
          <a:xfrm>
            <a:off x="9031142" y="2022128"/>
            <a:ext cx="922884" cy="826011"/>
            <a:chOff x="8009968" y="1484539"/>
            <a:chExt cx="1086199" cy="972183"/>
          </a:xfrm>
        </p:grpSpPr>
        <p:pic>
          <p:nvPicPr>
            <p:cNvPr id="71" name="Graphic 70" descr="Scale outline">
              <a:extLst>
                <a:ext uri="{FF2B5EF4-FFF2-40B4-BE49-F238E27FC236}">
                  <a16:creationId xmlns:a16="http://schemas.microsoft.com/office/drawing/2014/main" id="{57AFCF6F-5DCF-6ED7-CF35-4EFDDA7E894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146" y="1484539"/>
              <a:ext cx="437843" cy="440956"/>
            </a:xfrm>
            <a:prstGeom prst="rect">
              <a:avLst/>
            </a:prstGeom>
          </p:spPr>
        </p:pic>
        <p:sp>
          <p:nvSpPr>
            <p:cNvPr id="86" name="TextBox 85">
              <a:extLst>
                <a:ext uri="{FF2B5EF4-FFF2-40B4-BE49-F238E27FC236}">
                  <a16:creationId xmlns:a16="http://schemas.microsoft.com/office/drawing/2014/main" id="{ABCA0CB6-560B-BA69-B74A-5DBDE946C9F6}"/>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97" name="TextBox 96">
              <a:extLst>
                <a:ext uri="{FF2B5EF4-FFF2-40B4-BE49-F238E27FC236}">
                  <a16:creationId xmlns:a16="http://schemas.microsoft.com/office/drawing/2014/main" id="{870F0DC2-4662-8043-3FC3-FB33A11449CB}"/>
                </a:ext>
              </a:extLst>
            </p:cNvPr>
            <p:cNvSpPr txBox="1"/>
            <p:nvPr/>
          </p:nvSpPr>
          <p:spPr>
            <a:xfrm>
              <a:off x="8009968" y="2094480"/>
              <a:ext cx="1086199" cy="362242"/>
            </a:xfrm>
            <a:prstGeom prst="rect">
              <a:avLst/>
            </a:prstGeom>
            <a:noFill/>
          </p:spPr>
          <p:txBody>
            <a:bodyPr wrap="square" rtlCol="0">
              <a:spAutoFit/>
            </a:bodyPr>
            <a:lstStyle/>
            <a:p>
              <a:pPr algn="ctr"/>
              <a:r>
                <a:rPr lang="en-US" sz="1400" noProof="0" dirty="0"/>
                <a:t>38 kg/m</a:t>
              </a:r>
              <a:r>
                <a:rPr lang="en-US" sz="1400" baseline="30000" noProof="0" dirty="0"/>
                <a:t>2</a:t>
              </a:r>
            </a:p>
          </p:txBody>
        </p:sp>
      </p:grpSp>
      <p:sp>
        <p:nvSpPr>
          <p:cNvPr id="2" name="Title 1">
            <a:extLst>
              <a:ext uri="{FF2B5EF4-FFF2-40B4-BE49-F238E27FC236}">
                <a16:creationId xmlns:a16="http://schemas.microsoft.com/office/drawing/2014/main" id="{E72E4572-A670-BDCC-0462-7C0628A775FD}"/>
              </a:ext>
            </a:extLst>
          </p:cNvPr>
          <p:cNvSpPr>
            <a:spLocks noGrp="1"/>
          </p:cNvSpPr>
          <p:nvPr>
            <p:ph type="title"/>
          </p:nvPr>
        </p:nvSpPr>
        <p:spPr/>
        <p:txBody>
          <a:bodyPr>
            <a:normAutofit/>
          </a:bodyPr>
          <a:lstStyle/>
          <a:p>
            <a:r>
              <a:rPr lang="en-US" noProof="0" dirty="0"/>
              <a:t>Semaglutide tablets:</a:t>
            </a:r>
            <a:r>
              <a:rPr lang="en-US" dirty="0"/>
              <a:t>*</a:t>
            </a:r>
            <a:r>
              <a:rPr lang="en-US" noProof="0" dirty="0"/>
              <a:t> Efficacy in adults</a:t>
            </a:r>
          </a:p>
        </p:txBody>
      </p:sp>
      <p:sp>
        <p:nvSpPr>
          <p:cNvPr id="6" name="Text Placeholder 5">
            <a:extLst>
              <a:ext uri="{FF2B5EF4-FFF2-40B4-BE49-F238E27FC236}">
                <a16:creationId xmlns:a16="http://schemas.microsoft.com/office/drawing/2014/main" id="{208E90DB-DA6D-73B0-9C1F-5ECC5553EDE7}"/>
              </a:ext>
            </a:extLst>
          </p:cNvPr>
          <p:cNvSpPr>
            <a:spLocks noGrp="1"/>
          </p:cNvSpPr>
          <p:nvPr>
            <p:ph type="body" sz="quarter" idx="13"/>
          </p:nvPr>
        </p:nvSpPr>
        <p:spPr>
          <a:xfrm>
            <a:off x="536240" y="5623074"/>
            <a:ext cx="10896000" cy="720986"/>
          </a:xfrm>
        </p:spPr>
        <p:txBody>
          <a:bodyPr/>
          <a:lstStyle/>
          <a:p>
            <a:r>
              <a:rPr lang="en-US" noProof="0" dirty="0"/>
              <a:t>*FDA-approved dosing:1.5 mg, 4 mg, 9 mg, or 25 mg tablets; </a:t>
            </a:r>
            <a:r>
              <a:rPr lang="en-US" baseline="30000" noProof="0" dirty="0"/>
              <a:t>†</a:t>
            </a:r>
            <a:r>
              <a:rPr lang="en-US" noProof="0" dirty="0"/>
              <a:t>Statistically significant vs placebo.</a:t>
            </a:r>
            <a:br>
              <a:rPr lang="en-US" noProof="0" dirty="0"/>
            </a:br>
            <a:r>
              <a:rPr lang="en-US" noProof="0" dirty="0"/>
              <a:t>BMI, body mass index; CV cardiovascular.</a:t>
            </a:r>
            <a:br>
              <a:rPr lang="en-US" noProof="0" dirty="0"/>
            </a:br>
            <a:r>
              <a:rPr lang="en-US" noProof="0" dirty="0"/>
              <a:t>1. Wharton S et al. N Engl J Med 2025;393;1077–1087; 2. </a:t>
            </a:r>
            <a:r>
              <a:rPr lang="en-CA" dirty="0"/>
              <a:t>Wegovy</a:t>
            </a:r>
            <a:r>
              <a:rPr lang="en-CA" baseline="30000" dirty="0"/>
              <a:t>®</a:t>
            </a:r>
            <a:r>
              <a:rPr lang="en-CA" dirty="0"/>
              <a:t> (semaglutide tablets 25 mg; semaglutide injection 7.2 mg). Prescribing information. </a:t>
            </a:r>
            <a:r>
              <a:rPr lang="en-CA" dirty="0">
                <a:hlinkClick r:id="rId6">
                  <a:extLst>
                    <a:ext uri="{A12FA001-AC4F-418D-AE19-62706E023703}">
                      <ahyp:hlinkClr xmlns:ahyp="http://schemas.microsoft.com/office/drawing/2018/hyperlinkcolor" val="tx"/>
                    </a:ext>
                  </a:extLst>
                </a:hlinkClick>
              </a:rPr>
              <a:t>https://www.novo-pi.com/wegovy.pdf</a:t>
            </a:r>
            <a:r>
              <a:rPr lang="en-CA" dirty="0"/>
              <a:t>. Accessed March 2026.</a:t>
            </a:r>
          </a:p>
        </p:txBody>
      </p:sp>
      <p:sp>
        <p:nvSpPr>
          <p:cNvPr id="4" name="TextBox 3">
            <a:extLst>
              <a:ext uri="{FF2B5EF4-FFF2-40B4-BE49-F238E27FC236}">
                <a16:creationId xmlns:a16="http://schemas.microsoft.com/office/drawing/2014/main" id="{26ADAB25-C864-2021-6D7B-33002F0251B1}"/>
              </a:ext>
            </a:extLst>
          </p:cNvPr>
          <p:cNvSpPr txBox="1"/>
          <p:nvPr/>
        </p:nvSpPr>
        <p:spPr>
          <a:xfrm>
            <a:off x="4852391" y="2903651"/>
            <a:ext cx="639919" cy="276999"/>
          </a:xfrm>
          <a:prstGeom prst="rect">
            <a:avLst/>
          </a:prstGeom>
          <a:noFill/>
        </p:spPr>
        <p:txBody>
          <a:bodyPr wrap="none" rtlCol="0">
            <a:spAutoFit/>
          </a:bodyPr>
          <a:lstStyle/>
          <a:p>
            <a:r>
              <a:rPr lang="en-US" sz="1200" dirty="0">
                <a:solidFill>
                  <a:schemeClr val="bg1"/>
                </a:solidFill>
              </a:rPr>
              <a:t>N</a:t>
            </a:r>
            <a:r>
              <a:rPr lang="en-US" sz="1200" noProof="0" dirty="0">
                <a:solidFill>
                  <a:schemeClr val="bg1"/>
                </a:solidFill>
              </a:rPr>
              <a:t>=307</a:t>
            </a:r>
          </a:p>
        </p:txBody>
      </p:sp>
      <p:sp>
        <p:nvSpPr>
          <p:cNvPr id="117" name="Isosceles Triangle 116">
            <a:extLst>
              <a:ext uri="{FF2B5EF4-FFF2-40B4-BE49-F238E27FC236}">
                <a16:creationId xmlns:a16="http://schemas.microsoft.com/office/drawing/2014/main" id="{5C58DCFE-9362-2700-982D-87B9C01EC4BA}"/>
              </a:ext>
            </a:extLst>
          </p:cNvPr>
          <p:cNvSpPr/>
          <p:nvPr/>
        </p:nvSpPr>
        <p:spPr>
          <a:xfrm flipV="1">
            <a:off x="4094802" y="3896847"/>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0" name="Isosceles Triangle 119">
            <a:extLst>
              <a:ext uri="{FF2B5EF4-FFF2-40B4-BE49-F238E27FC236}">
                <a16:creationId xmlns:a16="http://schemas.microsoft.com/office/drawing/2014/main" id="{D8D3AE1D-66C1-348E-2123-A02310F7D16F}"/>
              </a:ext>
            </a:extLst>
          </p:cNvPr>
          <p:cNvSpPr/>
          <p:nvPr/>
        </p:nvSpPr>
        <p:spPr>
          <a:xfrm flipV="1">
            <a:off x="2146867" y="5080442"/>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1" name="TextBox 120">
            <a:extLst>
              <a:ext uri="{FF2B5EF4-FFF2-40B4-BE49-F238E27FC236}">
                <a16:creationId xmlns:a16="http://schemas.microsoft.com/office/drawing/2014/main" id="{8B4B8B3B-F1CD-AE4E-94DB-D65FACF9599C}"/>
              </a:ext>
            </a:extLst>
          </p:cNvPr>
          <p:cNvSpPr txBox="1"/>
          <p:nvPr/>
        </p:nvSpPr>
        <p:spPr>
          <a:xfrm>
            <a:off x="1619950" y="3207855"/>
            <a:ext cx="1870878" cy="461665"/>
          </a:xfrm>
          <a:prstGeom prst="rect">
            <a:avLst/>
          </a:prstGeom>
          <a:noFill/>
        </p:spPr>
        <p:txBody>
          <a:bodyPr wrap="square" rtlCol="0">
            <a:spAutoFit/>
          </a:bodyPr>
          <a:lstStyle/>
          <a:p>
            <a:pPr algn="ctr"/>
            <a:r>
              <a:rPr lang="en-US" sz="1200" b="1" noProof="0" dirty="0">
                <a:solidFill>
                  <a:schemeClr val="accent1"/>
                </a:solidFill>
              </a:rPr>
              <a:t>Semaglutide 25 mg + lifestyle interventions</a:t>
            </a:r>
          </a:p>
        </p:txBody>
      </p:sp>
      <p:sp>
        <p:nvSpPr>
          <p:cNvPr id="122" name="TextBox 121">
            <a:extLst>
              <a:ext uri="{FF2B5EF4-FFF2-40B4-BE49-F238E27FC236}">
                <a16:creationId xmlns:a16="http://schemas.microsoft.com/office/drawing/2014/main" id="{9B799DA9-F008-A033-E001-6CDD84E364B8}"/>
              </a:ext>
            </a:extLst>
          </p:cNvPr>
          <p:cNvSpPr txBox="1"/>
          <p:nvPr/>
        </p:nvSpPr>
        <p:spPr>
          <a:xfrm>
            <a:off x="3660761" y="3207855"/>
            <a:ext cx="1686546" cy="461665"/>
          </a:xfrm>
          <a:prstGeom prst="rect">
            <a:avLst/>
          </a:prstGeom>
          <a:noFill/>
        </p:spPr>
        <p:txBody>
          <a:bodyPr wrap="square" rtlCol="0">
            <a:spAutoFit/>
          </a:bodyPr>
          <a:lstStyle/>
          <a:p>
            <a:pPr algn="ctr"/>
            <a:r>
              <a:rPr lang="en-US" sz="1200" b="1" noProof="0" dirty="0">
                <a:solidFill>
                  <a:schemeClr val="bg1">
                    <a:lumMod val="50000"/>
                  </a:schemeClr>
                </a:solidFill>
              </a:rPr>
              <a:t>Placebo + lifestyle interventions</a:t>
            </a:r>
          </a:p>
        </p:txBody>
      </p:sp>
      <p:sp>
        <p:nvSpPr>
          <p:cNvPr id="123" name="TextBox 122">
            <a:extLst>
              <a:ext uri="{FF2B5EF4-FFF2-40B4-BE49-F238E27FC236}">
                <a16:creationId xmlns:a16="http://schemas.microsoft.com/office/drawing/2014/main" id="{1AC01C1A-F15C-EDD3-45B3-2BC74FECDD23}"/>
              </a:ext>
            </a:extLst>
          </p:cNvPr>
          <p:cNvSpPr txBox="1"/>
          <p:nvPr/>
        </p:nvSpPr>
        <p:spPr>
          <a:xfrm rot="16200000">
            <a:off x="1195074" y="4415913"/>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124" name="Chart 123">
            <a:extLst>
              <a:ext uri="{FF2B5EF4-FFF2-40B4-BE49-F238E27FC236}">
                <a16:creationId xmlns:a16="http://schemas.microsoft.com/office/drawing/2014/main" id="{29C00664-BA88-A2ED-6D8F-CBD6E4A096DD}"/>
              </a:ext>
            </a:extLst>
          </p:cNvPr>
          <p:cNvGraphicFramePr/>
          <p:nvPr>
            <p:extLst>
              <p:ext uri="{D42A27DB-BD31-4B8C-83A1-F6EECF244321}">
                <p14:modId xmlns:p14="http://schemas.microsoft.com/office/powerpoint/2010/main" val="1657233419"/>
              </p:ext>
            </p:extLst>
          </p:nvPr>
        </p:nvGraphicFramePr>
        <p:xfrm>
          <a:off x="1431369" y="3533612"/>
          <a:ext cx="4183226" cy="2039556"/>
        </p:xfrm>
        <a:graphic>
          <a:graphicData uri="http://schemas.openxmlformats.org/drawingml/2006/chart">
            <c:chart xmlns:c="http://schemas.openxmlformats.org/drawingml/2006/chart" xmlns:r="http://schemas.openxmlformats.org/officeDocument/2006/relationships" r:id="rId7"/>
          </a:graphicData>
        </a:graphic>
      </p:graphicFrame>
      <p:sp>
        <p:nvSpPr>
          <p:cNvPr id="125" name="TextBox 124">
            <a:extLst>
              <a:ext uri="{FF2B5EF4-FFF2-40B4-BE49-F238E27FC236}">
                <a16:creationId xmlns:a16="http://schemas.microsoft.com/office/drawing/2014/main" id="{421FB3A2-24C0-586B-D1C0-A88FDBFF79F9}"/>
              </a:ext>
            </a:extLst>
          </p:cNvPr>
          <p:cNvSpPr txBox="1"/>
          <p:nvPr/>
        </p:nvSpPr>
        <p:spPr>
          <a:xfrm>
            <a:off x="2324686" y="5048250"/>
            <a:ext cx="453650"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−14%</a:t>
            </a:r>
            <a:r>
              <a:rPr lang="en-US" sz="1200" baseline="30000" noProof="0" dirty="0">
                <a:solidFill>
                  <a:schemeClr val="bg1"/>
                </a:solidFill>
                <a:latin typeface="Arial" panose="020B0604020202020204" pitchFamily="34" charset="0"/>
                <a:cs typeface="Arial" panose="020B0604020202020204" pitchFamily="34" charset="0"/>
              </a:rPr>
              <a:t>†</a:t>
            </a:r>
            <a:endParaRPr lang="en-US" sz="1200" baseline="30000" noProof="0" dirty="0">
              <a:solidFill>
                <a:schemeClr val="bg1"/>
              </a:solidFill>
            </a:endParaRPr>
          </a:p>
        </p:txBody>
      </p:sp>
      <p:sp>
        <p:nvSpPr>
          <p:cNvPr id="126" name="TextBox 125">
            <a:extLst>
              <a:ext uri="{FF2B5EF4-FFF2-40B4-BE49-F238E27FC236}">
                <a16:creationId xmlns:a16="http://schemas.microsoft.com/office/drawing/2014/main" id="{B7E9790F-D5FE-B598-9423-BEEC5DD1F158}"/>
              </a:ext>
            </a:extLst>
          </p:cNvPr>
          <p:cNvSpPr txBox="1"/>
          <p:nvPr/>
        </p:nvSpPr>
        <p:spPr>
          <a:xfrm>
            <a:off x="4343259" y="3860194"/>
            <a:ext cx="310983"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−2%</a:t>
            </a:r>
            <a:endParaRPr lang="en-US" sz="1200" baseline="30000" noProof="0" dirty="0">
              <a:solidFill>
                <a:schemeClr val="bg1"/>
              </a:solidFill>
            </a:endParaRPr>
          </a:p>
        </p:txBody>
      </p:sp>
      <p:grpSp>
        <p:nvGrpSpPr>
          <p:cNvPr id="8" name="Group 7">
            <a:extLst>
              <a:ext uri="{FF2B5EF4-FFF2-40B4-BE49-F238E27FC236}">
                <a16:creationId xmlns:a16="http://schemas.microsoft.com/office/drawing/2014/main" id="{E7F2CCDC-FF72-2F02-EA7D-E504878F0929}"/>
              </a:ext>
            </a:extLst>
          </p:cNvPr>
          <p:cNvGrpSpPr/>
          <p:nvPr/>
        </p:nvGrpSpPr>
        <p:grpSpPr>
          <a:xfrm>
            <a:off x="4447588" y="2039229"/>
            <a:ext cx="767738" cy="809597"/>
            <a:chOff x="4447588" y="2039229"/>
            <a:chExt cx="767738" cy="809597"/>
          </a:xfrm>
        </p:grpSpPr>
        <p:grpSp>
          <p:nvGrpSpPr>
            <p:cNvPr id="51" name="Group 50">
              <a:extLst>
                <a:ext uri="{FF2B5EF4-FFF2-40B4-BE49-F238E27FC236}">
                  <a16:creationId xmlns:a16="http://schemas.microsoft.com/office/drawing/2014/main" id="{A24A5059-D4C8-CD5B-6074-B661899896A7}"/>
                </a:ext>
              </a:extLst>
            </p:cNvPr>
            <p:cNvGrpSpPr/>
            <p:nvPr/>
          </p:nvGrpSpPr>
          <p:grpSpPr>
            <a:xfrm>
              <a:off x="4447588" y="2420403"/>
              <a:ext cx="767738" cy="428423"/>
              <a:chOff x="4842329" y="1953294"/>
              <a:chExt cx="903598" cy="504238"/>
            </a:xfrm>
          </p:grpSpPr>
          <p:sp>
            <p:nvSpPr>
              <p:cNvPr id="53" name="TextBox 52">
                <a:extLst>
                  <a:ext uri="{FF2B5EF4-FFF2-40B4-BE49-F238E27FC236}">
                    <a16:creationId xmlns:a16="http://schemas.microsoft.com/office/drawing/2014/main" id="{26B31450-5AA5-F3A7-5527-1396A1E78716}"/>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54" name="TextBox 53">
                <a:extLst>
                  <a:ext uri="{FF2B5EF4-FFF2-40B4-BE49-F238E27FC236}">
                    <a16:creationId xmlns:a16="http://schemas.microsoft.com/office/drawing/2014/main" id="{55A98371-EA02-A49F-60E6-2D53FCDD8F98}"/>
                  </a:ext>
                </a:extLst>
              </p:cNvPr>
              <p:cNvSpPr txBox="1"/>
              <p:nvPr/>
            </p:nvSpPr>
            <p:spPr>
              <a:xfrm>
                <a:off x="4842329" y="2095290"/>
                <a:ext cx="903598" cy="362242"/>
              </a:xfrm>
              <a:prstGeom prst="rect">
                <a:avLst/>
              </a:prstGeom>
              <a:noFill/>
            </p:spPr>
            <p:txBody>
              <a:bodyPr wrap="square" rtlCol="0">
                <a:spAutoFit/>
              </a:bodyPr>
              <a:lstStyle/>
              <a:p>
                <a:pPr algn="ctr"/>
                <a:r>
                  <a:rPr lang="en-US" sz="1400" noProof="0" dirty="0"/>
                  <a:t>24%</a:t>
                </a:r>
              </a:p>
            </p:txBody>
          </p:sp>
        </p:grpSp>
        <p:pic>
          <p:nvPicPr>
            <p:cNvPr id="5" name="Graphic 4" descr="Man with solid fill">
              <a:extLst>
                <a:ext uri="{FF2B5EF4-FFF2-40B4-BE49-F238E27FC236}">
                  <a16:creationId xmlns:a16="http://schemas.microsoft.com/office/drawing/2014/main" id="{FAA04F28-DD36-E76E-4C25-8E244A7BC4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6234" y="2039229"/>
              <a:ext cx="410448" cy="374657"/>
            </a:xfrm>
            <a:prstGeom prst="rect">
              <a:avLst/>
            </a:prstGeom>
          </p:spPr>
        </p:pic>
      </p:grpSp>
      <p:sp>
        <p:nvSpPr>
          <p:cNvPr id="15" name="TextBox 14">
            <a:extLst>
              <a:ext uri="{FF2B5EF4-FFF2-40B4-BE49-F238E27FC236}">
                <a16:creationId xmlns:a16="http://schemas.microsoft.com/office/drawing/2014/main" id="{013CC478-ECE8-EEBA-3547-268A6FF0045F}"/>
              </a:ext>
            </a:extLst>
          </p:cNvPr>
          <p:cNvSpPr txBox="1"/>
          <p:nvPr/>
        </p:nvSpPr>
        <p:spPr>
          <a:xfrm>
            <a:off x="5791200" y="3200400"/>
            <a:ext cx="5410200" cy="584775"/>
          </a:xfrm>
          <a:prstGeom prst="rect">
            <a:avLst/>
          </a:prstGeom>
          <a:noFill/>
        </p:spPr>
        <p:txBody>
          <a:bodyPr wrap="square">
            <a:spAutoFit/>
          </a:bodyPr>
          <a:lstStyle/>
          <a:p>
            <a:r>
              <a:rPr lang="en-GB" sz="1600" dirty="0"/>
              <a:t>Recommended dosage of semaglutide tablets for CV risk reduction or weight reduction in adults</a:t>
            </a:r>
            <a:r>
              <a:rPr lang="en-GB" sz="1600" baseline="30000" dirty="0"/>
              <a:t>2</a:t>
            </a:r>
            <a:endParaRPr lang="en-GB" sz="1600" dirty="0"/>
          </a:p>
        </p:txBody>
      </p:sp>
      <p:graphicFrame>
        <p:nvGraphicFramePr>
          <p:cNvPr id="16" name="Table 15">
            <a:extLst>
              <a:ext uri="{FF2B5EF4-FFF2-40B4-BE49-F238E27FC236}">
                <a16:creationId xmlns:a16="http://schemas.microsoft.com/office/drawing/2014/main" id="{102E7B74-5CA6-7B48-F911-69D83ABD5157}"/>
              </a:ext>
            </a:extLst>
          </p:cNvPr>
          <p:cNvGraphicFramePr>
            <a:graphicFrameLocks noGrp="1"/>
          </p:cNvGraphicFramePr>
          <p:nvPr>
            <p:extLst>
              <p:ext uri="{D42A27DB-BD31-4B8C-83A1-F6EECF244321}">
                <p14:modId xmlns:p14="http://schemas.microsoft.com/office/powerpoint/2010/main" val="4031340008"/>
              </p:ext>
            </p:extLst>
          </p:nvPr>
        </p:nvGraphicFramePr>
        <p:xfrm>
          <a:off x="5867400" y="3737779"/>
          <a:ext cx="5279100" cy="1337459"/>
        </p:xfrm>
        <a:graphic>
          <a:graphicData uri="http://schemas.openxmlformats.org/drawingml/2006/table">
            <a:tbl>
              <a:tblPr firstRow="1" bandRow="1">
                <a:tableStyleId>{69012ECD-51FC-41F1-AA8D-1B2483CD663E}</a:tableStyleId>
              </a:tblPr>
              <a:tblGrid>
                <a:gridCol w="1828800">
                  <a:extLst>
                    <a:ext uri="{9D8B030D-6E8A-4147-A177-3AD203B41FA5}">
                      <a16:colId xmlns:a16="http://schemas.microsoft.com/office/drawing/2014/main" val="3414372848"/>
                    </a:ext>
                  </a:extLst>
                </a:gridCol>
                <a:gridCol w="1143000">
                  <a:extLst>
                    <a:ext uri="{9D8B030D-6E8A-4147-A177-3AD203B41FA5}">
                      <a16:colId xmlns:a16="http://schemas.microsoft.com/office/drawing/2014/main" val="2813938149"/>
                    </a:ext>
                  </a:extLst>
                </a:gridCol>
                <a:gridCol w="2307300">
                  <a:extLst>
                    <a:ext uri="{9D8B030D-6E8A-4147-A177-3AD203B41FA5}">
                      <a16:colId xmlns:a16="http://schemas.microsoft.com/office/drawing/2014/main" val="3166442616"/>
                    </a:ext>
                  </a:extLst>
                </a:gridCol>
              </a:tblGrid>
              <a:tr h="284211">
                <a:tc>
                  <a:txBody>
                    <a:bodyPr/>
                    <a:lstStyle/>
                    <a:p>
                      <a:pPr algn="ctr">
                        <a:lnSpc>
                          <a:spcPct val="90000"/>
                        </a:lnSpc>
                      </a:pPr>
                      <a:endParaRPr lang="en-US" sz="1400" noProof="0" dirty="0">
                        <a:latin typeface="+mn-lt"/>
                        <a:ea typeface="Arial" panose="020B0604020202020204" pitchFamily="34" charset="0"/>
                        <a:cs typeface="Arial" panose="020B0604020202020204" pitchFamily="34" charset="0"/>
                      </a:endParaRPr>
                    </a:p>
                  </a:txBody>
                  <a:tcPr marL="121920" marR="121920" marT="35644" marB="35644"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tc>
                  <a:txBody>
                    <a:bodyPr/>
                    <a:lstStyle/>
                    <a:p>
                      <a:pPr marL="0" marR="0" lvl="0" indent="0" algn="ctr" defTabSz="914332" rtl="0" eaLnBrk="1" fontAlgn="auto" latinLnBrk="0" hangingPunct="1">
                        <a:lnSpc>
                          <a:spcPct val="90000"/>
                        </a:lnSpc>
                        <a:spcBef>
                          <a:spcPts val="0"/>
                        </a:spcBef>
                        <a:spcAft>
                          <a:spcPts val="0"/>
                        </a:spcAft>
                        <a:buClrTx/>
                        <a:buSzTx/>
                        <a:buFontTx/>
                        <a:buNone/>
                        <a:tabLst/>
                        <a:defRPr/>
                      </a:pPr>
                      <a:r>
                        <a:rPr lang="en-US" sz="1400" noProof="0" dirty="0">
                          <a:latin typeface="+mn-lt"/>
                          <a:ea typeface="Arial" panose="020B0604020202020204" pitchFamily="34" charset="0"/>
                          <a:cs typeface="Arial" panose="020B0604020202020204" pitchFamily="34" charset="0"/>
                        </a:rPr>
                        <a:t>Days</a:t>
                      </a:r>
                    </a:p>
                  </a:txBody>
                  <a:tcPr marL="121920" marR="121920" marT="35644" marB="356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tc>
                  <a:txBody>
                    <a:bodyPr/>
                    <a:lstStyle/>
                    <a:p>
                      <a:pPr algn="ctr">
                        <a:lnSpc>
                          <a:spcPct val="90000"/>
                        </a:lnSpc>
                      </a:pPr>
                      <a:r>
                        <a:rPr lang="en-US" sz="1400" noProof="0" dirty="0">
                          <a:latin typeface="+mn-lt"/>
                          <a:ea typeface="Arial" panose="020B0604020202020204" pitchFamily="34" charset="0"/>
                          <a:cs typeface="Arial" panose="020B0604020202020204" pitchFamily="34" charset="0"/>
                        </a:rPr>
                        <a:t>Once daily tablet dose</a:t>
                      </a:r>
                    </a:p>
                  </a:txBody>
                  <a:tcPr marL="121920" marR="121920" marT="35644" marB="35644"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extLst>
                  <a:ext uri="{0D108BD9-81ED-4DB2-BD59-A6C34878D82A}">
                    <a16:rowId xmlns:a16="http://schemas.microsoft.com/office/drawing/2014/main" val="1020479009"/>
                  </a:ext>
                </a:extLst>
              </a:tr>
              <a:tr h="146680">
                <a:tc>
                  <a:txBody>
                    <a:bodyPr/>
                    <a:lstStyle/>
                    <a:p>
                      <a:pPr marL="0" marR="0" lvl="0" indent="0" algn="l">
                        <a:lnSpc>
                          <a:spcPct val="90000"/>
                        </a:lnSpc>
                        <a:spcBef>
                          <a:spcPts val="0"/>
                        </a:spcBef>
                        <a:spcAft>
                          <a:spcPts val="0"/>
                        </a:spcAft>
                        <a:buFont typeface="Arial" panose="020B0604020202020204" pitchFamily="34" charset="0"/>
                        <a:buNone/>
                      </a:pPr>
                      <a:r>
                        <a:rPr lang="en-US" sz="1400" kern="1200" noProof="0" dirty="0">
                          <a:solidFill>
                            <a:schemeClr val="tx1"/>
                          </a:solidFill>
                          <a:latin typeface="+mn-lt"/>
                          <a:ea typeface="Arial" panose="020B0604020202020204" pitchFamily="34" charset="0"/>
                          <a:cs typeface="Arial" panose="020B0604020202020204" pitchFamily="34" charset="0"/>
                        </a:rPr>
                        <a:t>Starting dose</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a:lnSpc>
                          <a:spcPct val="90000"/>
                        </a:lnSpc>
                        <a:spcBef>
                          <a:spcPts val="0"/>
                        </a:spcBef>
                        <a:spcAft>
                          <a:spcPts val="0"/>
                        </a:spcAft>
                        <a:buFont typeface="Arial" panose="020B0604020202020204" pitchFamily="34" charset="0"/>
                        <a:buNone/>
                      </a:pPr>
                      <a:r>
                        <a:rPr lang="en-US" sz="1400" kern="1200" noProof="0" dirty="0">
                          <a:solidFill>
                            <a:schemeClr val="tx1"/>
                          </a:solidFill>
                          <a:latin typeface="+mn-lt"/>
                          <a:ea typeface="Arial" panose="020B0604020202020204" pitchFamily="34" charset="0"/>
                          <a:cs typeface="Arial" panose="020B0604020202020204" pitchFamily="34" charset="0"/>
                        </a:rPr>
                        <a:t>1−30</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a:lnSpc>
                          <a:spcPct val="90000"/>
                        </a:lnSpc>
                        <a:spcBef>
                          <a:spcPts val="0"/>
                        </a:spcBef>
                        <a:spcAft>
                          <a:spcPts val="0"/>
                        </a:spcAft>
                        <a:buFont typeface="Arial" panose="020B0604020202020204" pitchFamily="34" charset="0"/>
                        <a:buNone/>
                      </a:pPr>
                      <a:r>
                        <a:rPr lang="en-US" sz="1400" kern="1200" noProof="0" dirty="0">
                          <a:solidFill>
                            <a:schemeClr val="tx1"/>
                          </a:solidFill>
                          <a:latin typeface="+mn-lt"/>
                          <a:ea typeface="Arial" panose="020B0604020202020204" pitchFamily="34" charset="0"/>
                          <a:cs typeface="Arial" panose="020B0604020202020204" pitchFamily="34" charset="0"/>
                        </a:rPr>
                        <a:t>1.5 mg</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63458920"/>
                  </a:ext>
                </a:extLst>
              </a:tr>
              <a:tr h="146680">
                <a:tc rowSpan="2">
                  <a:txBody>
                    <a:bodyPr/>
                    <a:lstStyle/>
                    <a:p>
                      <a:pPr marL="0" marR="0" lvl="0" indent="0" algn="l">
                        <a:lnSpc>
                          <a:spcPct val="90000"/>
                        </a:lnSpc>
                        <a:spcBef>
                          <a:spcPts val="0"/>
                        </a:spcBef>
                        <a:spcAft>
                          <a:spcPts val="0"/>
                        </a:spcAft>
                        <a:buFont typeface="Arial" panose="020B0604020202020204" pitchFamily="34" charset="0"/>
                        <a:buNone/>
                      </a:pPr>
                      <a:r>
                        <a:rPr lang="en-US" sz="1400" kern="1200" noProof="0" dirty="0">
                          <a:solidFill>
                            <a:schemeClr val="tx2"/>
                          </a:solidFill>
                          <a:latin typeface="+mn-lt"/>
                          <a:ea typeface="Arial" panose="020B0604020202020204" pitchFamily="34" charset="0"/>
                          <a:cs typeface="Arial" panose="020B0604020202020204" pitchFamily="34" charset="0"/>
                        </a:rPr>
                        <a:t>Dose escalation</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332"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400" kern="1200" noProof="0" dirty="0">
                          <a:solidFill>
                            <a:schemeClr val="tx1"/>
                          </a:solidFill>
                          <a:latin typeface="+mn-lt"/>
                          <a:ea typeface="Arial" panose="020B0604020202020204" pitchFamily="34" charset="0"/>
                          <a:cs typeface="Arial" panose="020B0604020202020204" pitchFamily="34" charset="0"/>
                        </a:rPr>
                        <a:t>31−60</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90000"/>
                        </a:lnSpc>
                        <a:spcBef>
                          <a:spcPts val="0"/>
                        </a:spcBef>
                        <a:spcAft>
                          <a:spcPts val="0"/>
                        </a:spcAft>
                        <a:buFont typeface="Arial" panose="020B0604020202020204" pitchFamily="34" charset="0"/>
                        <a:buNone/>
                      </a:pPr>
                      <a:r>
                        <a:rPr lang="en-US" sz="1400" kern="1200" noProof="0" dirty="0">
                          <a:solidFill>
                            <a:schemeClr val="tx2"/>
                          </a:solidFill>
                          <a:latin typeface="+mn-lt"/>
                          <a:ea typeface="Arial" panose="020B0604020202020204" pitchFamily="34" charset="0"/>
                          <a:cs typeface="Arial" panose="020B0604020202020204" pitchFamily="34" charset="0"/>
                        </a:rPr>
                        <a:t>4 mg</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2901975"/>
                  </a:ext>
                </a:extLst>
              </a:tr>
              <a:tr h="146680">
                <a:tc vMerge="1">
                  <a:txBody>
                    <a:bodyPr/>
                    <a:lstStyle/>
                    <a:p>
                      <a:pPr marL="0" marR="0" lvl="0" indent="0" algn="l">
                        <a:lnSpc>
                          <a:spcPct val="90000"/>
                        </a:lnSpc>
                        <a:spcBef>
                          <a:spcPts val="0"/>
                        </a:spcBef>
                        <a:spcAft>
                          <a:spcPts val="0"/>
                        </a:spcAft>
                        <a:buFont typeface="Arial" panose="020B0604020202020204" pitchFamily="34" charset="0"/>
                        <a:buNone/>
                      </a:pPr>
                      <a:endParaRPr lang="en-US" sz="1400" kern="1200" noProof="0" dirty="0">
                        <a:solidFill>
                          <a:schemeClr val="tx1"/>
                        </a:solidFill>
                        <a:latin typeface="+mn-lt"/>
                        <a:ea typeface="Arial" panose="020B0604020202020204" pitchFamily="34" charset="0"/>
                        <a:cs typeface="Arial" panose="020B0604020202020204" pitchFamily="34" charset="0"/>
                      </a:endParaRP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32"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400" kern="1200" noProof="0" dirty="0">
                          <a:solidFill>
                            <a:schemeClr val="tx1"/>
                          </a:solidFill>
                          <a:latin typeface="+mn-lt"/>
                          <a:ea typeface="Arial" panose="020B0604020202020204" pitchFamily="34" charset="0"/>
                          <a:cs typeface="Arial" panose="020B0604020202020204" pitchFamily="34" charset="0"/>
                        </a:rPr>
                        <a:t>61−90</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a:lnSpc>
                          <a:spcPct val="90000"/>
                        </a:lnSpc>
                        <a:spcBef>
                          <a:spcPts val="0"/>
                        </a:spcBef>
                        <a:spcAft>
                          <a:spcPts val="0"/>
                        </a:spcAft>
                        <a:buFont typeface="Arial" panose="020B0604020202020204" pitchFamily="34" charset="0"/>
                        <a:buNone/>
                      </a:pPr>
                      <a:r>
                        <a:rPr lang="en-US" sz="1400" kern="1200" noProof="0" dirty="0">
                          <a:solidFill>
                            <a:schemeClr val="tx1"/>
                          </a:solidFill>
                          <a:latin typeface="+mn-lt"/>
                          <a:ea typeface="Arial" panose="020B0604020202020204" pitchFamily="34" charset="0"/>
                          <a:cs typeface="Arial" panose="020B0604020202020204" pitchFamily="34" charset="0"/>
                        </a:rPr>
                        <a:t>9 mg</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06157785"/>
                  </a:ext>
                </a:extLst>
              </a:tr>
              <a:tr h="253649">
                <a:tc>
                  <a:txBody>
                    <a:bodyPr/>
                    <a:lstStyle/>
                    <a:p>
                      <a:pPr marL="0" marR="0" lvl="0" indent="0" algn="l">
                        <a:lnSpc>
                          <a:spcPct val="90000"/>
                        </a:lnSpc>
                        <a:spcBef>
                          <a:spcPts val="0"/>
                        </a:spcBef>
                        <a:spcAft>
                          <a:spcPts val="0"/>
                        </a:spcAft>
                        <a:buFont typeface="Arial" panose="020B0604020202020204" pitchFamily="34" charset="0"/>
                        <a:buNone/>
                      </a:pPr>
                      <a:r>
                        <a:rPr lang="en-US" sz="1400" kern="1200" noProof="0" dirty="0">
                          <a:solidFill>
                            <a:schemeClr val="tx1"/>
                          </a:solidFill>
                          <a:latin typeface="+mn-lt"/>
                          <a:ea typeface="Arial" panose="020B0604020202020204" pitchFamily="34" charset="0"/>
                          <a:cs typeface="Arial" panose="020B0604020202020204" pitchFamily="34" charset="0"/>
                        </a:rPr>
                        <a:t>Maintenance dose</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a:lnSpc>
                          <a:spcPct val="90000"/>
                        </a:lnSpc>
                        <a:spcBef>
                          <a:spcPts val="0"/>
                        </a:spcBef>
                        <a:spcAft>
                          <a:spcPts val="0"/>
                        </a:spcAft>
                        <a:buFont typeface="Arial" panose="020B0604020202020204" pitchFamily="34" charset="0"/>
                        <a:buNone/>
                      </a:pPr>
                      <a:r>
                        <a:rPr lang="en-US" sz="1400" kern="1200" noProof="0" dirty="0">
                          <a:solidFill>
                            <a:schemeClr val="tx1"/>
                          </a:solidFill>
                          <a:latin typeface="+mn-lt"/>
                          <a:ea typeface="Arial" panose="020B0604020202020204" pitchFamily="34" charset="0"/>
                          <a:cs typeface="Arial" panose="020B0604020202020204" pitchFamily="34" charset="0"/>
                        </a:rPr>
                        <a:t>91 onward</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a:lnSpc>
                          <a:spcPct val="90000"/>
                        </a:lnSpc>
                        <a:spcBef>
                          <a:spcPts val="0"/>
                        </a:spcBef>
                        <a:spcAft>
                          <a:spcPts val="0"/>
                        </a:spcAft>
                        <a:buFont typeface="Arial" panose="020B0604020202020204" pitchFamily="34" charset="0"/>
                        <a:buNone/>
                      </a:pPr>
                      <a:r>
                        <a:rPr lang="en-US" sz="1400" kern="1200" noProof="0" dirty="0">
                          <a:solidFill>
                            <a:schemeClr val="tx1"/>
                          </a:solidFill>
                          <a:latin typeface="+mn-lt"/>
                          <a:ea typeface="Arial" panose="020B0604020202020204" pitchFamily="34" charset="0"/>
                          <a:cs typeface="Arial" panose="020B0604020202020204" pitchFamily="34" charset="0"/>
                        </a:rPr>
                        <a:t>25 mg</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88720108"/>
                  </a:ext>
                </a:extLst>
              </a:tr>
            </a:tbl>
          </a:graphicData>
        </a:graphic>
      </p:graphicFrame>
    </p:spTree>
    <p:extLst>
      <p:ext uri="{BB962C8B-B14F-4D97-AF65-F5344CB8AC3E}">
        <p14:creationId xmlns:p14="http://schemas.microsoft.com/office/powerpoint/2010/main" val="235068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EC4CD-9F1D-AAAD-8DF6-8C3095F87587}"/>
              </a:ext>
            </a:extLst>
          </p:cNvPr>
          <p:cNvSpPr>
            <a:spLocks noGrp="1"/>
          </p:cNvSpPr>
          <p:nvPr>
            <p:ph type="title"/>
          </p:nvPr>
        </p:nvSpPr>
        <p:spPr/>
        <p:txBody>
          <a:bodyPr/>
          <a:lstStyle/>
          <a:p>
            <a:r>
              <a:rPr lang="en-US" noProof="0" dirty="0"/>
              <a:t>Semaglutide injection: Efficacy in adolescents (12–18 years) </a:t>
            </a:r>
          </a:p>
        </p:txBody>
      </p:sp>
      <p:sp>
        <p:nvSpPr>
          <p:cNvPr id="4" name="Text Placeholder 3">
            <a:extLst>
              <a:ext uri="{FF2B5EF4-FFF2-40B4-BE49-F238E27FC236}">
                <a16:creationId xmlns:a16="http://schemas.microsoft.com/office/drawing/2014/main" id="{135A0251-C59A-AE81-CD6D-3CF776E7EF92}"/>
              </a:ext>
            </a:extLst>
          </p:cNvPr>
          <p:cNvSpPr>
            <a:spLocks noGrp="1"/>
          </p:cNvSpPr>
          <p:nvPr>
            <p:ph type="body" sz="quarter" idx="13"/>
          </p:nvPr>
        </p:nvSpPr>
        <p:spPr/>
        <p:txBody>
          <a:bodyPr/>
          <a:lstStyle/>
          <a:p>
            <a:r>
              <a:rPr lang="en-US" noProof="0" dirty="0"/>
              <a:t>BMI, body mass index; CI, confidence interval; ETD, estimated treatment difference.</a:t>
            </a:r>
            <a:br>
              <a:rPr lang="en-US" noProof="0" dirty="0"/>
            </a:br>
            <a:r>
              <a:rPr lang="en-US" noProof="0" dirty="0"/>
              <a:t>Weghuber D et al. N Engl J Med 2022;387:2245–2257.</a:t>
            </a:r>
          </a:p>
        </p:txBody>
      </p:sp>
      <p:sp>
        <p:nvSpPr>
          <p:cNvPr id="5" name="Rectangle 4">
            <a:extLst>
              <a:ext uri="{FF2B5EF4-FFF2-40B4-BE49-F238E27FC236}">
                <a16:creationId xmlns:a16="http://schemas.microsoft.com/office/drawing/2014/main" id="{A1393EE7-5C52-4110-D4CE-97781AB5721F}"/>
              </a:ext>
            </a:extLst>
          </p:cNvPr>
          <p:cNvSpPr/>
          <p:nvPr/>
        </p:nvSpPr>
        <p:spPr>
          <a:xfrm>
            <a:off x="3756608"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Box 6">
            <a:extLst>
              <a:ext uri="{FF2B5EF4-FFF2-40B4-BE49-F238E27FC236}">
                <a16:creationId xmlns:a16="http://schemas.microsoft.com/office/drawing/2014/main" id="{1609418B-EAB1-96B9-4619-BD6F5A4398A3}"/>
              </a:ext>
            </a:extLst>
          </p:cNvPr>
          <p:cNvSpPr txBox="1"/>
          <p:nvPr/>
        </p:nvSpPr>
        <p:spPr>
          <a:xfrm>
            <a:off x="3755163"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68 weeks </a:t>
            </a:r>
          </a:p>
        </p:txBody>
      </p:sp>
      <p:sp>
        <p:nvSpPr>
          <p:cNvPr id="8" name="Rectangle 7">
            <a:extLst>
              <a:ext uri="{FF2B5EF4-FFF2-40B4-BE49-F238E27FC236}">
                <a16:creationId xmlns:a16="http://schemas.microsoft.com/office/drawing/2014/main" id="{14B0EB27-86CA-EB74-3544-53EDB72CB79A}"/>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9" name="TextBox 8">
            <a:extLst>
              <a:ext uri="{FF2B5EF4-FFF2-40B4-BE49-F238E27FC236}">
                <a16:creationId xmlns:a16="http://schemas.microsoft.com/office/drawing/2014/main" id="{BD9BA047-B154-DE0C-9BE8-004017BA986A}"/>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endParaRPr lang="en-US" sz="1600" baseline="30000" noProof="0" dirty="0">
              <a:solidFill>
                <a:schemeClr val="bg1"/>
              </a:solidFill>
            </a:endParaRPr>
          </a:p>
        </p:txBody>
      </p:sp>
      <p:grpSp>
        <p:nvGrpSpPr>
          <p:cNvPr id="10" name="Group 9">
            <a:extLst>
              <a:ext uri="{FF2B5EF4-FFF2-40B4-BE49-F238E27FC236}">
                <a16:creationId xmlns:a16="http://schemas.microsoft.com/office/drawing/2014/main" id="{4E7E5564-D3FB-BE6E-82A1-DD8945CDB1AB}"/>
              </a:ext>
            </a:extLst>
          </p:cNvPr>
          <p:cNvGrpSpPr/>
          <p:nvPr/>
        </p:nvGrpSpPr>
        <p:grpSpPr>
          <a:xfrm>
            <a:off x="2114167" y="1990359"/>
            <a:ext cx="1069350" cy="857780"/>
            <a:chOff x="2711498" y="1447148"/>
            <a:chExt cx="1258583" cy="1009574"/>
          </a:xfrm>
        </p:grpSpPr>
        <p:sp>
          <p:nvSpPr>
            <p:cNvPr id="11" name="TextBox 10">
              <a:extLst>
                <a:ext uri="{FF2B5EF4-FFF2-40B4-BE49-F238E27FC236}">
                  <a16:creationId xmlns:a16="http://schemas.microsoft.com/office/drawing/2014/main" id="{E0375DF1-F178-F99E-B6D7-12594E8A20EC}"/>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12" name="Graphic 11" descr="Cake with solid fill">
              <a:extLst>
                <a:ext uri="{FF2B5EF4-FFF2-40B4-BE49-F238E27FC236}">
                  <a16:creationId xmlns:a16="http://schemas.microsoft.com/office/drawing/2014/main" id="{1CBC7965-83A5-C878-80F7-23098E5CC2B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92148" y="1447148"/>
              <a:ext cx="497285" cy="500822"/>
            </a:xfrm>
            <a:prstGeom prst="rect">
              <a:avLst/>
            </a:prstGeom>
          </p:spPr>
        </p:pic>
        <p:sp>
          <p:nvSpPr>
            <p:cNvPr id="13" name="TextBox 12">
              <a:extLst>
                <a:ext uri="{FF2B5EF4-FFF2-40B4-BE49-F238E27FC236}">
                  <a16:creationId xmlns:a16="http://schemas.microsoft.com/office/drawing/2014/main" id="{FE3B6966-4FB5-210E-D1B8-7DC955B912B6}"/>
                </a:ext>
              </a:extLst>
            </p:cNvPr>
            <p:cNvSpPr txBox="1"/>
            <p:nvPr/>
          </p:nvSpPr>
          <p:spPr>
            <a:xfrm>
              <a:off x="2711498" y="2094480"/>
              <a:ext cx="1258583" cy="362242"/>
            </a:xfrm>
            <a:prstGeom prst="rect">
              <a:avLst/>
            </a:prstGeom>
            <a:noFill/>
          </p:spPr>
          <p:txBody>
            <a:bodyPr wrap="square" rtlCol="0">
              <a:spAutoFit/>
            </a:bodyPr>
            <a:lstStyle/>
            <a:p>
              <a:pPr algn="ctr"/>
              <a:r>
                <a:rPr lang="en-US" sz="1400" noProof="0" dirty="0"/>
                <a:t>15 years</a:t>
              </a:r>
            </a:p>
          </p:txBody>
        </p:sp>
      </p:grpSp>
      <p:grpSp>
        <p:nvGrpSpPr>
          <p:cNvPr id="18" name="Group 17">
            <a:extLst>
              <a:ext uri="{FF2B5EF4-FFF2-40B4-BE49-F238E27FC236}">
                <a16:creationId xmlns:a16="http://schemas.microsoft.com/office/drawing/2014/main" id="{9F6B19BD-1202-D2BD-8574-A5DC1A791EFD}"/>
              </a:ext>
            </a:extLst>
          </p:cNvPr>
          <p:cNvGrpSpPr/>
          <p:nvPr/>
        </p:nvGrpSpPr>
        <p:grpSpPr>
          <a:xfrm>
            <a:off x="6522286" y="2022128"/>
            <a:ext cx="1201896" cy="826011"/>
            <a:chOff x="6230456" y="1484539"/>
            <a:chExt cx="1414585" cy="972183"/>
          </a:xfrm>
        </p:grpSpPr>
        <p:pic>
          <p:nvPicPr>
            <p:cNvPr id="19" name="Graphic 18" descr="Scale outline">
              <a:extLst>
                <a:ext uri="{FF2B5EF4-FFF2-40B4-BE49-F238E27FC236}">
                  <a16:creationId xmlns:a16="http://schemas.microsoft.com/office/drawing/2014/main" id="{3BEB5375-9C51-06DC-6B0C-449CBB95EEF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8827" y="1484539"/>
              <a:ext cx="437843" cy="440956"/>
            </a:xfrm>
            <a:prstGeom prst="rect">
              <a:avLst/>
            </a:prstGeom>
          </p:spPr>
        </p:pic>
        <p:sp>
          <p:nvSpPr>
            <p:cNvPr id="20" name="TextBox 19">
              <a:extLst>
                <a:ext uri="{FF2B5EF4-FFF2-40B4-BE49-F238E27FC236}">
                  <a16:creationId xmlns:a16="http://schemas.microsoft.com/office/drawing/2014/main" id="{73025C1D-7092-9138-C102-1890426499A3}"/>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21" name="TextBox 20">
              <a:extLst>
                <a:ext uri="{FF2B5EF4-FFF2-40B4-BE49-F238E27FC236}">
                  <a16:creationId xmlns:a16="http://schemas.microsoft.com/office/drawing/2014/main" id="{2C5BA673-C9BB-002F-192A-4BBCB53CFCCE}"/>
                </a:ext>
              </a:extLst>
            </p:cNvPr>
            <p:cNvSpPr txBox="1"/>
            <p:nvPr/>
          </p:nvSpPr>
          <p:spPr>
            <a:xfrm>
              <a:off x="6397589" y="2094480"/>
              <a:ext cx="1080319" cy="362242"/>
            </a:xfrm>
            <a:prstGeom prst="rect">
              <a:avLst/>
            </a:prstGeom>
            <a:noFill/>
          </p:spPr>
          <p:txBody>
            <a:bodyPr wrap="square" rtlCol="0">
              <a:spAutoFit/>
            </a:bodyPr>
            <a:lstStyle/>
            <a:p>
              <a:pPr algn="ctr"/>
              <a:r>
                <a:rPr lang="en-US" sz="1400" noProof="0" dirty="0"/>
                <a:t>108 kg</a:t>
              </a:r>
            </a:p>
          </p:txBody>
        </p:sp>
      </p:grpSp>
      <p:grpSp>
        <p:nvGrpSpPr>
          <p:cNvPr id="22" name="Group 21">
            <a:extLst>
              <a:ext uri="{FF2B5EF4-FFF2-40B4-BE49-F238E27FC236}">
                <a16:creationId xmlns:a16="http://schemas.microsoft.com/office/drawing/2014/main" id="{5D309CCD-1248-BA4D-FD2A-0FD2960E8931}"/>
              </a:ext>
            </a:extLst>
          </p:cNvPr>
          <p:cNvGrpSpPr/>
          <p:nvPr/>
        </p:nvGrpSpPr>
        <p:grpSpPr>
          <a:xfrm>
            <a:off x="9031142" y="2022128"/>
            <a:ext cx="922884" cy="826011"/>
            <a:chOff x="8009968" y="1484539"/>
            <a:chExt cx="1086199" cy="972183"/>
          </a:xfrm>
        </p:grpSpPr>
        <p:pic>
          <p:nvPicPr>
            <p:cNvPr id="23" name="Graphic 22" descr="Scale outline">
              <a:extLst>
                <a:ext uri="{FF2B5EF4-FFF2-40B4-BE49-F238E27FC236}">
                  <a16:creationId xmlns:a16="http://schemas.microsoft.com/office/drawing/2014/main" id="{E47BF4AF-FA91-C1B6-92FE-AF887067F5C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146" y="1484539"/>
              <a:ext cx="437843" cy="440956"/>
            </a:xfrm>
            <a:prstGeom prst="rect">
              <a:avLst/>
            </a:prstGeom>
          </p:spPr>
        </p:pic>
        <p:sp>
          <p:nvSpPr>
            <p:cNvPr id="24" name="TextBox 23">
              <a:extLst>
                <a:ext uri="{FF2B5EF4-FFF2-40B4-BE49-F238E27FC236}">
                  <a16:creationId xmlns:a16="http://schemas.microsoft.com/office/drawing/2014/main" id="{8BD0FA06-ED44-A9A7-45F1-793521645A16}"/>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25" name="TextBox 24">
              <a:extLst>
                <a:ext uri="{FF2B5EF4-FFF2-40B4-BE49-F238E27FC236}">
                  <a16:creationId xmlns:a16="http://schemas.microsoft.com/office/drawing/2014/main" id="{B7414B96-5000-1C71-4404-CFECE32D8067}"/>
                </a:ext>
              </a:extLst>
            </p:cNvPr>
            <p:cNvSpPr txBox="1"/>
            <p:nvPr/>
          </p:nvSpPr>
          <p:spPr>
            <a:xfrm>
              <a:off x="8009968" y="2094480"/>
              <a:ext cx="1086199" cy="362242"/>
            </a:xfrm>
            <a:prstGeom prst="rect">
              <a:avLst/>
            </a:prstGeom>
            <a:noFill/>
          </p:spPr>
          <p:txBody>
            <a:bodyPr wrap="square" rtlCol="0">
              <a:spAutoFit/>
            </a:bodyPr>
            <a:lstStyle/>
            <a:p>
              <a:pPr algn="ctr"/>
              <a:r>
                <a:rPr lang="en-US" sz="1400" noProof="0" dirty="0"/>
                <a:t>37 kg/m</a:t>
              </a:r>
              <a:r>
                <a:rPr lang="en-US" sz="1400" baseline="30000" noProof="0" dirty="0"/>
                <a:t>2</a:t>
              </a:r>
            </a:p>
          </p:txBody>
        </p:sp>
      </p:grpSp>
      <p:sp>
        <p:nvSpPr>
          <p:cNvPr id="26" name="TextBox 25">
            <a:extLst>
              <a:ext uri="{FF2B5EF4-FFF2-40B4-BE49-F238E27FC236}">
                <a16:creationId xmlns:a16="http://schemas.microsoft.com/office/drawing/2014/main" id="{6AD614A6-BB8E-F5C6-7957-F5AAB31D3F41}"/>
              </a:ext>
            </a:extLst>
          </p:cNvPr>
          <p:cNvSpPr txBox="1"/>
          <p:nvPr/>
        </p:nvSpPr>
        <p:spPr>
          <a:xfrm>
            <a:off x="7821188" y="2903651"/>
            <a:ext cx="614271" cy="276999"/>
          </a:xfrm>
          <a:prstGeom prst="rect">
            <a:avLst/>
          </a:prstGeom>
          <a:noFill/>
        </p:spPr>
        <p:txBody>
          <a:bodyPr wrap="none" rtlCol="0">
            <a:spAutoFit/>
          </a:bodyPr>
          <a:lstStyle/>
          <a:p>
            <a:pPr algn="r"/>
            <a:r>
              <a:rPr lang="en-US" sz="1200" noProof="0" dirty="0">
                <a:solidFill>
                  <a:schemeClr val="bg1"/>
                </a:solidFill>
              </a:rPr>
              <a:t>n=201</a:t>
            </a:r>
          </a:p>
        </p:txBody>
      </p:sp>
      <p:sp>
        <p:nvSpPr>
          <p:cNvPr id="27" name="Isosceles Triangle 26">
            <a:extLst>
              <a:ext uri="{FF2B5EF4-FFF2-40B4-BE49-F238E27FC236}">
                <a16:creationId xmlns:a16="http://schemas.microsoft.com/office/drawing/2014/main" id="{6B2682E1-E2C0-ACB8-E9E5-4B124531D6FE}"/>
              </a:ext>
            </a:extLst>
          </p:cNvPr>
          <p:cNvSpPr/>
          <p:nvPr/>
        </p:nvSpPr>
        <p:spPr>
          <a:xfrm>
            <a:off x="6848797" y="3511075"/>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Isosceles Triangle 27">
            <a:extLst>
              <a:ext uri="{FF2B5EF4-FFF2-40B4-BE49-F238E27FC236}">
                <a16:creationId xmlns:a16="http://schemas.microsoft.com/office/drawing/2014/main" id="{EF58406E-C62F-9C94-6867-78F9497F03B0}"/>
              </a:ext>
            </a:extLst>
          </p:cNvPr>
          <p:cNvSpPr/>
          <p:nvPr/>
        </p:nvSpPr>
        <p:spPr>
          <a:xfrm flipV="1">
            <a:off x="4900862" y="5259660"/>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Box 28">
            <a:extLst>
              <a:ext uri="{FF2B5EF4-FFF2-40B4-BE49-F238E27FC236}">
                <a16:creationId xmlns:a16="http://schemas.microsoft.com/office/drawing/2014/main" id="{5A7190BC-EBA9-FBA6-4422-8C54396419DE}"/>
              </a:ext>
            </a:extLst>
          </p:cNvPr>
          <p:cNvSpPr txBox="1"/>
          <p:nvPr/>
        </p:nvSpPr>
        <p:spPr>
          <a:xfrm>
            <a:off x="4488113" y="3207855"/>
            <a:ext cx="1642542" cy="276999"/>
          </a:xfrm>
          <a:prstGeom prst="rect">
            <a:avLst/>
          </a:prstGeom>
          <a:noFill/>
        </p:spPr>
        <p:txBody>
          <a:bodyPr wrap="square" rtlCol="0">
            <a:spAutoFit/>
          </a:bodyPr>
          <a:lstStyle/>
          <a:p>
            <a:pPr algn="ctr"/>
            <a:r>
              <a:rPr lang="en-US" sz="1200" b="1" noProof="0" dirty="0">
                <a:solidFill>
                  <a:schemeClr val="accent1"/>
                </a:solidFill>
              </a:rPr>
              <a:t>Semaglutide 2.4 mg</a:t>
            </a:r>
          </a:p>
        </p:txBody>
      </p:sp>
      <p:sp>
        <p:nvSpPr>
          <p:cNvPr id="30" name="TextBox 29">
            <a:extLst>
              <a:ext uri="{FF2B5EF4-FFF2-40B4-BE49-F238E27FC236}">
                <a16:creationId xmlns:a16="http://schemas.microsoft.com/office/drawing/2014/main" id="{C7DD8120-2611-FDA4-6D22-BBDA27A76688}"/>
              </a:ext>
            </a:extLst>
          </p:cNvPr>
          <p:cNvSpPr txBox="1"/>
          <p:nvPr/>
        </p:nvSpPr>
        <p:spPr>
          <a:xfrm>
            <a:off x="6414756" y="3207855"/>
            <a:ext cx="1686546" cy="276999"/>
          </a:xfrm>
          <a:prstGeom prst="rect">
            <a:avLst/>
          </a:prstGeom>
          <a:noFill/>
        </p:spPr>
        <p:txBody>
          <a:bodyPr wrap="square" rtlCol="0">
            <a:spAutoFit/>
          </a:bodyPr>
          <a:lstStyle/>
          <a:p>
            <a:pPr algn="ctr"/>
            <a:r>
              <a:rPr lang="en-US" sz="1200" b="1" noProof="0" dirty="0">
                <a:solidFill>
                  <a:schemeClr val="bg1">
                    <a:lumMod val="50000"/>
                  </a:schemeClr>
                </a:solidFill>
              </a:rPr>
              <a:t>Placebo</a:t>
            </a:r>
          </a:p>
        </p:txBody>
      </p:sp>
      <p:sp>
        <p:nvSpPr>
          <p:cNvPr id="31" name="TextBox 30">
            <a:extLst>
              <a:ext uri="{FF2B5EF4-FFF2-40B4-BE49-F238E27FC236}">
                <a16:creationId xmlns:a16="http://schemas.microsoft.com/office/drawing/2014/main" id="{645966BA-7886-D023-0DFE-81DF76AA2F45}"/>
              </a:ext>
            </a:extLst>
          </p:cNvPr>
          <p:cNvSpPr txBox="1"/>
          <p:nvPr/>
        </p:nvSpPr>
        <p:spPr>
          <a:xfrm rot="16200000">
            <a:off x="3949069" y="4415913"/>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32" name="Chart 31">
            <a:extLst>
              <a:ext uri="{FF2B5EF4-FFF2-40B4-BE49-F238E27FC236}">
                <a16:creationId xmlns:a16="http://schemas.microsoft.com/office/drawing/2014/main" id="{11EB82B0-3EE9-B8D1-9E74-F6CB587F06F3}"/>
              </a:ext>
            </a:extLst>
          </p:cNvPr>
          <p:cNvGraphicFramePr/>
          <p:nvPr>
            <p:extLst>
              <p:ext uri="{D42A27DB-BD31-4B8C-83A1-F6EECF244321}">
                <p14:modId xmlns:p14="http://schemas.microsoft.com/office/powerpoint/2010/main" val="2311791454"/>
              </p:ext>
            </p:extLst>
          </p:nvPr>
        </p:nvGraphicFramePr>
        <p:xfrm>
          <a:off x="4185364" y="3533612"/>
          <a:ext cx="4183226" cy="2240888"/>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Box 32">
            <a:extLst>
              <a:ext uri="{FF2B5EF4-FFF2-40B4-BE49-F238E27FC236}">
                <a16:creationId xmlns:a16="http://schemas.microsoft.com/office/drawing/2014/main" id="{7498FAA8-FF1D-AEC7-1DEB-E2EDD77DEECB}"/>
              </a:ext>
            </a:extLst>
          </p:cNvPr>
          <p:cNvSpPr txBox="1"/>
          <p:nvPr/>
        </p:nvSpPr>
        <p:spPr>
          <a:xfrm>
            <a:off x="5107534" y="5227468"/>
            <a:ext cx="395942"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−15%</a:t>
            </a:r>
            <a:endParaRPr lang="en-US" sz="1200" baseline="30000" noProof="0" dirty="0">
              <a:solidFill>
                <a:schemeClr val="bg1"/>
              </a:solidFill>
            </a:endParaRPr>
          </a:p>
        </p:txBody>
      </p:sp>
      <p:sp>
        <p:nvSpPr>
          <p:cNvPr id="34" name="TextBox 33">
            <a:extLst>
              <a:ext uri="{FF2B5EF4-FFF2-40B4-BE49-F238E27FC236}">
                <a16:creationId xmlns:a16="http://schemas.microsoft.com/office/drawing/2014/main" id="{D93ED40E-573F-53E9-1F5B-6800ED31D937}"/>
              </a:ext>
            </a:extLst>
          </p:cNvPr>
          <p:cNvSpPr txBox="1"/>
          <p:nvPr/>
        </p:nvSpPr>
        <p:spPr>
          <a:xfrm>
            <a:off x="7142138" y="3847494"/>
            <a:ext cx="221214" cy="201274"/>
          </a:xfrm>
          <a:prstGeom prst="rect">
            <a:avLst/>
          </a:prstGeom>
          <a:noFill/>
        </p:spPr>
        <p:txBody>
          <a:bodyPr wrap="none" lIns="0" tIns="0" rIns="0" bIns="0" rtlCol="0">
            <a:spAutoFit/>
          </a:bodyPr>
          <a:lstStyle/>
          <a:p>
            <a:pPr algn="ctr">
              <a:lnSpc>
                <a:spcPct val="120000"/>
              </a:lnSpc>
            </a:pPr>
            <a:r>
              <a:rPr lang="en-US" sz="1200" dirty="0">
                <a:solidFill>
                  <a:schemeClr val="bg1"/>
                </a:solidFill>
              </a:rPr>
              <a:t>3</a:t>
            </a:r>
            <a:r>
              <a:rPr lang="en-US" sz="1200" noProof="0" dirty="0">
                <a:solidFill>
                  <a:schemeClr val="bg1"/>
                </a:solidFill>
              </a:rPr>
              <a:t>%</a:t>
            </a:r>
            <a:endParaRPr lang="en-US" sz="1200" baseline="30000" noProof="0" dirty="0">
              <a:solidFill>
                <a:schemeClr val="bg1"/>
              </a:solidFill>
            </a:endParaRPr>
          </a:p>
        </p:txBody>
      </p:sp>
      <p:sp>
        <p:nvSpPr>
          <p:cNvPr id="35" name="TextBox 34">
            <a:extLst>
              <a:ext uri="{FF2B5EF4-FFF2-40B4-BE49-F238E27FC236}">
                <a16:creationId xmlns:a16="http://schemas.microsoft.com/office/drawing/2014/main" id="{E891F443-4B2F-B0CF-B1E9-41A787D016C4}"/>
              </a:ext>
            </a:extLst>
          </p:cNvPr>
          <p:cNvSpPr txBox="1"/>
          <p:nvPr/>
        </p:nvSpPr>
        <p:spPr>
          <a:xfrm>
            <a:off x="6175604" y="5352727"/>
            <a:ext cx="2154281" cy="259920"/>
          </a:xfrm>
          <a:prstGeom prst="rect">
            <a:avLst/>
          </a:prstGeom>
          <a:noFill/>
        </p:spPr>
        <p:txBody>
          <a:bodyPr wrap="square" lIns="0" rIns="0" rtlCol="0" anchor="t">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1965"/>
                </a:solidFill>
                <a:effectLst/>
                <a:uLnTx/>
                <a:uFillTx/>
                <a:ea typeface="Arial" panose="020B0604020202020204" pitchFamily="34" charset="0"/>
                <a:cs typeface="Arial"/>
              </a:rPr>
              <a:t>ETD</a:t>
            </a:r>
            <a:r>
              <a:rPr kumimoji="0" lang="en-US" sz="1050" b="0" i="0" u="none" strike="noStrike" kern="1200" cap="none" spc="0" normalizeH="0" baseline="0" noProof="0" dirty="0">
                <a:ln>
                  <a:noFill/>
                </a:ln>
                <a:solidFill>
                  <a:srgbClr val="001965"/>
                </a:solidFill>
                <a:effectLst/>
                <a:uLnTx/>
                <a:uFillTx/>
                <a:ea typeface="Arial" panose="020B0604020202020204" pitchFamily="34" charset="0"/>
                <a:cs typeface="Arial"/>
              </a:rPr>
              <a:t> (95% CI) </a:t>
            </a:r>
            <a:r>
              <a:rPr kumimoji="0" lang="en-US" sz="1050" b="1" i="0" u="none" strike="noStrike" kern="1200" cap="none" spc="0" normalizeH="0" baseline="0" noProof="0" dirty="0">
                <a:ln>
                  <a:noFill/>
                </a:ln>
                <a:solidFill>
                  <a:srgbClr val="001965"/>
                </a:solidFill>
                <a:effectLst/>
                <a:uLnTx/>
                <a:uFillTx/>
                <a:ea typeface="Arial" panose="020B0604020202020204" pitchFamily="34" charset="0"/>
                <a:cs typeface="Arial"/>
              </a:rPr>
              <a:t>−17.4 </a:t>
            </a:r>
            <a:r>
              <a:rPr kumimoji="0" lang="en-US" sz="1050" b="0" i="0" u="none" strike="noStrike" kern="1200" cap="none" spc="0" normalizeH="0" baseline="0" noProof="0" dirty="0">
                <a:ln>
                  <a:noFill/>
                </a:ln>
                <a:solidFill>
                  <a:srgbClr val="001965"/>
                </a:solidFill>
                <a:effectLst/>
                <a:uLnTx/>
                <a:uFillTx/>
                <a:ea typeface="Arial" panose="020B0604020202020204" pitchFamily="34" charset="0"/>
                <a:cs typeface="Arial"/>
              </a:rPr>
              <a:t>(−21.1, −13.7)</a:t>
            </a:r>
            <a:endParaRPr kumimoji="0" lang="en-US" sz="800" b="0" i="0" u="none" strike="noStrike" kern="1200" cap="none" spc="0" normalizeH="0" baseline="0" noProof="0" dirty="0">
              <a:ln>
                <a:noFill/>
              </a:ln>
              <a:solidFill>
                <a:srgbClr val="001965"/>
              </a:solidFill>
              <a:effectLst/>
              <a:uLnTx/>
              <a:uFillTx/>
              <a:ea typeface="Arial" panose="020B0604020202020204" pitchFamily="34" charset="0"/>
              <a:cs typeface="Arial"/>
            </a:endParaRPr>
          </a:p>
        </p:txBody>
      </p:sp>
      <p:grpSp>
        <p:nvGrpSpPr>
          <p:cNvPr id="6" name="Group 5">
            <a:extLst>
              <a:ext uri="{FF2B5EF4-FFF2-40B4-BE49-F238E27FC236}">
                <a16:creationId xmlns:a16="http://schemas.microsoft.com/office/drawing/2014/main" id="{4274E45E-123B-4058-F019-37F78139AD2B}"/>
              </a:ext>
            </a:extLst>
          </p:cNvPr>
          <p:cNvGrpSpPr/>
          <p:nvPr/>
        </p:nvGrpSpPr>
        <p:grpSpPr>
          <a:xfrm>
            <a:off x="4447588" y="2039229"/>
            <a:ext cx="767738" cy="809597"/>
            <a:chOff x="4447588" y="2039229"/>
            <a:chExt cx="767738" cy="809597"/>
          </a:xfrm>
        </p:grpSpPr>
        <p:grpSp>
          <p:nvGrpSpPr>
            <p:cNvPr id="14" name="Group 13">
              <a:extLst>
                <a:ext uri="{FF2B5EF4-FFF2-40B4-BE49-F238E27FC236}">
                  <a16:creationId xmlns:a16="http://schemas.microsoft.com/office/drawing/2014/main" id="{645DDDEA-B7FC-DD4A-23C7-A76382745A36}"/>
                </a:ext>
              </a:extLst>
            </p:cNvPr>
            <p:cNvGrpSpPr/>
            <p:nvPr/>
          </p:nvGrpSpPr>
          <p:grpSpPr>
            <a:xfrm>
              <a:off x="4447588" y="2420403"/>
              <a:ext cx="767738" cy="428423"/>
              <a:chOff x="4842329" y="1953294"/>
              <a:chExt cx="903598" cy="504238"/>
            </a:xfrm>
          </p:grpSpPr>
          <p:sp>
            <p:nvSpPr>
              <p:cNvPr id="16" name="TextBox 15">
                <a:extLst>
                  <a:ext uri="{FF2B5EF4-FFF2-40B4-BE49-F238E27FC236}">
                    <a16:creationId xmlns:a16="http://schemas.microsoft.com/office/drawing/2014/main" id="{7AEAC5A7-7BEF-38D3-ADDB-53E07276A3B0}"/>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17" name="TextBox 16">
                <a:extLst>
                  <a:ext uri="{FF2B5EF4-FFF2-40B4-BE49-F238E27FC236}">
                    <a16:creationId xmlns:a16="http://schemas.microsoft.com/office/drawing/2014/main" id="{B56495FE-F5B9-7CF4-D7D6-BB78D49D626B}"/>
                  </a:ext>
                </a:extLst>
              </p:cNvPr>
              <p:cNvSpPr txBox="1"/>
              <p:nvPr/>
            </p:nvSpPr>
            <p:spPr>
              <a:xfrm>
                <a:off x="4842329" y="2095290"/>
                <a:ext cx="903598" cy="362242"/>
              </a:xfrm>
              <a:prstGeom prst="rect">
                <a:avLst/>
              </a:prstGeom>
              <a:noFill/>
            </p:spPr>
            <p:txBody>
              <a:bodyPr wrap="square" rtlCol="0">
                <a:spAutoFit/>
              </a:bodyPr>
              <a:lstStyle/>
              <a:p>
                <a:pPr algn="ctr"/>
                <a:r>
                  <a:rPr lang="en-US" sz="1400" noProof="0" dirty="0"/>
                  <a:t>38%</a:t>
                </a:r>
              </a:p>
            </p:txBody>
          </p:sp>
        </p:grpSp>
        <p:pic>
          <p:nvPicPr>
            <p:cNvPr id="3" name="Graphic 2" descr="Man with solid fill">
              <a:extLst>
                <a:ext uri="{FF2B5EF4-FFF2-40B4-BE49-F238E27FC236}">
                  <a16:creationId xmlns:a16="http://schemas.microsoft.com/office/drawing/2014/main" id="{B801CDD1-2077-5C55-BB33-1E06D35F9F4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6234" y="2039229"/>
              <a:ext cx="410448" cy="374657"/>
            </a:xfrm>
            <a:prstGeom prst="rect">
              <a:avLst/>
            </a:prstGeom>
          </p:spPr>
        </p:pic>
      </p:grpSp>
    </p:spTree>
    <p:extLst>
      <p:ext uri="{BB962C8B-B14F-4D97-AF65-F5344CB8AC3E}">
        <p14:creationId xmlns:p14="http://schemas.microsoft.com/office/powerpoint/2010/main" val="69819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4038F-8F8C-083B-FA84-AF4B2E3F2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5C58C-CB33-B425-2F2A-C990DEBC1812}"/>
              </a:ext>
            </a:extLst>
          </p:cNvPr>
          <p:cNvSpPr>
            <a:spLocks noGrp="1"/>
          </p:cNvSpPr>
          <p:nvPr>
            <p:ph type="title"/>
          </p:nvPr>
        </p:nvSpPr>
        <p:spPr/>
        <p:txBody>
          <a:bodyPr>
            <a:normAutofit/>
          </a:bodyPr>
          <a:lstStyle/>
          <a:p>
            <a:r>
              <a:rPr lang="en-US" noProof="0" dirty="0"/>
              <a:t>Semaglutide: Safety</a:t>
            </a:r>
          </a:p>
        </p:txBody>
      </p:sp>
      <p:sp>
        <p:nvSpPr>
          <p:cNvPr id="8" name="Text Placeholder 7">
            <a:extLst>
              <a:ext uri="{FF2B5EF4-FFF2-40B4-BE49-F238E27FC236}">
                <a16:creationId xmlns:a16="http://schemas.microsoft.com/office/drawing/2014/main" id="{347D6FCF-1A99-388B-2442-AE500DF92725}"/>
              </a:ext>
            </a:extLst>
          </p:cNvPr>
          <p:cNvSpPr>
            <a:spLocks noGrp="1"/>
          </p:cNvSpPr>
          <p:nvPr>
            <p:ph type="body" sz="quarter" idx="13"/>
          </p:nvPr>
        </p:nvSpPr>
        <p:spPr/>
        <p:txBody>
          <a:bodyPr/>
          <a:lstStyle/>
          <a:p>
            <a:pPr lvl="0" defTabSz="914400" fontAlgn="base">
              <a:lnSpc>
                <a:spcPct val="95000"/>
              </a:lnSpc>
              <a:spcAft>
                <a:spcPct val="0"/>
              </a:spcAft>
              <a:defRPr/>
            </a:pPr>
            <a:r>
              <a:rPr lang="en-CA" dirty="0"/>
              <a:t>Wegovy</a:t>
            </a:r>
            <a:r>
              <a:rPr lang="en-CA" baseline="30000" dirty="0"/>
              <a:t>®</a:t>
            </a:r>
            <a:r>
              <a:rPr lang="en-CA" dirty="0"/>
              <a:t> (semaglutide tablets 25 mg; semaglutide injection 7.2 mg). Prescribing information. </a:t>
            </a:r>
            <a:r>
              <a:rPr lang="en-CA" dirty="0">
                <a:hlinkClick r:id="rId3">
                  <a:extLst>
                    <a:ext uri="{A12FA001-AC4F-418D-AE19-62706E023703}">
                      <ahyp:hlinkClr xmlns:ahyp="http://schemas.microsoft.com/office/drawing/2018/hyperlinkcolor" val="tx"/>
                    </a:ext>
                  </a:extLst>
                </a:hlinkClick>
              </a:rPr>
              <a:t>https://www.novo-pi.com/wegovy.pdf</a:t>
            </a:r>
            <a:r>
              <a:rPr lang="en-CA" dirty="0"/>
              <a:t>. Accessed March 2026.</a:t>
            </a:r>
          </a:p>
        </p:txBody>
      </p:sp>
      <p:sp>
        <p:nvSpPr>
          <p:cNvPr id="4" name="TextBox 3">
            <a:extLst>
              <a:ext uri="{FF2B5EF4-FFF2-40B4-BE49-F238E27FC236}">
                <a16:creationId xmlns:a16="http://schemas.microsoft.com/office/drawing/2014/main" id="{D6F5D4FF-E7E3-1577-0BBA-3523DFB28961}"/>
              </a:ext>
            </a:extLst>
          </p:cNvPr>
          <p:cNvSpPr txBox="1"/>
          <p:nvPr/>
        </p:nvSpPr>
        <p:spPr>
          <a:xfrm>
            <a:off x="6127710" y="1683723"/>
            <a:ext cx="5416292" cy="687388"/>
          </a:xfrm>
          <a:prstGeom prst="roundRect">
            <a:avLst/>
          </a:prstGeom>
          <a:solidFill>
            <a:schemeClr val="tx1"/>
          </a:solidFill>
          <a:ln>
            <a:noFill/>
          </a:ln>
        </p:spPr>
        <p:txBody>
          <a:bodyPr wrap="square" rtlCol="0">
            <a:noAutofit/>
          </a:bodyPr>
          <a:lstStyle>
            <a:defPPr>
              <a:defRPr lang="en-US"/>
            </a:defPPr>
            <a:lvl1pPr>
              <a:defRPr>
                <a:solidFill>
                  <a:schemeClr val="bg1"/>
                </a:solidFill>
              </a:defRPr>
            </a:lvl1pPr>
          </a:lstStyle>
          <a:p>
            <a:r>
              <a:rPr lang="en-US" noProof="0" dirty="0"/>
              <a:t>Warnings and precautions</a:t>
            </a:r>
          </a:p>
        </p:txBody>
      </p:sp>
      <p:sp>
        <p:nvSpPr>
          <p:cNvPr id="5" name="Rectangle 4">
            <a:extLst>
              <a:ext uri="{FF2B5EF4-FFF2-40B4-BE49-F238E27FC236}">
                <a16:creationId xmlns:a16="http://schemas.microsoft.com/office/drawing/2014/main" id="{E835E81D-092B-F9A3-0FF9-8690FF866565}"/>
              </a:ext>
            </a:extLst>
          </p:cNvPr>
          <p:cNvSpPr/>
          <p:nvPr/>
        </p:nvSpPr>
        <p:spPr>
          <a:xfrm>
            <a:off x="6127710" y="2092721"/>
            <a:ext cx="5416292" cy="3905230"/>
          </a:xfrm>
          <a:prstGeom prst="rect">
            <a:avLst/>
          </a:prstGeom>
          <a:solidFill>
            <a:schemeClr val="bg1">
              <a:lumMod val="85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08000" rIns="182880" rtlCol="0" anchor="t"/>
          <a:lstStyle/>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Risk of thyroid C-cell tumors</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Acute pancreatitis </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Acute gallbladder disease </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Hypoglycemia </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Acute kidney injury due to volume depletion </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Severe gastrointestinal adverse reactions</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Hypersensitivity reactions </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Diabetic retinopathy complications in patients with </a:t>
            </a:r>
            <a:br>
              <a:rPr lang="en-US" sz="1400" noProof="0" dirty="0">
                <a:solidFill>
                  <a:schemeClr val="tx1"/>
                </a:solidFill>
                <a:latin typeface="+mj-lt"/>
              </a:rPr>
            </a:br>
            <a:r>
              <a:rPr lang="en-US" sz="1400" noProof="0" dirty="0">
                <a:solidFill>
                  <a:schemeClr val="tx1"/>
                </a:solidFill>
                <a:latin typeface="+mj-lt"/>
              </a:rPr>
              <a:t>type 2 diabetes</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Heart rate increase</a:t>
            </a:r>
          </a:p>
          <a:p>
            <a:pPr marL="142875" indent="-142875" defTabSz="1219139" fontAlgn="base">
              <a:spcBef>
                <a:spcPct val="0"/>
              </a:spcBef>
              <a:spcAft>
                <a:spcPts val="300"/>
              </a:spcAft>
              <a:buFont typeface="Arial" panose="020B0604020202020204" pitchFamily="34" charset="0"/>
              <a:buChar char="•"/>
            </a:pPr>
            <a:r>
              <a:rPr lang="en-US" sz="1400" noProof="0" dirty="0">
                <a:solidFill>
                  <a:schemeClr val="tx1"/>
                </a:solidFill>
                <a:latin typeface="+mj-lt"/>
              </a:rPr>
              <a:t>Pulmonary aspiration during general anesthesia </a:t>
            </a:r>
            <a:br>
              <a:rPr lang="en-US" sz="1400" noProof="0" dirty="0">
                <a:solidFill>
                  <a:schemeClr val="tx1"/>
                </a:solidFill>
                <a:latin typeface="+mj-lt"/>
              </a:rPr>
            </a:br>
            <a:r>
              <a:rPr lang="en-US" sz="1400" noProof="0" dirty="0">
                <a:solidFill>
                  <a:schemeClr val="tx1"/>
                </a:solidFill>
                <a:latin typeface="+mj-lt"/>
              </a:rPr>
              <a:t>or deep sedation</a:t>
            </a:r>
          </a:p>
        </p:txBody>
      </p:sp>
      <p:sp>
        <p:nvSpPr>
          <p:cNvPr id="19" name="TextBox 18">
            <a:extLst>
              <a:ext uri="{FF2B5EF4-FFF2-40B4-BE49-F238E27FC236}">
                <a16:creationId xmlns:a16="http://schemas.microsoft.com/office/drawing/2014/main" id="{EAEA4A9D-98ED-B65A-7C66-B02EC8237B97}"/>
              </a:ext>
            </a:extLst>
          </p:cNvPr>
          <p:cNvSpPr txBox="1"/>
          <p:nvPr/>
        </p:nvSpPr>
        <p:spPr>
          <a:xfrm>
            <a:off x="647999" y="1683723"/>
            <a:ext cx="5149298" cy="541034"/>
          </a:xfrm>
          <a:prstGeom prst="roundRect">
            <a:avLst/>
          </a:prstGeom>
          <a:solidFill>
            <a:schemeClr val="accent1"/>
          </a:solidFill>
          <a:ln>
            <a:noFill/>
          </a:ln>
        </p:spPr>
        <p:txBody>
          <a:bodyPr wrap="square" rtlCol="0">
            <a:noAutofit/>
          </a:bodyPr>
          <a:lstStyle/>
          <a:p>
            <a:r>
              <a:rPr lang="en-US" noProof="0" dirty="0">
                <a:solidFill>
                  <a:schemeClr val="bg1"/>
                </a:solidFill>
              </a:rPr>
              <a:t>Contraindications</a:t>
            </a:r>
          </a:p>
        </p:txBody>
      </p:sp>
      <p:sp>
        <p:nvSpPr>
          <p:cNvPr id="21" name="Rectangle 20">
            <a:extLst>
              <a:ext uri="{FF2B5EF4-FFF2-40B4-BE49-F238E27FC236}">
                <a16:creationId xmlns:a16="http://schemas.microsoft.com/office/drawing/2014/main" id="{A589C90D-4416-19D6-0DEC-DDE3363D1428}"/>
              </a:ext>
            </a:extLst>
          </p:cNvPr>
          <p:cNvSpPr/>
          <p:nvPr/>
        </p:nvSpPr>
        <p:spPr>
          <a:xfrm>
            <a:off x="647999" y="2092720"/>
            <a:ext cx="5149298" cy="1031480"/>
          </a:xfrm>
          <a:prstGeom prst="rect">
            <a:avLst/>
          </a:prstGeom>
          <a:solidFill>
            <a:schemeClr val="accent1">
              <a:lumMod val="20000"/>
              <a:lumOff val="80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72000" rIns="182880" rtlCol="0" anchor="t"/>
          <a:lstStyle/>
          <a:p>
            <a:pPr marL="142875" indent="-142875" defTabSz="1219139" fontAlgn="base">
              <a:spcBef>
                <a:spcPct val="0"/>
              </a:spcBef>
              <a:spcAft>
                <a:spcPct val="0"/>
              </a:spcAft>
              <a:buFont typeface="Arial" panose="020B0604020202020204" pitchFamily="34" charset="0"/>
              <a:buChar char="•"/>
              <a:defRPr/>
            </a:pPr>
            <a:r>
              <a:rPr kumimoji="0" lang="en-US" sz="1400" b="0" i="0" u="none" strike="noStrike" kern="1200" cap="none" spc="0" normalizeH="0" baseline="0" noProof="0" dirty="0">
                <a:ln>
                  <a:noFill/>
                </a:ln>
                <a:solidFill>
                  <a:schemeClr val="tx1"/>
                </a:solidFill>
                <a:effectLst/>
                <a:uLnTx/>
                <a:uFillTx/>
                <a:latin typeface="+mj-lt"/>
                <a:ea typeface="+mn-ea"/>
                <a:cs typeface="+mn-cs"/>
              </a:rPr>
              <a:t>Personal or family history of medullary thyroid carcinoma or multiple </a:t>
            </a:r>
            <a:r>
              <a:rPr lang="en-US" sz="1400" noProof="0" dirty="0">
                <a:solidFill>
                  <a:schemeClr val="tx1"/>
                </a:solidFill>
                <a:latin typeface="+mj-lt"/>
              </a:rPr>
              <a:t>endocrine</a:t>
            </a:r>
            <a:r>
              <a:rPr kumimoji="0" lang="en-US" sz="1400" b="0" i="0" u="none" strike="noStrike" kern="1200" cap="none" spc="0" normalizeH="0" baseline="0" noProof="0" dirty="0">
                <a:ln>
                  <a:noFill/>
                </a:ln>
                <a:solidFill>
                  <a:schemeClr val="tx1"/>
                </a:solidFill>
                <a:effectLst/>
                <a:uLnTx/>
                <a:uFillTx/>
                <a:latin typeface="+mj-lt"/>
                <a:ea typeface="+mn-ea"/>
                <a:cs typeface="+mn-cs"/>
              </a:rPr>
              <a:t> </a:t>
            </a:r>
            <a:r>
              <a:rPr lang="en-US" sz="1400" noProof="0" dirty="0">
                <a:solidFill>
                  <a:schemeClr val="tx1"/>
                </a:solidFill>
                <a:latin typeface="+mj-lt"/>
              </a:rPr>
              <a:t>neoplasia</a:t>
            </a:r>
            <a:r>
              <a:rPr kumimoji="0" lang="en-US" sz="1400" b="0" i="0" u="none" strike="noStrike" kern="1200" cap="none" spc="0" normalizeH="0" baseline="0" noProof="0" dirty="0">
                <a:ln>
                  <a:noFill/>
                </a:ln>
                <a:solidFill>
                  <a:schemeClr val="tx1"/>
                </a:solidFill>
                <a:effectLst/>
                <a:uLnTx/>
                <a:uFillTx/>
                <a:latin typeface="+mj-lt"/>
                <a:ea typeface="+mn-ea"/>
                <a:cs typeface="+mn-cs"/>
              </a:rPr>
              <a:t> syndrome type 2</a:t>
            </a:r>
          </a:p>
          <a:p>
            <a:pPr marL="142875" marR="0" lvl="0" indent="-142875" algn="l" defTabSz="121913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Hypersensitivity to semaglutide or any of its excipients</a:t>
            </a:r>
          </a:p>
        </p:txBody>
      </p:sp>
      <p:sp>
        <p:nvSpPr>
          <p:cNvPr id="20" name="TextBox 19">
            <a:extLst>
              <a:ext uri="{FF2B5EF4-FFF2-40B4-BE49-F238E27FC236}">
                <a16:creationId xmlns:a16="http://schemas.microsoft.com/office/drawing/2014/main" id="{AB6910A4-7C58-824A-D049-A809FFC1FFAF}"/>
              </a:ext>
            </a:extLst>
          </p:cNvPr>
          <p:cNvSpPr txBox="1"/>
          <p:nvPr/>
        </p:nvSpPr>
        <p:spPr>
          <a:xfrm>
            <a:off x="647999" y="2971800"/>
            <a:ext cx="5149297" cy="640657"/>
          </a:xfrm>
          <a:prstGeom prst="roundRect">
            <a:avLst/>
          </a:prstGeom>
          <a:solidFill>
            <a:schemeClr val="tx2"/>
          </a:solidFill>
          <a:ln>
            <a:noFill/>
          </a:ln>
        </p:spPr>
        <p:txBody>
          <a:bodyPr wrap="square" rtlCol="0">
            <a:noAutofit/>
          </a:bodyPr>
          <a:lstStyle>
            <a:defPPr>
              <a:defRPr lang="en-US"/>
            </a:defPPr>
            <a:lvl1pPr>
              <a:defRPr>
                <a:solidFill>
                  <a:schemeClr val="bg1"/>
                </a:solidFill>
              </a:defRPr>
            </a:lvl1pPr>
          </a:lstStyle>
          <a:p>
            <a:r>
              <a:rPr lang="en-US" sz="1600" noProof="0" dirty="0"/>
              <a:t>Adverse events in adults and children (incidence ≥5%)</a:t>
            </a:r>
          </a:p>
        </p:txBody>
      </p:sp>
      <p:sp>
        <p:nvSpPr>
          <p:cNvPr id="22" name="Rectangle 21">
            <a:extLst>
              <a:ext uri="{FF2B5EF4-FFF2-40B4-BE49-F238E27FC236}">
                <a16:creationId xmlns:a16="http://schemas.microsoft.com/office/drawing/2014/main" id="{A0E5CB13-5FD3-1A67-B6C2-0BCD0E6394BC}"/>
              </a:ext>
            </a:extLst>
          </p:cNvPr>
          <p:cNvSpPr/>
          <p:nvPr/>
        </p:nvSpPr>
        <p:spPr>
          <a:xfrm>
            <a:off x="647998" y="3367146"/>
            <a:ext cx="5149298" cy="2630805"/>
          </a:xfrm>
          <a:prstGeom prst="rect">
            <a:avLst/>
          </a:prstGeom>
          <a:solidFill>
            <a:srgbClr val="F2F2F2"/>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rIns="252000" numCol="2" rtlCol="0" anchor="ctr"/>
          <a:lstStyle/>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Nausea </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Diarrhea</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Vomiting </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Constipation</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Abdominal pain</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Dysesthesia</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Headache</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Fatigue </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Dyspepsia</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Dizziness</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Abdominal distension </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Eructation </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Hypoglycemia in type 2 diabetes</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Flatulence </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Gastroenteritis </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Gastroesophageal reflux disease</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dirty="0">
                <a:solidFill>
                  <a:schemeClr val="tx1"/>
                </a:solidFill>
                <a:latin typeface="+mj-lt"/>
              </a:rPr>
              <a:t>Hair loss</a:t>
            </a:r>
            <a:endParaRPr lang="en-US" sz="1400" noProof="0" dirty="0">
              <a:solidFill>
                <a:schemeClr val="tx1"/>
              </a:solidFill>
              <a:latin typeface="+mj-lt"/>
            </a:endParaRPr>
          </a:p>
        </p:txBody>
      </p:sp>
      <p:pic>
        <p:nvPicPr>
          <p:cNvPr id="3" name="Graphic 2">
            <a:extLst>
              <a:ext uri="{FF2B5EF4-FFF2-40B4-BE49-F238E27FC236}">
                <a16:creationId xmlns:a16="http://schemas.microsoft.com/office/drawing/2014/main" id="{267113AA-C03E-52C0-7EB7-511D6D95B0E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3957" y="4869117"/>
            <a:ext cx="998283" cy="998283"/>
          </a:xfrm>
          <a:prstGeom prst="rect">
            <a:avLst/>
          </a:prstGeom>
        </p:spPr>
      </p:pic>
    </p:spTree>
    <p:extLst>
      <p:ext uri="{BB962C8B-B14F-4D97-AF65-F5344CB8AC3E}">
        <p14:creationId xmlns:p14="http://schemas.microsoft.com/office/powerpoint/2010/main" val="327344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780428-94C8-C130-5AB8-EDA4C3C72D3C}"/>
              </a:ext>
            </a:extLst>
          </p:cNvPr>
          <p:cNvSpPr/>
          <p:nvPr/>
        </p:nvSpPr>
        <p:spPr>
          <a:xfrm>
            <a:off x="6509192" y="2864866"/>
            <a:ext cx="4688674" cy="3019081"/>
          </a:xfrm>
          <a:prstGeom prst="rect">
            <a:avLst/>
          </a:prstGeom>
          <a:gradFill>
            <a:gsLst>
              <a:gs pos="80000">
                <a:schemeClr val="accent3">
                  <a:lumMod val="20000"/>
                  <a:lumOff val="80000"/>
                </a:schemeClr>
              </a:gs>
              <a:gs pos="0">
                <a:schemeClr val="bg1">
                  <a:alpha val="0"/>
                </a:schemeClr>
              </a:gs>
              <a:gs pos="100000">
                <a:schemeClr val="accent3">
                  <a:lumMod val="40000"/>
                  <a:lumOff val="60000"/>
                </a:schemeClr>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D9A8D754-7E19-13BA-B00A-977CD132907B}"/>
              </a:ext>
            </a:extLst>
          </p:cNvPr>
          <p:cNvSpPr/>
          <p:nvPr/>
        </p:nvSpPr>
        <p:spPr>
          <a:xfrm>
            <a:off x="1002613"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Box 9">
            <a:extLst>
              <a:ext uri="{FF2B5EF4-FFF2-40B4-BE49-F238E27FC236}">
                <a16:creationId xmlns:a16="http://schemas.microsoft.com/office/drawing/2014/main" id="{BC62B70C-34B5-C897-6EF4-5BD8542B0C92}"/>
              </a:ext>
            </a:extLst>
          </p:cNvPr>
          <p:cNvSpPr txBox="1"/>
          <p:nvPr/>
        </p:nvSpPr>
        <p:spPr>
          <a:xfrm>
            <a:off x="1001168"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56 weeks</a:t>
            </a:r>
            <a:r>
              <a:rPr lang="en-US" sz="1600" baseline="30000" noProof="0" dirty="0">
                <a:solidFill>
                  <a:schemeClr val="bg1"/>
                </a:solidFill>
              </a:rPr>
              <a:t>1</a:t>
            </a:r>
            <a:r>
              <a:rPr lang="en-US" sz="1600" b="1" noProof="0" dirty="0">
                <a:solidFill>
                  <a:schemeClr val="bg1"/>
                </a:solidFill>
              </a:rPr>
              <a:t> </a:t>
            </a:r>
          </a:p>
        </p:txBody>
      </p:sp>
      <p:sp>
        <p:nvSpPr>
          <p:cNvPr id="11" name="TextBox 10">
            <a:extLst>
              <a:ext uri="{FF2B5EF4-FFF2-40B4-BE49-F238E27FC236}">
                <a16:creationId xmlns:a16="http://schemas.microsoft.com/office/drawing/2014/main" id="{99A424A8-4BD9-B63E-C3A7-7FF3D4FC6140}"/>
              </a:ext>
            </a:extLst>
          </p:cNvPr>
          <p:cNvSpPr txBox="1"/>
          <p:nvPr/>
        </p:nvSpPr>
        <p:spPr>
          <a:xfrm>
            <a:off x="6509192" y="2864867"/>
            <a:ext cx="4688674" cy="328739"/>
          </a:xfrm>
          <a:prstGeom prst="rect">
            <a:avLst/>
          </a:prstGeom>
          <a:solidFill>
            <a:schemeClr val="bg1">
              <a:lumMod val="65000"/>
            </a:schemeClr>
          </a:solidFill>
        </p:spPr>
        <p:txBody>
          <a:bodyPr wrap="square" tIns="36000" rtlCol="0">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mn-ea"/>
                <a:cs typeface="+mn-cs"/>
              </a:rPr>
              <a:t>Changes in cardiometabolic parameters</a:t>
            </a:r>
            <a:r>
              <a:rPr kumimoji="0" lang="en-US" sz="1600" i="0" u="none" strike="noStrike" kern="0" cap="none" spc="0" normalizeH="0" baseline="30000" noProof="0" dirty="0">
                <a:ln>
                  <a:noFill/>
                </a:ln>
                <a:solidFill>
                  <a:schemeClr val="bg1"/>
                </a:solidFill>
                <a:effectLst/>
                <a:uLnTx/>
                <a:uFillTx/>
                <a:ea typeface="+mn-ea"/>
                <a:cs typeface="+mn-cs"/>
              </a:rPr>
              <a:t>1,2</a:t>
            </a:r>
          </a:p>
        </p:txBody>
      </p:sp>
      <p:sp>
        <p:nvSpPr>
          <p:cNvPr id="12" name="Rectangle 11">
            <a:extLst>
              <a:ext uri="{FF2B5EF4-FFF2-40B4-BE49-F238E27FC236}">
                <a16:creationId xmlns:a16="http://schemas.microsoft.com/office/drawing/2014/main" id="{B3FC2D6A-6C38-3CBA-86D6-0ADFCC436EB4}"/>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13" name="TextBox 12">
            <a:extLst>
              <a:ext uri="{FF2B5EF4-FFF2-40B4-BE49-F238E27FC236}">
                <a16:creationId xmlns:a16="http://schemas.microsoft.com/office/drawing/2014/main" id="{B63F4A0C-3788-2972-4D15-6015D7AB2417}"/>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r>
              <a:rPr lang="en-US" sz="1600" baseline="30000" noProof="0" dirty="0">
                <a:solidFill>
                  <a:schemeClr val="bg1"/>
                </a:solidFill>
              </a:rPr>
              <a:t>1</a:t>
            </a:r>
          </a:p>
        </p:txBody>
      </p:sp>
      <p:grpSp>
        <p:nvGrpSpPr>
          <p:cNvPr id="14" name="Group 13">
            <a:extLst>
              <a:ext uri="{FF2B5EF4-FFF2-40B4-BE49-F238E27FC236}">
                <a16:creationId xmlns:a16="http://schemas.microsoft.com/office/drawing/2014/main" id="{E13AF578-3F89-72A9-A407-BD17173366E8}"/>
              </a:ext>
            </a:extLst>
          </p:cNvPr>
          <p:cNvGrpSpPr/>
          <p:nvPr/>
        </p:nvGrpSpPr>
        <p:grpSpPr>
          <a:xfrm>
            <a:off x="2157056" y="1990359"/>
            <a:ext cx="983572" cy="857780"/>
            <a:chOff x="2761977" y="1447148"/>
            <a:chExt cx="1157626" cy="1009574"/>
          </a:xfrm>
        </p:grpSpPr>
        <p:sp>
          <p:nvSpPr>
            <p:cNvPr id="17" name="TextBox 16">
              <a:extLst>
                <a:ext uri="{FF2B5EF4-FFF2-40B4-BE49-F238E27FC236}">
                  <a16:creationId xmlns:a16="http://schemas.microsoft.com/office/drawing/2014/main" id="{39BAE3AB-A4AC-2A93-E649-6EA1D112C993}"/>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18" name="Graphic 17" descr="Cake with solid fill">
              <a:extLst>
                <a:ext uri="{FF2B5EF4-FFF2-40B4-BE49-F238E27FC236}">
                  <a16:creationId xmlns:a16="http://schemas.microsoft.com/office/drawing/2014/main" id="{AA96CB27-30C1-881B-9831-74A86C8952A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92148" y="1447148"/>
              <a:ext cx="497285" cy="500822"/>
            </a:xfrm>
            <a:prstGeom prst="rect">
              <a:avLst/>
            </a:prstGeom>
          </p:spPr>
        </p:pic>
        <p:sp>
          <p:nvSpPr>
            <p:cNvPr id="19" name="TextBox 18">
              <a:extLst>
                <a:ext uri="{FF2B5EF4-FFF2-40B4-BE49-F238E27FC236}">
                  <a16:creationId xmlns:a16="http://schemas.microsoft.com/office/drawing/2014/main" id="{B91B571E-6A26-F04B-B5F8-47CEEDD9D7E1}"/>
                </a:ext>
              </a:extLst>
            </p:cNvPr>
            <p:cNvSpPr txBox="1"/>
            <p:nvPr/>
          </p:nvSpPr>
          <p:spPr>
            <a:xfrm>
              <a:off x="2824529" y="2094480"/>
              <a:ext cx="1032522" cy="362242"/>
            </a:xfrm>
            <a:prstGeom prst="rect">
              <a:avLst/>
            </a:prstGeom>
            <a:noFill/>
          </p:spPr>
          <p:txBody>
            <a:bodyPr wrap="square" rtlCol="0">
              <a:spAutoFit/>
            </a:bodyPr>
            <a:lstStyle/>
            <a:p>
              <a:pPr algn="ctr"/>
              <a:r>
                <a:rPr lang="en-US" sz="1400" noProof="0" dirty="0"/>
                <a:t>47 years</a:t>
              </a:r>
            </a:p>
          </p:txBody>
        </p:sp>
      </p:grpSp>
      <p:grpSp>
        <p:nvGrpSpPr>
          <p:cNvPr id="25" name="Group 24">
            <a:extLst>
              <a:ext uri="{FF2B5EF4-FFF2-40B4-BE49-F238E27FC236}">
                <a16:creationId xmlns:a16="http://schemas.microsoft.com/office/drawing/2014/main" id="{DB40918E-A078-9E2A-71FC-BCB48CEA79AA}"/>
              </a:ext>
            </a:extLst>
          </p:cNvPr>
          <p:cNvGrpSpPr/>
          <p:nvPr/>
        </p:nvGrpSpPr>
        <p:grpSpPr>
          <a:xfrm>
            <a:off x="6522286" y="2022128"/>
            <a:ext cx="1201896" cy="826011"/>
            <a:chOff x="6230456" y="1484539"/>
            <a:chExt cx="1414585" cy="972183"/>
          </a:xfrm>
        </p:grpSpPr>
        <p:pic>
          <p:nvPicPr>
            <p:cNvPr id="30" name="Graphic 29" descr="Scale outline">
              <a:extLst>
                <a:ext uri="{FF2B5EF4-FFF2-40B4-BE49-F238E27FC236}">
                  <a16:creationId xmlns:a16="http://schemas.microsoft.com/office/drawing/2014/main" id="{559A7CAE-8457-D672-994F-583D077FDB2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8827" y="1484539"/>
              <a:ext cx="437843" cy="440956"/>
            </a:xfrm>
            <a:prstGeom prst="rect">
              <a:avLst/>
            </a:prstGeom>
          </p:spPr>
        </p:pic>
        <p:sp>
          <p:nvSpPr>
            <p:cNvPr id="31" name="TextBox 30">
              <a:extLst>
                <a:ext uri="{FF2B5EF4-FFF2-40B4-BE49-F238E27FC236}">
                  <a16:creationId xmlns:a16="http://schemas.microsoft.com/office/drawing/2014/main" id="{CE5F2268-3146-9456-845E-FAAA8E53CEC6}"/>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32" name="TextBox 31">
              <a:extLst>
                <a:ext uri="{FF2B5EF4-FFF2-40B4-BE49-F238E27FC236}">
                  <a16:creationId xmlns:a16="http://schemas.microsoft.com/office/drawing/2014/main" id="{00C92A67-07F6-A4B0-599B-CF800103164A}"/>
                </a:ext>
              </a:extLst>
            </p:cNvPr>
            <p:cNvSpPr txBox="1"/>
            <p:nvPr/>
          </p:nvSpPr>
          <p:spPr>
            <a:xfrm>
              <a:off x="6485950" y="2094480"/>
              <a:ext cx="903598" cy="362242"/>
            </a:xfrm>
            <a:prstGeom prst="rect">
              <a:avLst/>
            </a:prstGeom>
            <a:noFill/>
          </p:spPr>
          <p:txBody>
            <a:bodyPr wrap="square" rtlCol="0">
              <a:spAutoFit/>
            </a:bodyPr>
            <a:lstStyle/>
            <a:p>
              <a:pPr algn="ctr"/>
              <a:r>
                <a:rPr lang="en-US" sz="1400" noProof="0" dirty="0"/>
                <a:t>237 lbs</a:t>
              </a:r>
            </a:p>
          </p:txBody>
        </p:sp>
      </p:grpSp>
      <p:grpSp>
        <p:nvGrpSpPr>
          <p:cNvPr id="33" name="Group 32">
            <a:extLst>
              <a:ext uri="{FF2B5EF4-FFF2-40B4-BE49-F238E27FC236}">
                <a16:creationId xmlns:a16="http://schemas.microsoft.com/office/drawing/2014/main" id="{1BA5AFAC-0A90-EB7F-67A0-EF187BD5030A}"/>
              </a:ext>
            </a:extLst>
          </p:cNvPr>
          <p:cNvGrpSpPr/>
          <p:nvPr/>
        </p:nvGrpSpPr>
        <p:grpSpPr>
          <a:xfrm>
            <a:off x="9031142" y="2022128"/>
            <a:ext cx="922884" cy="826011"/>
            <a:chOff x="8009968" y="1484539"/>
            <a:chExt cx="1086199" cy="972183"/>
          </a:xfrm>
        </p:grpSpPr>
        <p:pic>
          <p:nvPicPr>
            <p:cNvPr id="34" name="Graphic 33" descr="Scale outline">
              <a:extLst>
                <a:ext uri="{FF2B5EF4-FFF2-40B4-BE49-F238E27FC236}">
                  <a16:creationId xmlns:a16="http://schemas.microsoft.com/office/drawing/2014/main" id="{3442D1CB-156D-42B2-F15C-6453AC839F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146" y="1484539"/>
              <a:ext cx="437843" cy="440956"/>
            </a:xfrm>
            <a:prstGeom prst="rect">
              <a:avLst/>
            </a:prstGeom>
          </p:spPr>
        </p:pic>
        <p:sp>
          <p:nvSpPr>
            <p:cNvPr id="35" name="TextBox 34">
              <a:extLst>
                <a:ext uri="{FF2B5EF4-FFF2-40B4-BE49-F238E27FC236}">
                  <a16:creationId xmlns:a16="http://schemas.microsoft.com/office/drawing/2014/main" id="{EBA663D8-16D6-6A48-7D82-D4DF7AC93FBC}"/>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36" name="TextBox 35">
              <a:extLst>
                <a:ext uri="{FF2B5EF4-FFF2-40B4-BE49-F238E27FC236}">
                  <a16:creationId xmlns:a16="http://schemas.microsoft.com/office/drawing/2014/main" id="{98F17DC5-41BF-1488-391F-5B5EF86A7C31}"/>
                </a:ext>
              </a:extLst>
            </p:cNvPr>
            <p:cNvSpPr txBox="1"/>
            <p:nvPr/>
          </p:nvSpPr>
          <p:spPr>
            <a:xfrm>
              <a:off x="8009968" y="2094480"/>
              <a:ext cx="1086199" cy="362242"/>
            </a:xfrm>
            <a:prstGeom prst="rect">
              <a:avLst/>
            </a:prstGeom>
            <a:noFill/>
          </p:spPr>
          <p:txBody>
            <a:bodyPr wrap="square" rtlCol="0">
              <a:spAutoFit/>
            </a:bodyPr>
            <a:lstStyle/>
            <a:p>
              <a:pPr algn="ctr"/>
              <a:r>
                <a:rPr lang="en-US" sz="1400" noProof="0" dirty="0"/>
                <a:t>39 kg/m</a:t>
              </a:r>
              <a:r>
                <a:rPr lang="en-US" sz="1400" baseline="30000" noProof="0" dirty="0"/>
                <a:t>2</a:t>
              </a:r>
            </a:p>
          </p:txBody>
        </p:sp>
      </p:grpSp>
      <p:grpSp>
        <p:nvGrpSpPr>
          <p:cNvPr id="37" name="Group 36">
            <a:extLst>
              <a:ext uri="{FF2B5EF4-FFF2-40B4-BE49-F238E27FC236}">
                <a16:creationId xmlns:a16="http://schemas.microsoft.com/office/drawing/2014/main" id="{D149D745-38FE-F27E-70C1-4440F20E1C65}"/>
              </a:ext>
            </a:extLst>
          </p:cNvPr>
          <p:cNvGrpSpPr/>
          <p:nvPr/>
        </p:nvGrpSpPr>
        <p:grpSpPr>
          <a:xfrm>
            <a:off x="7568552" y="5273819"/>
            <a:ext cx="447149" cy="516491"/>
            <a:chOff x="3294522" y="272183"/>
            <a:chExt cx="489800" cy="565756"/>
          </a:xfrm>
        </p:grpSpPr>
        <p:sp>
          <p:nvSpPr>
            <p:cNvPr id="38" name="Freeform: Shape 37">
              <a:extLst>
                <a:ext uri="{FF2B5EF4-FFF2-40B4-BE49-F238E27FC236}">
                  <a16:creationId xmlns:a16="http://schemas.microsoft.com/office/drawing/2014/main" id="{4B6289A7-C927-C34F-C367-1D6F5A68553C}"/>
                </a:ext>
              </a:extLst>
            </p:cNvPr>
            <p:cNvSpPr/>
            <p:nvPr/>
          </p:nvSpPr>
          <p:spPr>
            <a:xfrm>
              <a:off x="3348038" y="316706"/>
              <a:ext cx="421481" cy="509588"/>
            </a:xfrm>
            <a:custGeom>
              <a:avLst/>
              <a:gdLst>
                <a:gd name="connsiteX0" fmla="*/ 16668 w 421481"/>
                <a:gd name="connsiteY0" fmla="*/ 461963 h 509588"/>
                <a:gd name="connsiteX1" fmla="*/ 28575 w 421481"/>
                <a:gd name="connsiteY1" fmla="*/ 369094 h 509588"/>
                <a:gd name="connsiteX2" fmla="*/ 16668 w 421481"/>
                <a:gd name="connsiteY2" fmla="*/ 340519 h 509588"/>
                <a:gd name="connsiteX3" fmla="*/ 0 w 421481"/>
                <a:gd name="connsiteY3" fmla="*/ 269082 h 509588"/>
                <a:gd name="connsiteX4" fmla="*/ 9525 w 421481"/>
                <a:gd name="connsiteY4" fmla="*/ 211932 h 509588"/>
                <a:gd name="connsiteX5" fmla="*/ 21431 w 421481"/>
                <a:gd name="connsiteY5" fmla="*/ 164307 h 509588"/>
                <a:gd name="connsiteX6" fmla="*/ 30956 w 421481"/>
                <a:gd name="connsiteY6" fmla="*/ 90488 h 509588"/>
                <a:gd name="connsiteX7" fmla="*/ 23812 w 421481"/>
                <a:gd name="connsiteY7" fmla="*/ 45244 h 509588"/>
                <a:gd name="connsiteX8" fmla="*/ 23812 w 421481"/>
                <a:gd name="connsiteY8" fmla="*/ 28575 h 509588"/>
                <a:gd name="connsiteX9" fmla="*/ 64293 w 421481"/>
                <a:gd name="connsiteY9" fmla="*/ 19050 h 509588"/>
                <a:gd name="connsiteX10" fmla="*/ 92868 w 421481"/>
                <a:gd name="connsiteY10" fmla="*/ 30957 h 509588"/>
                <a:gd name="connsiteX11" fmla="*/ 95250 w 421481"/>
                <a:gd name="connsiteY11" fmla="*/ 47625 h 509588"/>
                <a:gd name="connsiteX12" fmla="*/ 95250 w 421481"/>
                <a:gd name="connsiteY12" fmla="*/ 95250 h 509588"/>
                <a:gd name="connsiteX13" fmla="*/ 121443 w 421481"/>
                <a:gd name="connsiteY13" fmla="*/ 57150 h 509588"/>
                <a:gd name="connsiteX14" fmla="*/ 154781 w 421481"/>
                <a:gd name="connsiteY14" fmla="*/ 21432 h 509588"/>
                <a:gd name="connsiteX15" fmla="*/ 209550 w 421481"/>
                <a:gd name="connsiteY15" fmla="*/ 0 h 509588"/>
                <a:gd name="connsiteX16" fmla="*/ 245268 w 421481"/>
                <a:gd name="connsiteY16" fmla="*/ 19050 h 509588"/>
                <a:gd name="connsiteX17" fmla="*/ 261937 w 421481"/>
                <a:gd name="connsiteY17" fmla="*/ 45244 h 509588"/>
                <a:gd name="connsiteX18" fmla="*/ 261937 w 421481"/>
                <a:gd name="connsiteY18" fmla="*/ 64294 h 509588"/>
                <a:gd name="connsiteX19" fmla="*/ 304800 w 421481"/>
                <a:gd name="connsiteY19" fmla="*/ 54769 h 509588"/>
                <a:gd name="connsiteX20" fmla="*/ 328612 w 421481"/>
                <a:gd name="connsiteY20" fmla="*/ 52388 h 509588"/>
                <a:gd name="connsiteX21" fmla="*/ 330993 w 421481"/>
                <a:gd name="connsiteY21" fmla="*/ 78582 h 509588"/>
                <a:gd name="connsiteX22" fmla="*/ 330993 w 421481"/>
                <a:gd name="connsiteY22" fmla="*/ 90488 h 509588"/>
                <a:gd name="connsiteX23" fmla="*/ 288131 w 421481"/>
                <a:gd name="connsiteY23" fmla="*/ 116682 h 509588"/>
                <a:gd name="connsiteX24" fmla="*/ 295275 w 421481"/>
                <a:gd name="connsiteY24" fmla="*/ 128588 h 509588"/>
                <a:gd name="connsiteX25" fmla="*/ 335756 w 421481"/>
                <a:gd name="connsiteY25" fmla="*/ 178594 h 509588"/>
                <a:gd name="connsiteX26" fmla="*/ 383381 w 421481"/>
                <a:gd name="connsiteY26" fmla="*/ 238125 h 509588"/>
                <a:gd name="connsiteX27" fmla="*/ 407193 w 421481"/>
                <a:gd name="connsiteY27" fmla="*/ 338138 h 509588"/>
                <a:gd name="connsiteX28" fmla="*/ 421481 w 421481"/>
                <a:gd name="connsiteY28" fmla="*/ 445294 h 509588"/>
                <a:gd name="connsiteX29" fmla="*/ 411956 w 421481"/>
                <a:gd name="connsiteY29" fmla="*/ 488157 h 509588"/>
                <a:gd name="connsiteX30" fmla="*/ 383381 w 421481"/>
                <a:gd name="connsiteY30" fmla="*/ 509588 h 509588"/>
                <a:gd name="connsiteX31" fmla="*/ 292893 w 421481"/>
                <a:gd name="connsiteY31" fmla="*/ 500063 h 509588"/>
                <a:gd name="connsiteX32" fmla="*/ 178593 w 421481"/>
                <a:gd name="connsiteY32" fmla="*/ 473869 h 509588"/>
                <a:gd name="connsiteX33" fmla="*/ 114300 w 421481"/>
                <a:gd name="connsiteY33" fmla="*/ 435769 h 509588"/>
                <a:gd name="connsiteX34" fmla="*/ 88106 w 421481"/>
                <a:gd name="connsiteY34" fmla="*/ 409575 h 509588"/>
                <a:gd name="connsiteX35" fmla="*/ 88106 w 421481"/>
                <a:gd name="connsiteY35" fmla="*/ 452438 h 509588"/>
                <a:gd name="connsiteX36" fmla="*/ 73818 w 421481"/>
                <a:gd name="connsiteY36" fmla="*/ 476250 h 509588"/>
                <a:gd name="connsiteX37" fmla="*/ 16668 w 421481"/>
                <a:gd name="connsiteY37" fmla="*/ 461963 h 509588"/>
                <a:gd name="connsiteX0" fmla="*/ 16668 w 421481"/>
                <a:gd name="connsiteY0" fmla="*/ 461963 h 509588"/>
                <a:gd name="connsiteX1" fmla="*/ 28575 w 421481"/>
                <a:gd name="connsiteY1" fmla="*/ 369094 h 509588"/>
                <a:gd name="connsiteX2" fmla="*/ 16668 w 421481"/>
                <a:gd name="connsiteY2" fmla="*/ 340519 h 509588"/>
                <a:gd name="connsiteX3" fmla="*/ 0 w 421481"/>
                <a:gd name="connsiteY3" fmla="*/ 269082 h 509588"/>
                <a:gd name="connsiteX4" fmla="*/ 9525 w 421481"/>
                <a:gd name="connsiteY4" fmla="*/ 211932 h 509588"/>
                <a:gd name="connsiteX5" fmla="*/ 21431 w 421481"/>
                <a:gd name="connsiteY5" fmla="*/ 164307 h 509588"/>
                <a:gd name="connsiteX6" fmla="*/ 30956 w 421481"/>
                <a:gd name="connsiteY6" fmla="*/ 90488 h 509588"/>
                <a:gd name="connsiteX7" fmla="*/ 23812 w 421481"/>
                <a:gd name="connsiteY7" fmla="*/ 45244 h 509588"/>
                <a:gd name="connsiteX8" fmla="*/ 23812 w 421481"/>
                <a:gd name="connsiteY8" fmla="*/ 28575 h 509588"/>
                <a:gd name="connsiteX9" fmla="*/ 64293 w 421481"/>
                <a:gd name="connsiteY9" fmla="*/ 19050 h 509588"/>
                <a:gd name="connsiteX10" fmla="*/ 92868 w 421481"/>
                <a:gd name="connsiteY10" fmla="*/ 30957 h 509588"/>
                <a:gd name="connsiteX11" fmla="*/ 95250 w 421481"/>
                <a:gd name="connsiteY11" fmla="*/ 47625 h 509588"/>
                <a:gd name="connsiteX12" fmla="*/ 95250 w 421481"/>
                <a:gd name="connsiteY12" fmla="*/ 95250 h 509588"/>
                <a:gd name="connsiteX13" fmla="*/ 121443 w 421481"/>
                <a:gd name="connsiteY13" fmla="*/ 57150 h 509588"/>
                <a:gd name="connsiteX14" fmla="*/ 154781 w 421481"/>
                <a:gd name="connsiteY14" fmla="*/ 21432 h 509588"/>
                <a:gd name="connsiteX15" fmla="*/ 209550 w 421481"/>
                <a:gd name="connsiteY15" fmla="*/ 0 h 509588"/>
                <a:gd name="connsiteX16" fmla="*/ 245268 w 421481"/>
                <a:gd name="connsiteY16" fmla="*/ 19050 h 509588"/>
                <a:gd name="connsiteX17" fmla="*/ 261937 w 421481"/>
                <a:gd name="connsiteY17" fmla="*/ 45244 h 509588"/>
                <a:gd name="connsiteX18" fmla="*/ 261937 w 421481"/>
                <a:gd name="connsiteY18" fmla="*/ 64294 h 509588"/>
                <a:gd name="connsiteX19" fmla="*/ 304800 w 421481"/>
                <a:gd name="connsiteY19" fmla="*/ 54769 h 509588"/>
                <a:gd name="connsiteX20" fmla="*/ 328612 w 421481"/>
                <a:gd name="connsiteY20" fmla="*/ 52388 h 509588"/>
                <a:gd name="connsiteX21" fmla="*/ 330993 w 421481"/>
                <a:gd name="connsiteY21" fmla="*/ 78582 h 509588"/>
                <a:gd name="connsiteX22" fmla="*/ 330993 w 421481"/>
                <a:gd name="connsiteY22" fmla="*/ 90488 h 509588"/>
                <a:gd name="connsiteX23" fmla="*/ 288131 w 421481"/>
                <a:gd name="connsiteY23" fmla="*/ 116682 h 509588"/>
                <a:gd name="connsiteX24" fmla="*/ 295275 w 421481"/>
                <a:gd name="connsiteY24" fmla="*/ 128588 h 509588"/>
                <a:gd name="connsiteX25" fmla="*/ 335756 w 421481"/>
                <a:gd name="connsiteY25" fmla="*/ 178594 h 509588"/>
                <a:gd name="connsiteX26" fmla="*/ 383381 w 421481"/>
                <a:gd name="connsiteY26" fmla="*/ 238125 h 509588"/>
                <a:gd name="connsiteX27" fmla="*/ 407193 w 421481"/>
                <a:gd name="connsiteY27" fmla="*/ 338138 h 509588"/>
                <a:gd name="connsiteX28" fmla="*/ 421481 w 421481"/>
                <a:gd name="connsiteY28" fmla="*/ 445294 h 509588"/>
                <a:gd name="connsiteX29" fmla="*/ 411956 w 421481"/>
                <a:gd name="connsiteY29" fmla="*/ 488157 h 509588"/>
                <a:gd name="connsiteX30" fmla="*/ 383381 w 421481"/>
                <a:gd name="connsiteY30" fmla="*/ 509588 h 509588"/>
                <a:gd name="connsiteX31" fmla="*/ 292893 w 421481"/>
                <a:gd name="connsiteY31" fmla="*/ 500063 h 509588"/>
                <a:gd name="connsiteX32" fmla="*/ 178593 w 421481"/>
                <a:gd name="connsiteY32" fmla="*/ 473869 h 509588"/>
                <a:gd name="connsiteX33" fmla="*/ 114300 w 421481"/>
                <a:gd name="connsiteY33" fmla="*/ 435769 h 509588"/>
                <a:gd name="connsiteX34" fmla="*/ 95249 w 421481"/>
                <a:gd name="connsiteY34" fmla="*/ 416719 h 509588"/>
                <a:gd name="connsiteX35" fmla="*/ 88106 w 421481"/>
                <a:gd name="connsiteY35" fmla="*/ 452438 h 509588"/>
                <a:gd name="connsiteX36" fmla="*/ 73818 w 421481"/>
                <a:gd name="connsiteY36" fmla="*/ 476250 h 509588"/>
                <a:gd name="connsiteX37" fmla="*/ 16668 w 421481"/>
                <a:gd name="connsiteY37" fmla="*/ 461963 h 50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21481" h="509588">
                  <a:moveTo>
                    <a:pt x="16668" y="461963"/>
                  </a:moveTo>
                  <a:lnTo>
                    <a:pt x="28575" y="369094"/>
                  </a:lnTo>
                  <a:lnTo>
                    <a:pt x="16668" y="340519"/>
                  </a:lnTo>
                  <a:lnTo>
                    <a:pt x="0" y="269082"/>
                  </a:lnTo>
                  <a:lnTo>
                    <a:pt x="9525" y="211932"/>
                  </a:lnTo>
                  <a:lnTo>
                    <a:pt x="21431" y="164307"/>
                  </a:lnTo>
                  <a:lnTo>
                    <a:pt x="30956" y="90488"/>
                  </a:lnTo>
                  <a:lnTo>
                    <a:pt x="23812" y="45244"/>
                  </a:lnTo>
                  <a:lnTo>
                    <a:pt x="23812" y="28575"/>
                  </a:lnTo>
                  <a:lnTo>
                    <a:pt x="64293" y="19050"/>
                  </a:lnTo>
                  <a:lnTo>
                    <a:pt x="92868" y="30957"/>
                  </a:lnTo>
                  <a:lnTo>
                    <a:pt x="95250" y="47625"/>
                  </a:lnTo>
                  <a:lnTo>
                    <a:pt x="95250" y="95250"/>
                  </a:lnTo>
                  <a:lnTo>
                    <a:pt x="121443" y="57150"/>
                  </a:lnTo>
                  <a:lnTo>
                    <a:pt x="154781" y="21432"/>
                  </a:lnTo>
                  <a:lnTo>
                    <a:pt x="209550" y="0"/>
                  </a:lnTo>
                  <a:lnTo>
                    <a:pt x="245268" y="19050"/>
                  </a:lnTo>
                  <a:lnTo>
                    <a:pt x="261937" y="45244"/>
                  </a:lnTo>
                  <a:lnTo>
                    <a:pt x="261937" y="64294"/>
                  </a:lnTo>
                  <a:lnTo>
                    <a:pt x="304800" y="54769"/>
                  </a:lnTo>
                  <a:lnTo>
                    <a:pt x="328612" y="52388"/>
                  </a:lnTo>
                  <a:lnTo>
                    <a:pt x="330993" y="78582"/>
                  </a:lnTo>
                  <a:lnTo>
                    <a:pt x="330993" y="90488"/>
                  </a:lnTo>
                  <a:lnTo>
                    <a:pt x="288131" y="116682"/>
                  </a:lnTo>
                  <a:lnTo>
                    <a:pt x="295275" y="128588"/>
                  </a:lnTo>
                  <a:lnTo>
                    <a:pt x="335756" y="178594"/>
                  </a:lnTo>
                  <a:lnTo>
                    <a:pt x="383381" y="238125"/>
                  </a:lnTo>
                  <a:lnTo>
                    <a:pt x="407193" y="338138"/>
                  </a:lnTo>
                  <a:lnTo>
                    <a:pt x="421481" y="445294"/>
                  </a:lnTo>
                  <a:lnTo>
                    <a:pt x="411956" y="488157"/>
                  </a:lnTo>
                  <a:lnTo>
                    <a:pt x="383381" y="509588"/>
                  </a:lnTo>
                  <a:lnTo>
                    <a:pt x="292893" y="500063"/>
                  </a:lnTo>
                  <a:lnTo>
                    <a:pt x="178593" y="473869"/>
                  </a:lnTo>
                  <a:lnTo>
                    <a:pt x="114300" y="435769"/>
                  </a:lnTo>
                  <a:lnTo>
                    <a:pt x="95249" y="416719"/>
                  </a:lnTo>
                  <a:lnTo>
                    <a:pt x="88106" y="452438"/>
                  </a:lnTo>
                  <a:lnTo>
                    <a:pt x="73818" y="476250"/>
                  </a:lnTo>
                  <a:lnTo>
                    <a:pt x="16668" y="461963"/>
                  </a:lnTo>
                  <a:close/>
                </a:path>
              </a:pathLst>
            </a:cu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39" name="Freeform 14">
              <a:extLst>
                <a:ext uri="{FF2B5EF4-FFF2-40B4-BE49-F238E27FC236}">
                  <a16:creationId xmlns:a16="http://schemas.microsoft.com/office/drawing/2014/main" id="{FE04CEC2-3203-D159-60C0-AD4C35C17A03}"/>
                </a:ext>
              </a:extLst>
            </p:cNvPr>
            <p:cNvSpPr>
              <a:spLocks noEditPoints="1"/>
            </p:cNvSpPr>
            <p:nvPr/>
          </p:nvSpPr>
          <p:spPr bwMode="auto">
            <a:xfrm>
              <a:off x="3294522" y="272183"/>
              <a:ext cx="489800" cy="565756"/>
            </a:xfrm>
            <a:custGeom>
              <a:avLst/>
              <a:gdLst>
                <a:gd name="T0" fmla="*/ 611 w 1412"/>
                <a:gd name="T1" fmla="*/ 150 h 1631"/>
                <a:gd name="T2" fmla="*/ 590 w 1412"/>
                <a:gd name="T3" fmla="*/ 5 h 1631"/>
                <a:gd name="T4" fmla="*/ 650 w 1412"/>
                <a:gd name="T5" fmla="*/ 141 h 1631"/>
                <a:gd name="T6" fmla="*/ 709 w 1412"/>
                <a:gd name="T7" fmla="*/ 24 h 1631"/>
                <a:gd name="T8" fmla="*/ 717 w 1412"/>
                <a:gd name="T9" fmla="*/ 125 h 1631"/>
                <a:gd name="T10" fmla="*/ 807 w 1412"/>
                <a:gd name="T11" fmla="*/ 16 h 1631"/>
                <a:gd name="T12" fmla="*/ 930 w 1412"/>
                <a:gd name="T13" fmla="*/ 283 h 1631"/>
                <a:gd name="T14" fmla="*/ 1124 w 1412"/>
                <a:gd name="T15" fmla="*/ 403 h 1631"/>
                <a:gd name="T16" fmla="*/ 1055 w 1412"/>
                <a:gd name="T17" fmla="*/ 523 h 1631"/>
                <a:gd name="T18" fmla="*/ 1145 w 1412"/>
                <a:gd name="T19" fmla="*/ 499 h 1631"/>
                <a:gd name="T20" fmla="*/ 1145 w 1412"/>
                <a:gd name="T21" fmla="*/ 592 h 1631"/>
                <a:gd name="T22" fmla="*/ 1203 w 1412"/>
                <a:gd name="T23" fmla="*/ 636 h 1631"/>
                <a:gd name="T24" fmla="*/ 1347 w 1412"/>
                <a:gd name="T25" fmla="*/ 1112 h 1631"/>
                <a:gd name="T26" fmla="*/ 830 w 1412"/>
                <a:gd name="T27" fmla="*/ 1557 h 1631"/>
                <a:gd name="T28" fmla="*/ 416 w 1412"/>
                <a:gd name="T29" fmla="*/ 1472 h 1631"/>
                <a:gd name="T30" fmla="*/ 180 w 1412"/>
                <a:gd name="T31" fmla="*/ 1428 h 1631"/>
                <a:gd name="T32" fmla="*/ 133 w 1412"/>
                <a:gd name="T33" fmla="*/ 930 h 1631"/>
                <a:gd name="T34" fmla="*/ 41 w 1412"/>
                <a:gd name="T35" fmla="*/ 858 h 1631"/>
                <a:gd name="T36" fmla="*/ 123 w 1412"/>
                <a:gd name="T37" fmla="*/ 795 h 1631"/>
                <a:gd name="T38" fmla="*/ 15 w 1412"/>
                <a:gd name="T39" fmla="*/ 697 h 1631"/>
                <a:gd name="T40" fmla="*/ 76 w 1412"/>
                <a:gd name="T41" fmla="*/ 685 h 1631"/>
                <a:gd name="T42" fmla="*/ 198 w 1412"/>
                <a:gd name="T43" fmla="*/ 592 h 1631"/>
                <a:gd name="T44" fmla="*/ 231 w 1412"/>
                <a:gd name="T45" fmla="*/ 194 h 1631"/>
                <a:gd name="T46" fmla="*/ 439 w 1412"/>
                <a:gd name="T47" fmla="*/ 342 h 1631"/>
                <a:gd name="T48" fmla="*/ 506 w 1412"/>
                <a:gd name="T49" fmla="*/ 1017 h 1631"/>
                <a:gd name="T50" fmla="*/ 580 w 1412"/>
                <a:gd name="T51" fmla="*/ 1297 h 1631"/>
                <a:gd name="T52" fmla="*/ 426 w 1412"/>
                <a:gd name="T53" fmla="*/ 1189 h 1631"/>
                <a:gd name="T54" fmla="*/ 386 w 1412"/>
                <a:gd name="T55" fmla="*/ 1295 h 1631"/>
                <a:gd name="T56" fmla="*/ 1354 w 1412"/>
                <a:gd name="T57" fmla="*/ 1406 h 1631"/>
                <a:gd name="T58" fmla="*/ 1150 w 1412"/>
                <a:gd name="T59" fmla="*/ 702 h 1631"/>
                <a:gd name="T60" fmla="*/ 1096 w 1412"/>
                <a:gd name="T61" fmla="*/ 986 h 1631"/>
                <a:gd name="T62" fmla="*/ 992 w 1412"/>
                <a:gd name="T63" fmla="*/ 782 h 1631"/>
                <a:gd name="T64" fmla="*/ 873 w 1412"/>
                <a:gd name="T65" fmla="*/ 669 h 1631"/>
                <a:gd name="T66" fmla="*/ 816 w 1412"/>
                <a:gd name="T67" fmla="*/ 715 h 1631"/>
                <a:gd name="T68" fmla="*/ 1056 w 1412"/>
                <a:gd name="T69" fmla="*/ 294 h 1631"/>
                <a:gd name="T70" fmla="*/ 748 w 1412"/>
                <a:gd name="T71" fmla="*/ 402 h 1631"/>
                <a:gd name="T72" fmla="*/ 701 w 1412"/>
                <a:gd name="T73" fmla="*/ 470 h 1631"/>
                <a:gd name="T74" fmla="*/ 660 w 1412"/>
                <a:gd name="T75" fmla="*/ 583 h 1631"/>
                <a:gd name="T76" fmla="*/ 720 w 1412"/>
                <a:gd name="T77" fmla="*/ 921 h 1631"/>
                <a:gd name="T78" fmla="*/ 746 w 1412"/>
                <a:gd name="T79" fmla="*/ 974 h 1631"/>
                <a:gd name="T80" fmla="*/ 542 w 1412"/>
                <a:gd name="T81" fmla="*/ 993 h 1631"/>
                <a:gd name="T82" fmla="*/ 603 w 1412"/>
                <a:gd name="T83" fmla="*/ 1101 h 1631"/>
                <a:gd name="T84" fmla="*/ 246 w 1412"/>
                <a:gd name="T85" fmla="*/ 655 h 1631"/>
                <a:gd name="T86" fmla="*/ 380 w 1412"/>
                <a:gd name="T87" fmla="*/ 591 h 1631"/>
                <a:gd name="T88" fmla="*/ 182 w 1412"/>
                <a:gd name="T89" fmla="*/ 1006 h 1631"/>
                <a:gd name="T90" fmla="*/ 368 w 1412"/>
                <a:gd name="T91" fmla="*/ 1181 h 1631"/>
                <a:gd name="T92" fmla="*/ 545 w 1412"/>
                <a:gd name="T93" fmla="*/ 553 h 1631"/>
                <a:gd name="T94" fmla="*/ 399 w 1412"/>
                <a:gd name="T95" fmla="*/ 340 h 1631"/>
                <a:gd name="T96" fmla="*/ 227 w 1412"/>
                <a:gd name="T97" fmla="*/ 673 h 1631"/>
                <a:gd name="T98" fmla="*/ 657 w 1412"/>
                <a:gd name="T99" fmla="*/ 471 h 1631"/>
                <a:gd name="T100" fmla="*/ 879 w 1412"/>
                <a:gd name="T101" fmla="*/ 310 h 1631"/>
                <a:gd name="T102" fmla="*/ 718 w 1412"/>
                <a:gd name="T103" fmla="*/ 165 h 1631"/>
                <a:gd name="T104" fmla="*/ 624 w 1412"/>
                <a:gd name="T105" fmla="*/ 546 h 1631"/>
                <a:gd name="T106" fmla="*/ 980 w 1412"/>
                <a:gd name="T107" fmla="*/ 512 h 1631"/>
                <a:gd name="T108" fmla="*/ 892 w 1412"/>
                <a:gd name="T109" fmla="*/ 635 h 1631"/>
                <a:gd name="T110" fmla="*/ 1115 w 1412"/>
                <a:gd name="T111" fmla="*/ 669 h 1631"/>
                <a:gd name="T112" fmla="*/ 222 w 1412"/>
                <a:gd name="T113" fmla="*/ 1434 h 1631"/>
                <a:gd name="T114" fmla="*/ 375 w 1412"/>
                <a:gd name="T115" fmla="*/ 1466 h 1631"/>
                <a:gd name="T116" fmla="*/ 258 w 1412"/>
                <a:gd name="T117" fmla="*/ 1226 h 1631"/>
                <a:gd name="T118" fmla="*/ 414 w 1412"/>
                <a:gd name="T119" fmla="*/ 237 h 1631"/>
                <a:gd name="T120" fmla="*/ 1087 w 1412"/>
                <a:gd name="T121" fmla="*/ 287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2" h="1631">
                  <a:moveTo>
                    <a:pt x="439" y="342"/>
                  </a:moveTo>
                  <a:cubicBezTo>
                    <a:pt x="481" y="270"/>
                    <a:pt x="534" y="212"/>
                    <a:pt x="602" y="169"/>
                  </a:cubicBezTo>
                  <a:cubicBezTo>
                    <a:pt x="608" y="166"/>
                    <a:pt x="612" y="155"/>
                    <a:pt x="611" y="150"/>
                  </a:cubicBezTo>
                  <a:cubicBezTo>
                    <a:pt x="604" y="114"/>
                    <a:pt x="595" y="79"/>
                    <a:pt x="587" y="43"/>
                  </a:cubicBezTo>
                  <a:cubicBezTo>
                    <a:pt x="586" y="39"/>
                    <a:pt x="583" y="36"/>
                    <a:pt x="582" y="32"/>
                  </a:cubicBezTo>
                  <a:cubicBezTo>
                    <a:pt x="578" y="22"/>
                    <a:pt x="577" y="11"/>
                    <a:pt x="590" y="5"/>
                  </a:cubicBezTo>
                  <a:cubicBezTo>
                    <a:pt x="602" y="0"/>
                    <a:pt x="613" y="4"/>
                    <a:pt x="617" y="17"/>
                  </a:cubicBezTo>
                  <a:cubicBezTo>
                    <a:pt x="628" y="52"/>
                    <a:pt x="638" y="87"/>
                    <a:pt x="648" y="122"/>
                  </a:cubicBezTo>
                  <a:cubicBezTo>
                    <a:pt x="649" y="128"/>
                    <a:pt x="649" y="135"/>
                    <a:pt x="650" y="141"/>
                  </a:cubicBezTo>
                  <a:cubicBezTo>
                    <a:pt x="665" y="142"/>
                    <a:pt x="668" y="135"/>
                    <a:pt x="669" y="122"/>
                  </a:cubicBezTo>
                  <a:cubicBezTo>
                    <a:pt x="671" y="96"/>
                    <a:pt x="676" y="71"/>
                    <a:pt x="681" y="45"/>
                  </a:cubicBezTo>
                  <a:cubicBezTo>
                    <a:pt x="684" y="31"/>
                    <a:pt x="693" y="19"/>
                    <a:pt x="709" y="24"/>
                  </a:cubicBezTo>
                  <a:cubicBezTo>
                    <a:pt x="725" y="29"/>
                    <a:pt x="725" y="42"/>
                    <a:pt x="722" y="57"/>
                  </a:cubicBezTo>
                  <a:cubicBezTo>
                    <a:pt x="716" y="78"/>
                    <a:pt x="713" y="100"/>
                    <a:pt x="710" y="121"/>
                  </a:cubicBezTo>
                  <a:cubicBezTo>
                    <a:pt x="712" y="123"/>
                    <a:pt x="714" y="124"/>
                    <a:pt x="717" y="125"/>
                  </a:cubicBezTo>
                  <a:cubicBezTo>
                    <a:pt x="722" y="120"/>
                    <a:pt x="730" y="116"/>
                    <a:pt x="734" y="109"/>
                  </a:cubicBezTo>
                  <a:cubicBezTo>
                    <a:pt x="748" y="84"/>
                    <a:pt x="761" y="57"/>
                    <a:pt x="775" y="32"/>
                  </a:cubicBezTo>
                  <a:cubicBezTo>
                    <a:pt x="782" y="19"/>
                    <a:pt x="790" y="6"/>
                    <a:pt x="807" y="16"/>
                  </a:cubicBezTo>
                  <a:cubicBezTo>
                    <a:pt x="824" y="26"/>
                    <a:pt x="817" y="40"/>
                    <a:pt x="810" y="54"/>
                  </a:cubicBezTo>
                  <a:cubicBezTo>
                    <a:pt x="798" y="74"/>
                    <a:pt x="786" y="95"/>
                    <a:pt x="774" y="117"/>
                  </a:cubicBezTo>
                  <a:cubicBezTo>
                    <a:pt x="880" y="133"/>
                    <a:pt x="912" y="168"/>
                    <a:pt x="930" y="283"/>
                  </a:cubicBezTo>
                  <a:cubicBezTo>
                    <a:pt x="978" y="271"/>
                    <a:pt x="1026" y="260"/>
                    <a:pt x="1074" y="247"/>
                  </a:cubicBezTo>
                  <a:cubicBezTo>
                    <a:pt x="1095" y="241"/>
                    <a:pt x="1110" y="248"/>
                    <a:pt x="1121" y="264"/>
                  </a:cubicBezTo>
                  <a:cubicBezTo>
                    <a:pt x="1146" y="296"/>
                    <a:pt x="1149" y="369"/>
                    <a:pt x="1124" y="403"/>
                  </a:cubicBezTo>
                  <a:cubicBezTo>
                    <a:pt x="1117" y="413"/>
                    <a:pt x="1105" y="420"/>
                    <a:pt x="1094" y="426"/>
                  </a:cubicBezTo>
                  <a:cubicBezTo>
                    <a:pt x="1064" y="443"/>
                    <a:pt x="1034" y="457"/>
                    <a:pt x="1001" y="474"/>
                  </a:cubicBezTo>
                  <a:cubicBezTo>
                    <a:pt x="1021" y="493"/>
                    <a:pt x="1038" y="509"/>
                    <a:pt x="1055" y="523"/>
                  </a:cubicBezTo>
                  <a:cubicBezTo>
                    <a:pt x="1058" y="526"/>
                    <a:pt x="1065" y="525"/>
                    <a:pt x="1069" y="523"/>
                  </a:cubicBezTo>
                  <a:cubicBezTo>
                    <a:pt x="1084" y="515"/>
                    <a:pt x="1099" y="506"/>
                    <a:pt x="1113" y="497"/>
                  </a:cubicBezTo>
                  <a:cubicBezTo>
                    <a:pt x="1125" y="490"/>
                    <a:pt x="1137" y="487"/>
                    <a:pt x="1145" y="499"/>
                  </a:cubicBezTo>
                  <a:cubicBezTo>
                    <a:pt x="1153" y="511"/>
                    <a:pt x="1149" y="522"/>
                    <a:pt x="1137" y="530"/>
                  </a:cubicBezTo>
                  <a:cubicBezTo>
                    <a:pt x="1122" y="540"/>
                    <a:pt x="1107" y="549"/>
                    <a:pt x="1091" y="559"/>
                  </a:cubicBezTo>
                  <a:cubicBezTo>
                    <a:pt x="1104" y="581"/>
                    <a:pt x="1119" y="594"/>
                    <a:pt x="1145" y="592"/>
                  </a:cubicBezTo>
                  <a:cubicBezTo>
                    <a:pt x="1165" y="591"/>
                    <a:pt x="1185" y="594"/>
                    <a:pt x="1205" y="596"/>
                  </a:cubicBezTo>
                  <a:cubicBezTo>
                    <a:pt x="1219" y="597"/>
                    <a:pt x="1235" y="596"/>
                    <a:pt x="1236" y="616"/>
                  </a:cubicBezTo>
                  <a:cubicBezTo>
                    <a:pt x="1236" y="631"/>
                    <a:pt x="1225" y="637"/>
                    <a:pt x="1203" y="636"/>
                  </a:cubicBezTo>
                  <a:cubicBezTo>
                    <a:pt x="1188" y="635"/>
                    <a:pt x="1173" y="636"/>
                    <a:pt x="1156" y="636"/>
                  </a:cubicBezTo>
                  <a:cubicBezTo>
                    <a:pt x="1158" y="640"/>
                    <a:pt x="1159" y="644"/>
                    <a:pt x="1162" y="648"/>
                  </a:cubicBezTo>
                  <a:cubicBezTo>
                    <a:pt x="1263" y="787"/>
                    <a:pt x="1322" y="942"/>
                    <a:pt x="1347" y="1112"/>
                  </a:cubicBezTo>
                  <a:cubicBezTo>
                    <a:pt x="1362" y="1209"/>
                    <a:pt x="1378" y="1305"/>
                    <a:pt x="1392" y="1402"/>
                  </a:cubicBezTo>
                  <a:cubicBezTo>
                    <a:pt x="1412" y="1529"/>
                    <a:pt x="1315" y="1631"/>
                    <a:pt x="1189" y="1614"/>
                  </a:cubicBezTo>
                  <a:cubicBezTo>
                    <a:pt x="1069" y="1598"/>
                    <a:pt x="949" y="1578"/>
                    <a:pt x="830" y="1557"/>
                  </a:cubicBezTo>
                  <a:cubicBezTo>
                    <a:pt x="687" y="1531"/>
                    <a:pt x="557" y="1473"/>
                    <a:pt x="439" y="1387"/>
                  </a:cubicBezTo>
                  <a:cubicBezTo>
                    <a:pt x="437" y="1385"/>
                    <a:pt x="434" y="1384"/>
                    <a:pt x="428" y="1380"/>
                  </a:cubicBezTo>
                  <a:cubicBezTo>
                    <a:pt x="424" y="1412"/>
                    <a:pt x="419" y="1442"/>
                    <a:pt x="416" y="1472"/>
                  </a:cubicBezTo>
                  <a:cubicBezTo>
                    <a:pt x="413" y="1500"/>
                    <a:pt x="403" y="1513"/>
                    <a:pt x="375" y="1519"/>
                  </a:cubicBezTo>
                  <a:cubicBezTo>
                    <a:pt x="318" y="1530"/>
                    <a:pt x="262" y="1524"/>
                    <a:pt x="211" y="1496"/>
                  </a:cubicBezTo>
                  <a:cubicBezTo>
                    <a:pt x="179" y="1479"/>
                    <a:pt x="174" y="1463"/>
                    <a:pt x="180" y="1428"/>
                  </a:cubicBezTo>
                  <a:cubicBezTo>
                    <a:pt x="193" y="1355"/>
                    <a:pt x="206" y="1282"/>
                    <a:pt x="219" y="1208"/>
                  </a:cubicBezTo>
                  <a:cubicBezTo>
                    <a:pt x="223" y="1187"/>
                    <a:pt x="218" y="1169"/>
                    <a:pt x="204" y="1151"/>
                  </a:cubicBezTo>
                  <a:cubicBezTo>
                    <a:pt x="154" y="1087"/>
                    <a:pt x="137" y="1010"/>
                    <a:pt x="133" y="930"/>
                  </a:cubicBezTo>
                  <a:cubicBezTo>
                    <a:pt x="131" y="899"/>
                    <a:pt x="132" y="868"/>
                    <a:pt x="132" y="834"/>
                  </a:cubicBezTo>
                  <a:cubicBezTo>
                    <a:pt x="124" y="836"/>
                    <a:pt x="114" y="838"/>
                    <a:pt x="105" y="841"/>
                  </a:cubicBezTo>
                  <a:cubicBezTo>
                    <a:pt x="83" y="846"/>
                    <a:pt x="62" y="853"/>
                    <a:pt x="41" y="858"/>
                  </a:cubicBezTo>
                  <a:cubicBezTo>
                    <a:pt x="27" y="861"/>
                    <a:pt x="14" y="857"/>
                    <a:pt x="10" y="843"/>
                  </a:cubicBezTo>
                  <a:cubicBezTo>
                    <a:pt x="7" y="829"/>
                    <a:pt x="16" y="822"/>
                    <a:pt x="30" y="818"/>
                  </a:cubicBezTo>
                  <a:cubicBezTo>
                    <a:pt x="61" y="811"/>
                    <a:pt x="91" y="800"/>
                    <a:pt x="123" y="795"/>
                  </a:cubicBezTo>
                  <a:cubicBezTo>
                    <a:pt x="144" y="791"/>
                    <a:pt x="152" y="781"/>
                    <a:pt x="152" y="765"/>
                  </a:cubicBezTo>
                  <a:cubicBezTo>
                    <a:pt x="108" y="744"/>
                    <a:pt x="66" y="723"/>
                    <a:pt x="24" y="702"/>
                  </a:cubicBezTo>
                  <a:cubicBezTo>
                    <a:pt x="21" y="701"/>
                    <a:pt x="18" y="699"/>
                    <a:pt x="15" y="697"/>
                  </a:cubicBezTo>
                  <a:cubicBezTo>
                    <a:pt x="4" y="690"/>
                    <a:pt x="0" y="679"/>
                    <a:pt x="6" y="668"/>
                  </a:cubicBezTo>
                  <a:cubicBezTo>
                    <a:pt x="13" y="656"/>
                    <a:pt x="25" y="656"/>
                    <a:pt x="36" y="662"/>
                  </a:cubicBezTo>
                  <a:cubicBezTo>
                    <a:pt x="50" y="669"/>
                    <a:pt x="62" y="678"/>
                    <a:pt x="76" y="685"/>
                  </a:cubicBezTo>
                  <a:cubicBezTo>
                    <a:pt x="100" y="696"/>
                    <a:pt x="124" y="707"/>
                    <a:pt x="149" y="715"/>
                  </a:cubicBezTo>
                  <a:cubicBezTo>
                    <a:pt x="173" y="723"/>
                    <a:pt x="176" y="720"/>
                    <a:pt x="180" y="695"/>
                  </a:cubicBezTo>
                  <a:cubicBezTo>
                    <a:pt x="187" y="661"/>
                    <a:pt x="192" y="626"/>
                    <a:pt x="198" y="592"/>
                  </a:cubicBezTo>
                  <a:cubicBezTo>
                    <a:pt x="219" y="487"/>
                    <a:pt x="224" y="381"/>
                    <a:pt x="200" y="275"/>
                  </a:cubicBezTo>
                  <a:cubicBezTo>
                    <a:pt x="199" y="271"/>
                    <a:pt x="199" y="266"/>
                    <a:pt x="197" y="261"/>
                  </a:cubicBezTo>
                  <a:cubicBezTo>
                    <a:pt x="187" y="224"/>
                    <a:pt x="194" y="206"/>
                    <a:pt x="231" y="194"/>
                  </a:cubicBezTo>
                  <a:cubicBezTo>
                    <a:pt x="293" y="173"/>
                    <a:pt x="357" y="172"/>
                    <a:pt x="419" y="195"/>
                  </a:cubicBezTo>
                  <a:cubicBezTo>
                    <a:pt x="455" y="208"/>
                    <a:pt x="462" y="224"/>
                    <a:pt x="454" y="262"/>
                  </a:cubicBezTo>
                  <a:cubicBezTo>
                    <a:pt x="449" y="288"/>
                    <a:pt x="444" y="315"/>
                    <a:pt x="439" y="342"/>
                  </a:cubicBezTo>
                  <a:close/>
                  <a:moveTo>
                    <a:pt x="523" y="1003"/>
                  </a:moveTo>
                  <a:cubicBezTo>
                    <a:pt x="523" y="1003"/>
                    <a:pt x="521" y="1003"/>
                    <a:pt x="519" y="1004"/>
                  </a:cubicBezTo>
                  <a:cubicBezTo>
                    <a:pt x="515" y="1008"/>
                    <a:pt x="510" y="1012"/>
                    <a:pt x="506" y="1017"/>
                  </a:cubicBezTo>
                  <a:cubicBezTo>
                    <a:pt x="472" y="1050"/>
                    <a:pt x="447" y="1090"/>
                    <a:pt x="426" y="1133"/>
                  </a:cubicBezTo>
                  <a:cubicBezTo>
                    <a:pt x="420" y="1145"/>
                    <a:pt x="422" y="1153"/>
                    <a:pt x="430" y="1163"/>
                  </a:cubicBezTo>
                  <a:cubicBezTo>
                    <a:pt x="473" y="1216"/>
                    <a:pt x="523" y="1260"/>
                    <a:pt x="580" y="1297"/>
                  </a:cubicBezTo>
                  <a:cubicBezTo>
                    <a:pt x="585" y="1301"/>
                    <a:pt x="586" y="1309"/>
                    <a:pt x="589" y="1316"/>
                  </a:cubicBezTo>
                  <a:cubicBezTo>
                    <a:pt x="583" y="1315"/>
                    <a:pt x="575" y="1316"/>
                    <a:pt x="570" y="1312"/>
                  </a:cubicBezTo>
                  <a:cubicBezTo>
                    <a:pt x="516" y="1279"/>
                    <a:pt x="468" y="1238"/>
                    <a:pt x="426" y="1189"/>
                  </a:cubicBezTo>
                  <a:cubicBezTo>
                    <a:pt x="422" y="1184"/>
                    <a:pt x="417" y="1179"/>
                    <a:pt x="412" y="1174"/>
                  </a:cubicBezTo>
                  <a:cubicBezTo>
                    <a:pt x="397" y="1209"/>
                    <a:pt x="383" y="1242"/>
                    <a:pt x="368" y="1278"/>
                  </a:cubicBezTo>
                  <a:cubicBezTo>
                    <a:pt x="372" y="1282"/>
                    <a:pt x="379" y="1289"/>
                    <a:pt x="386" y="1295"/>
                  </a:cubicBezTo>
                  <a:cubicBezTo>
                    <a:pt x="503" y="1398"/>
                    <a:pt x="636" y="1473"/>
                    <a:pt x="787" y="1506"/>
                  </a:cubicBezTo>
                  <a:cubicBezTo>
                    <a:pt x="921" y="1535"/>
                    <a:pt x="1057" y="1554"/>
                    <a:pt x="1193" y="1575"/>
                  </a:cubicBezTo>
                  <a:cubicBezTo>
                    <a:pt x="1290" y="1590"/>
                    <a:pt x="1371" y="1503"/>
                    <a:pt x="1354" y="1406"/>
                  </a:cubicBezTo>
                  <a:cubicBezTo>
                    <a:pt x="1338" y="1309"/>
                    <a:pt x="1323" y="1213"/>
                    <a:pt x="1308" y="1116"/>
                  </a:cubicBezTo>
                  <a:cubicBezTo>
                    <a:pt x="1287" y="975"/>
                    <a:pt x="1241" y="844"/>
                    <a:pt x="1165" y="723"/>
                  </a:cubicBezTo>
                  <a:cubicBezTo>
                    <a:pt x="1161" y="716"/>
                    <a:pt x="1156" y="710"/>
                    <a:pt x="1150" y="702"/>
                  </a:cubicBezTo>
                  <a:cubicBezTo>
                    <a:pt x="1127" y="768"/>
                    <a:pt x="1075" y="780"/>
                    <a:pt x="1013" y="779"/>
                  </a:cubicBezTo>
                  <a:cubicBezTo>
                    <a:pt x="1018" y="790"/>
                    <a:pt x="1022" y="799"/>
                    <a:pt x="1026" y="808"/>
                  </a:cubicBezTo>
                  <a:cubicBezTo>
                    <a:pt x="1050" y="867"/>
                    <a:pt x="1073" y="927"/>
                    <a:pt x="1096" y="986"/>
                  </a:cubicBezTo>
                  <a:cubicBezTo>
                    <a:pt x="1098" y="991"/>
                    <a:pt x="1092" y="998"/>
                    <a:pt x="1090" y="1004"/>
                  </a:cubicBezTo>
                  <a:cubicBezTo>
                    <a:pt x="1086" y="1000"/>
                    <a:pt x="1079" y="997"/>
                    <a:pt x="1077" y="992"/>
                  </a:cubicBezTo>
                  <a:cubicBezTo>
                    <a:pt x="1049" y="922"/>
                    <a:pt x="1021" y="852"/>
                    <a:pt x="992" y="782"/>
                  </a:cubicBezTo>
                  <a:cubicBezTo>
                    <a:pt x="989" y="776"/>
                    <a:pt x="983" y="769"/>
                    <a:pt x="977" y="767"/>
                  </a:cubicBezTo>
                  <a:cubicBezTo>
                    <a:pt x="946" y="752"/>
                    <a:pt x="922" y="730"/>
                    <a:pt x="902" y="703"/>
                  </a:cubicBezTo>
                  <a:cubicBezTo>
                    <a:pt x="893" y="691"/>
                    <a:pt x="883" y="680"/>
                    <a:pt x="873" y="669"/>
                  </a:cubicBezTo>
                  <a:cubicBezTo>
                    <a:pt x="864" y="690"/>
                    <a:pt x="859" y="707"/>
                    <a:pt x="856" y="723"/>
                  </a:cubicBezTo>
                  <a:cubicBezTo>
                    <a:pt x="853" y="738"/>
                    <a:pt x="845" y="745"/>
                    <a:pt x="831" y="743"/>
                  </a:cubicBezTo>
                  <a:cubicBezTo>
                    <a:pt x="816" y="740"/>
                    <a:pt x="813" y="728"/>
                    <a:pt x="816" y="715"/>
                  </a:cubicBezTo>
                  <a:cubicBezTo>
                    <a:pt x="833" y="610"/>
                    <a:pt x="878" y="520"/>
                    <a:pt x="965" y="455"/>
                  </a:cubicBezTo>
                  <a:cubicBezTo>
                    <a:pt x="997" y="431"/>
                    <a:pt x="1032" y="412"/>
                    <a:pt x="1066" y="390"/>
                  </a:cubicBezTo>
                  <a:cubicBezTo>
                    <a:pt x="1048" y="361"/>
                    <a:pt x="1051" y="328"/>
                    <a:pt x="1056" y="294"/>
                  </a:cubicBezTo>
                  <a:cubicBezTo>
                    <a:pt x="1050" y="295"/>
                    <a:pt x="1046" y="296"/>
                    <a:pt x="1042" y="297"/>
                  </a:cubicBezTo>
                  <a:cubicBezTo>
                    <a:pt x="949" y="317"/>
                    <a:pt x="866" y="356"/>
                    <a:pt x="791" y="415"/>
                  </a:cubicBezTo>
                  <a:cubicBezTo>
                    <a:pt x="769" y="433"/>
                    <a:pt x="757" y="429"/>
                    <a:pt x="748" y="402"/>
                  </a:cubicBezTo>
                  <a:cubicBezTo>
                    <a:pt x="746" y="397"/>
                    <a:pt x="735" y="389"/>
                    <a:pt x="735" y="389"/>
                  </a:cubicBezTo>
                  <a:cubicBezTo>
                    <a:pt x="720" y="401"/>
                    <a:pt x="704" y="412"/>
                    <a:pt x="693" y="427"/>
                  </a:cubicBezTo>
                  <a:cubicBezTo>
                    <a:pt x="683" y="441"/>
                    <a:pt x="689" y="458"/>
                    <a:pt x="701" y="470"/>
                  </a:cubicBezTo>
                  <a:cubicBezTo>
                    <a:pt x="713" y="481"/>
                    <a:pt x="712" y="491"/>
                    <a:pt x="703" y="503"/>
                  </a:cubicBezTo>
                  <a:cubicBezTo>
                    <a:pt x="688" y="523"/>
                    <a:pt x="674" y="543"/>
                    <a:pt x="661" y="564"/>
                  </a:cubicBezTo>
                  <a:cubicBezTo>
                    <a:pt x="658" y="569"/>
                    <a:pt x="657" y="579"/>
                    <a:pt x="660" y="583"/>
                  </a:cubicBezTo>
                  <a:cubicBezTo>
                    <a:pt x="705" y="653"/>
                    <a:pt x="708" y="729"/>
                    <a:pt x="681" y="802"/>
                  </a:cubicBezTo>
                  <a:cubicBezTo>
                    <a:pt x="664" y="847"/>
                    <a:pt x="674" y="875"/>
                    <a:pt x="704" y="904"/>
                  </a:cubicBezTo>
                  <a:cubicBezTo>
                    <a:pt x="710" y="909"/>
                    <a:pt x="715" y="916"/>
                    <a:pt x="720" y="921"/>
                  </a:cubicBezTo>
                  <a:cubicBezTo>
                    <a:pt x="733" y="934"/>
                    <a:pt x="746" y="946"/>
                    <a:pt x="758" y="960"/>
                  </a:cubicBezTo>
                  <a:cubicBezTo>
                    <a:pt x="762" y="964"/>
                    <a:pt x="761" y="971"/>
                    <a:pt x="763" y="977"/>
                  </a:cubicBezTo>
                  <a:cubicBezTo>
                    <a:pt x="757" y="976"/>
                    <a:pt x="750" y="977"/>
                    <a:pt x="746" y="974"/>
                  </a:cubicBezTo>
                  <a:cubicBezTo>
                    <a:pt x="732" y="963"/>
                    <a:pt x="720" y="951"/>
                    <a:pt x="708" y="938"/>
                  </a:cubicBezTo>
                  <a:cubicBezTo>
                    <a:pt x="689" y="917"/>
                    <a:pt x="671" y="895"/>
                    <a:pt x="656" y="878"/>
                  </a:cubicBezTo>
                  <a:cubicBezTo>
                    <a:pt x="619" y="915"/>
                    <a:pt x="582" y="952"/>
                    <a:pt x="542" y="993"/>
                  </a:cubicBezTo>
                  <a:cubicBezTo>
                    <a:pt x="566" y="1022"/>
                    <a:pt x="593" y="1054"/>
                    <a:pt x="618" y="1087"/>
                  </a:cubicBezTo>
                  <a:cubicBezTo>
                    <a:pt x="625" y="1095"/>
                    <a:pt x="645" y="1103"/>
                    <a:pt x="632" y="1115"/>
                  </a:cubicBezTo>
                  <a:cubicBezTo>
                    <a:pt x="619" y="1127"/>
                    <a:pt x="610" y="1109"/>
                    <a:pt x="603" y="1101"/>
                  </a:cubicBezTo>
                  <a:cubicBezTo>
                    <a:pt x="575" y="1069"/>
                    <a:pt x="550" y="1036"/>
                    <a:pt x="523" y="1003"/>
                  </a:cubicBezTo>
                  <a:close/>
                  <a:moveTo>
                    <a:pt x="227" y="673"/>
                  </a:moveTo>
                  <a:cubicBezTo>
                    <a:pt x="233" y="667"/>
                    <a:pt x="240" y="661"/>
                    <a:pt x="246" y="655"/>
                  </a:cubicBezTo>
                  <a:cubicBezTo>
                    <a:pt x="283" y="620"/>
                    <a:pt x="325" y="592"/>
                    <a:pt x="373" y="575"/>
                  </a:cubicBezTo>
                  <a:cubicBezTo>
                    <a:pt x="378" y="573"/>
                    <a:pt x="384" y="577"/>
                    <a:pt x="389" y="579"/>
                  </a:cubicBezTo>
                  <a:cubicBezTo>
                    <a:pt x="386" y="583"/>
                    <a:pt x="384" y="588"/>
                    <a:pt x="380" y="591"/>
                  </a:cubicBezTo>
                  <a:cubicBezTo>
                    <a:pt x="377" y="593"/>
                    <a:pt x="373" y="594"/>
                    <a:pt x="369" y="596"/>
                  </a:cubicBezTo>
                  <a:cubicBezTo>
                    <a:pt x="273" y="639"/>
                    <a:pt x="203" y="706"/>
                    <a:pt x="181" y="813"/>
                  </a:cubicBezTo>
                  <a:cubicBezTo>
                    <a:pt x="167" y="877"/>
                    <a:pt x="169" y="941"/>
                    <a:pt x="182" y="1006"/>
                  </a:cubicBezTo>
                  <a:cubicBezTo>
                    <a:pt x="202" y="1102"/>
                    <a:pt x="265" y="1171"/>
                    <a:pt x="330" y="1238"/>
                  </a:cubicBezTo>
                  <a:cubicBezTo>
                    <a:pt x="332" y="1241"/>
                    <a:pt x="337" y="1242"/>
                    <a:pt x="342" y="1245"/>
                  </a:cubicBezTo>
                  <a:cubicBezTo>
                    <a:pt x="351" y="1222"/>
                    <a:pt x="361" y="1202"/>
                    <a:pt x="368" y="1181"/>
                  </a:cubicBezTo>
                  <a:cubicBezTo>
                    <a:pt x="402" y="1081"/>
                    <a:pt x="459" y="1000"/>
                    <a:pt x="546" y="936"/>
                  </a:cubicBezTo>
                  <a:cubicBezTo>
                    <a:pt x="627" y="876"/>
                    <a:pt x="664" y="792"/>
                    <a:pt x="656" y="691"/>
                  </a:cubicBezTo>
                  <a:cubicBezTo>
                    <a:pt x="651" y="620"/>
                    <a:pt x="608" y="567"/>
                    <a:pt x="545" y="553"/>
                  </a:cubicBezTo>
                  <a:cubicBezTo>
                    <a:pt x="514" y="545"/>
                    <a:pt x="482" y="546"/>
                    <a:pt x="451" y="555"/>
                  </a:cubicBezTo>
                  <a:cubicBezTo>
                    <a:pt x="435" y="560"/>
                    <a:pt x="425" y="556"/>
                    <a:pt x="420" y="540"/>
                  </a:cubicBezTo>
                  <a:cubicBezTo>
                    <a:pt x="402" y="474"/>
                    <a:pt x="390" y="409"/>
                    <a:pt x="399" y="340"/>
                  </a:cubicBezTo>
                  <a:cubicBezTo>
                    <a:pt x="403" y="316"/>
                    <a:pt x="406" y="292"/>
                    <a:pt x="410" y="266"/>
                  </a:cubicBezTo>
                  <a:cubicBezTo>
                    <a:pt x="352" y="285"/>
                    <a:pt x="297" y="284"/>
                    <a:pt x="239" y="268"/>
                  </a:cubicBezTo>
                  <a:cubicBezTo>
                    <a:pt x="263" y="405"/>
                    <a:pt x="251" y="538"/>
                    <a:pt x="227" y="673"/>
                  </a:cubicBezTo>
                  <a:close/>
                  <a:moveTo>
                    <a:pt x="624" y="546"/>
                  </a:moveTo>
                  <a:cubicBezTo>
                    <a:pt x="635" y="530"/>
                    <a:pt x="643" y="515"/>
                    <a:pt x="653" y="503"/>
                  </a:cubicBezTo>
                  <a:cubicBezTo>
                    <a:pt x="662" y="492"/>
                    <a:pt x="662" y="483"/>
                    <a:pt x="657" y="471"/>
                  </a:cubicBezTo>
                  <a:cubicBezTo>
                    <a:pt x="641" y="432"/>
                    <a:pt x="656" y="393"/>
                    <a:pt x="693" y="364"/>
                  </a:cubicBezTo>
                  <a:cubicBezTo>
                    <a:pt x="725" y="340"/>
                    <a:pt x="746" y="341"/>
                    <a:pt x="781" y="368"/>
                  </a:cubicBezTo>
                  <a:cubicBezTo>
                    <a:pt x="814" y="348"/>
                    <a:pt x="847" y="329"/>
                    <a:pt x="879" y="310"/>
                  </a:cubicBezTo>
                  <a:cubicBezTo>
                    <a:pt x="884" y="307"/>
                    <a:pt x="888" y="302"/>
                    <a:pt x="889" y="297"/>
                  </a:cubicBezTo>
                  <a:cubicBezTo>
                    <a:pt x="901" y="246"/>
                    <a:pt x="869" y="187"/>
                    <a:pt x="821" y="167"/>
                  </a:cubicBezTo>
                  <a:cubicBezTo>
                    <a:pt x="787" y="152"/>
                    <a:pt x="750" y="155"/>
                    <a:pt x="718" y="165"/>
                  </a:cubicBezTo>
                  <a:cubicBezTo>
                    <a:pt x="582" y="207"/>
                    <a:pt x="494" y="296"/>
                    <a:pt x="458" y="435"/>
                  </a:cubicBezTo>
                  <a:cubicBezTo>
                    <a:pt x="452" y="460"/>
                    <a:pt x="452" y="486"/>
                    <a:pt x="461" y="512"/>
                  </a:cubicBezTo>
                  <a:cubicBezTo>
                    <a:pt x="519" y="506"/>
                    <a:pt x="574" y="510"/>
                    <a:pt x="624" y="546"/>
                  </a:cubicBezTo>
                  <a:close/>
                  <a:moveTo>
                    <a:pt x="1115" y="669"/>
                  </a:moveTo>
                  <a:cubicBezTo>
                    <a:pt x="1112" y="661"/>
                    <a:pt x="1113" y="649"/>
                    <a:pt x="1107" y="643"/>
                  </a:cubicBezTo>
                  <a:cubicBezTo>
                    <a:pt x="1066" y="599"/>
                    <a:pt x="1023" y="555"/>
                    <a:pt x="980" y="512"/>
                  </a:cubicBezTo>
                  <a:cubicBezTo>
                    <a:pt x="977" y="509"/>
                    <a:pt x="965" y="509"/>
                    <a:pt x="962" y="513"/>
                  </a:cubicBezTo>
                  <a:cubicBezTo>
                    <a:pt x="929" y="542"/>
                    <a:pt x="904" y="577"/>
                    <a:pt x="888" y="618"/>
                  </a:cubicBezTo>
                  <a:cubicBezTo>
                    <a:pt x="886" y="623"/>
                    <a:pt x="888" y="631"/>
                    <a:pt x="892" y="635"/>
                  </a:cubicBezTo>
                  <a:cubicBezTo>
                    <a:pt x="909" y="655"/>
                    <a:pt x="929" y="672"/>
                    <a:pt x="945" y="692"/>
                  </a:cubicBezTo>
                  <a:cubicBezTo>
                    <a:pt x="968" y="718"/>
                    <a:pt x="996" y="734"/>
                    <a:pt x="1031" y="738"/>
                  </a:cubicBezTo>
                  <a:cubicBezTo>
                    <a:pt x="1078" y="744"/>
                    <a:pt x="1112" y="715"/>
                    <a:pt x="1115" y="669"/>
                  </a:cubicBezTo>
                  <a:close/>
                  <a:moveTo>
                    <a:pt x="258" y="1226"/>
                  </a:moveTo>
                  <a:cubicBezTo>
                    <a:pt x="256" y="1239"/>
                    <a:pt x="256" y="1250"/>
                    <a:pt x="254" y="1261"/>
                  </a:cubicBezTo>
                  <a:cubicBezTo>
                    <a:pt x="243" y="1319"/>
                    <a:pt x="233" y="1376"/>
                    <a:pt x="222" y="1434"/>
                  </a:cubicBezTo>
                  <a:cubicBezTo>
                    <a:pt x="219" y="1445"/>
                    <a:pt x="217" y="1454"/>
                    <a:pt x="230" y="1461"/>
                  </a:cubicBezTo>
                  <a:cubicBezTo>
                    <a:pt x="272" y="1482"/>
                    <a:pt x="316" y="1488"/>
                    <a:pt x="362" y="1480"/>
                  </a:cubicBezTo>
                  <a:cubicBezTo>
                    <a:pt x="367" y="1479"/>
                    <a:pt x="375" y="1472"/>
                    <a:pt x="375" y="1466"/>
                  </a:cubicBezTo>
                  <a:cubicBezTo>
                    <a:pt x="381" y="1431"/>
                    <a:pt x="385" y="1396"/>
                    <a:pt x="388" y="1361"/>
                  </a:cubicBezTo>
                  <a:cubicBezTo>
                    <a:pt x="389" y="1356"/>
                    <a:pt x="387" y="1348"/>
                    <a:pt x="383" y="1344"/>
                  </a:cubicBezTo>
                  <a:cubicBezTo>
                    <a:pt x="342" y="1305"/>
                    <a:pt x="301" y="1266"/>
                    <a:pt x="258" y="1226"/>
                  </a:cubicBezTo>
                  <a:close/>
                  <a:moveTo>
                    <a:pt x="414" y="237"/>
                  </a:moveTo>
                  <a:cubicBezTo>
                    <a:pt x="374" y="207"/>
                    <a:pt x="264" y="207"/>
                    <a:pt x="234" y="238"/>
                  </a:cubicBezTo>
                  <a:cubicBezTo>
                    <a:pt x="264" y="272"/>
                    <a:pt x="378" y="272"/>
                    <a:pt x="414" y="237"/>
                  </a:cubicBezTo>
                  <a:close/>
                  <a:moveTo>
                    <a:pt x="1087" y="287"/>
                  </a:moveTo>
                  <a:cubicBezTo>
                    <a:pt x="1060" y="311"/>
                    <a:pt x="1061" y="363"/>
                    <a:pt x="1088" y="381"/>
                  </a:cubicBezTo>
                  <a:cubicBezTo>
                    <a:pt x="1106" y="356"/>
                    <a:pt x="1106" y="317"/>
                    <a:pt x="1087" y="2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40" name="TextBox 39">
            <a:extLst>
              <a:ext uri="{FF2B5EF4-FFF2-40B4-BE49-F238E27FC236}">
                <a16:creationId xmlns:a16="http://schemas.microsoft.com/office/drawing/2014/main" id="{02B978AE-54C3-7DB0-5CFB-3C273FC7CF01}"/>
              </a:ext>
            </a:extLst>
          </p:cNvPr>
          <p:cNvSpPr txBox="1"/>
          <p:nvPr/>
        </p:nvSpPr>
        <p:spPr>
          <a:xfrm>
            <a:off x="6685433" y="3817558"/>
            <a:ext cx="1798896" cy="307777"/>
          </a:xfrm>
          <a:prstGeom prst="rect">
            <a:avLst/>
          </a:prstGeom>
          <a:noFill/>
        </p:spPr>
        <p:txBody>
          <a:bodyPr wrap="square" rtlCol="0">
            <a:spAutoFit/>
          </a:bodyPr>
          <a:lstStyle/>
          <a:p>
            <a:pPr algn="ctr"/>
            <a:r>
              <a:rPr lang="en-US" sz="1400" noProof="0" dirty="0"/>
              <a:t>Blood pressure</a:t>
            </a:r>
          </a:p>
        </p:txBody>
      </p:sp>
      <p:grpSp>
        <p:nvGrpSpPr>
          <p:cNvPr id="41" name="Group 40">
            <a:extLst>
              <a:ext uri="{FF2B5EF4-FFF2-40B4-BE49-F238E27FC236}">
                <a16:creationId xmlns:a16="http://schemas.microsoft.com/office/drawing/2014/main" id="{BD06B99A-EA41-BC40-2245-DA2041A27D88}"/>
              </a:ext>
            </a:extLst>
          </p:cNvPr>
          <p:cNvGrpSpPr>
            <a:grpSpLocks noChangeAspect="1"/>
          </p:cNvGrpSpPr>
          <p:nvPr/>
        </p:nvGrpSpPr>
        <p:grpSpPr bwMode="auto">
          <a:xfrm>
            <a:off x="7309953" y="3268586"/>
            <a:ext cx="549856" cy="544645"/>
            <a:chOff x="1245" y="-1"/>
            <a:chExt cx="3271" cy="3240"/>
          </a:xfrm>
        </p:grpSpPr>
        <p:sp>
          <p:nvSpPr>
            <p:cNvPr id="42" name="Freeform 32">
              <a:extLst>
                <a:ext uri="{FF2B5EF4-FFF2-40B4-BE49-F238E27FC236}">
                  <a16:creationId xmlns:a16="http://schemas.microsoft.com/office/drawing/2014/main" id="{0583FA5C-7BC8-576C-2703-3EF2AC110986}"/>
                </a:ext>
              </a:extLst>
            </p:cNvPr>
            <p:cNvSpPr>
              <a:spLocks noEditPoints="1"/>
            </p:cNvSpPr>
            <p:nvPr/>
          </p:nvSpPr>
          <p:spPr bwMode="auto">
            <a:xfrm>
              <a:off x="1245" y="-1"/>
              <a:ext cx="3271" cy="3240"/>
            </a:xfrm>
            <a:custGeom>
              <a:avLst/>
              <a:gdLst>
                <a:gd name="T0" fmla="*/ 1099 w 3920"/>
                <a:gd name="T1" fmla="*/ 483 h 3888"/>
                <a:gd name="T2" fmla="*/ 735 w 3920"/>
                <a:gd name="T3" fmla="*/ 1115 h 3888"/>
                <a:gd name="T4" fmla="*/ 658 w 3920"/>
                <a:gd name="T5" fmla="*/ 1299 h 3888"/>
                <a:gd name="T6" fmla="*/ 736 w 3920"/>
                <a:gd name="T7" fmla="*/ 2167 h 3888"/>
                <a:gd name="T8" fmla="*/ 1447 w 3920"/>
                <a:gd name="T9" fmla="*/ 1799 h 3888"/>
                <a:gd name="T10" fmla="*/ 1353 w 3920"/>
                <a:gd name="T11" fmla="*/ 2090 h 3888"/>
                <a:gd name="T12" fmla="*/ 772 w 3920"/>
                <a:gd name="T13" fmla="*/ 2411 h 3888"/>
                <a:gd name="T14" fmla="*/ 1825 w 3920"/>
                <a:gd name="T15" fmla="*/ 3275 h 3888"/>
                <a:gd name="T16" fmla="*/ 2947 w 3920"/>
                <a:gd name="T17" fmla="*/ 2531 h 3888"/>
                <a:gd name="T18" fmla="*/ 2784 w 3920"/>
                <a:gd name="T19" fmla="*/ 2296 h 3888"/>
                <a:gd name="T20" fmla="*/ 2378 w 3920"/>
                <a:gd name="T21" fmla="*/ 2263 h 3888"/>
                <a:gd name="T22" fmla="*/ 2168 w 3920"/>
                <a:gd name="T23" fmla="*/ 1657 h 3888"/>
                <a:gd name="T24" fmla="*/ 3172 w 3920"/>
                <a:gd name="T25" fmla="*/ 1164 h 3888"/>
                <a:gd name="T26" fmla="*/ 3370 w 3920"/>
                <a:gd name="T27" fmla="*/ 1407 h 3888"/>
                <a:gd name="T28" fmla="*/ 3612 w 3920"/>
                <a:gd name="T29" fmla="*/ 1022 h 3888"/>
                <a:gd name="T30" fmla="*/ 2582 w 3920"/>
                <a:gd name="T31" fmla="*/ 1012 h 3888"/>
                <a:gd name="T32" fmla="*/ 2562 w 3920"/>
                <a:gd name="T33" fmla="*/ 827 h 3888"/>
                <a:gd name="T34" fmla="*/ 3920 w 3920"/>
                <a:gd name="T35" fmla="*/ 1164 h 3888"/>
                <a:gd name="T36" fmla="*/ 3594 w 3920"/>
                <a:gd name="T37" fmla="*/ 2492 h 3888"/>
                <a:gd name="T38" fmla="*/ 3356 w 3920"/>
                <a:gd name="T39" fmla="*/ 2673 h 3888"/>
                <a:gd name="T40" fmla="*/ 1971 w 3920"/>
                <a:gd name="T41" fmla="*/ 3876 h 3888"/>
                <a:gd name="T42" fmla="*/ 1667 w 3920"/>
                <a:gd name="T43" fmla="*/ 3884 h 3888"/>
                <a:gd name="T44" fmla="*/ 338 w 3920"/>
                <a:gd name="T45" fmla="*/ 2938 h 3888"/>
                <a:gd name="T46" fmla="*/ 545 w 3920"/>
                <a:gd name="T47" fmla="*/ 2249 h 3888"/>
                <a:gd name="T48" fmla="*/ 476 w 3920"/>
                <a:gd name="T49" fmla="*/ 1294 h 3888"/>
                <a:gd name="T50" fmla="*/ 368 w 3920"/>
                <a:gd name="T51" fmla="*/ 1209 h 3888"/>
                <a:gd name="T52" fmla="*/ 272 w 3920"/>
                <a:gd name="T53" fmla="*/ 1023 h 3888"/>
                <a:gd name="T54" fmla="*/ 0 w 3920"/>
                <a:gd name="T55" fmla="*/ 508 h 3888"/>
                <a:gd name="T56" fmla="*/ 508 w 3920"/>
                <a:gd name="T57" fmla="*/ 0 h 3888"/>
                <a:gd name="T58" fmla="*/ 600 w 3920"/>
                <a:gd name="T59" fmla="*/ 2520 h 3888"/>
                <a:gd name="T60" fmla="*/ 1077 w 3920"/>
                <a:gd name="T61" fmla="*/ 3534 h 3888"/>
                <a:gd name="T62" fmla="*/ 2822 w 3920"/>
                <a:gd name="T63" fmla="*/ 3298 h 3888"/>
                <a:gd name="T64" fmla="*/ 3182 w 3920"/>
                <a:gd name="T65" fmla="*/ 2500 h 3888"/>
                <a:gd name="T66" fmla="*/ 3122 w 3920"/>
                <a:gd name="T67" fmla="*/ 2606 h 3888"/>
                <a:gd name="T68" fmla="*/ 1668 w 3920"/>
                <a:gd name="T69" fmla="*/ 3456 h 3888"/>
                <a:gd name="T70" fmla="*/ 608 w 3920"/>
                <a:gd name="T71" fmla="*/ 2510 h 3888"/>
                <a:gd name="T72" fmla="*/ 920 w 3920"/>
                <a:gd name="T73" fmla="*/ 553 h 3888"/>
                <a:gd name="T74" fmla="*/ 3731 w 3920"/>
                <a:gd name="T75" fmla="*/ 1546 h 3888"/>
                <a:gd name="T76" fmla="*/ 3156 w 3920"/>
                <a:gd name="T77" fmla="*/ 1592 h 3888"/>
                <a:gd name="T78" fmla="*/ 2970 w 3920"/>
                <a:gd name="T79" fmla="*/ 2279 h 3888"/>
                <a:gd name="T80" fmla="*/ 3108 w 3920"/>
                <a:gd name="T81" fmla="*/ 1811 h 3888"/>
                <a:gd name="T82" fmla="*/ 3208 w 3920"/>
                <a:gd name="T83" fmla="*/ 1713 h 3888"/>
                <a:gd name="T84" fmla="*/ 3731 w 3920"/>
                <a:gd name="T85" fmla="*/ 1546 h 3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20" h="3888">
                  <a:moveTo>
                    <a:pt x="592" y="0"/>
                  </a:moveTo>
                  <a:cubicBezTo>
                    <a:pt x="625" y="6"/>
                    <a:pt x="659" y="11"/>
                    <a:pt x="692" y="19"/>
                  </a:cubicBezTo>
                  <a:cubicBezTo>
                    <a:pt x="911" y="78"/>
                    <a:pt x="1069" y="259"/>
                    <a:pt x="1099" y="483"/>
                  </a:cubicBezTo>
                  <a:cubicBezTo>
                    <a:pt x="1130" y="716"/>
                    <a:pt x="1004" y="946"/>
                    <a:pt x="791" y="1048"/>
                  </a:cubicBezTo>
                  <a:cubicBezTo>
                    <a:pt x="783" y="1051"/>
                    <a:pt x="776" y="1055"/>
                    <a:pt x="769" y="1058"/>
                  </a:cubicBezTo>
                  <a:cubicBezTo>
                    <a:pt x="744" y="1069"/>
                    <a:pt x="733" y="1087"/>
                    <a:pt x="735" y="1115"/>
                  </a:cubicBezTo>
                  <a:cubicBezTo>
                    <a:pt x="737" y="1145"/>
                    <a:pt x="736" y="1175"/>
                    <a:pt x="735" y="1205"/>
                  </a:cubicBezTo>
                  <a:cubicBezTo>
                    <a:pt x="734" y="1243"/>
                    <a:pt x="719" y="1261"/>
                    <a:pt x="682" y="1269"/>
                  </a:cubicBezTo>
                  <a:cubicBezTo>
                    <a:pt x="665" y="1273"/>
                    <a:pt x="658" y="1281"/>
                    <a:pt x="658" y="1299"/>
                  </a:cubicBezTo>
                  <a:cubicBezTo>
                    <a:pt x="657" y="1545"/>
                    <a:pt x="659" y="1791"/>
                    <a:pt x="693" y="2035"/>
                  </a:cubicBezTo>
                  <a:cubicBezTo>
                    <a:pt x="699" y="2075"/>
                    <a:pt x="706" y="2115"/>
                    <a:pt x="712" y="2155"/>
                  </a:cubicBezTo>
                  <a:cubicBezTo>
                    <a:pt x="715" y="2171"/>
                    <a:pt x="722" y="2174"/>
                    <a:pt x="736" y="2167"/>
                  </a:cubicBezTo>
                  <a:cubicBezTo>
                    <a:pt x="887" y="2081"/>
                    <a:pt x="1050" y="2023"/>
                    <a:pt x="1210" y="1956"/>
                  </a:cubicBezTo>
                  <a:cubicBezTo>
                    <a:pt x="1292" y="1922"/>
                    <a:pt x="1367" y="1878"/>
                    <a:pt x="1421" y="1804"/>
                  </a:cubicBezTo>
                  <a:cubicBezTo>
                    <a:pt x="1428" y="1794"/>
                    <a:pt x="1436" y="1793"/>
                    <a:pt x="1447" y="1799"/>
                  </a:cubicBezTo>
                  <a:cubicBezTo>
                    <a:pt x="1488" y="1823"/>
                    <a:pt x="1529" y="1846"/>
                    <a:pt x="1570" y="1870"/>
                  </a:cubicBezTo>
                  <a:cubicBezTo>
                    <a:pt x="1587" y="1880"/>
                    <a:pt x="1588" y="1886"/>
                    <a:pt x="1574" y="1905"/>
                  </a:cubicBezTo>
                  <a:cubicBezTo>
                    <a:pt x="1517" y="1987"/>
                    <a:pt x="1442" y="2049"/>
                    <a:pt x="1353" y="2090"/>
                  </a:cubicBezTo>
                  <a:cubicBezTo>
                    <a:pt x="1262" y="2133"/>
                    <a:pt x="1167" y="2167"/>
                    <a:pt x="1075" y="2209"/>
                  </a:cubicBezTo>
                  <a:cubicBezTo>
                    <a:pt x="982" y="2252"/>
                    <a:pt x="890" y="2299"/>
                    <a:pt x="798" y="2345"/>
                  </a:cubicBezTo>
                  <a:cubicBezTo>
                    <a:pt x="760" y="2365"/>
                    <a:pt x="760" y="2371"/>
                    <a:pt x="772" y="2411"/>
                  </a:cubicBezTo>
                  <a:cubicBezTo>
                    <a:pt x="823" y="2573"/>
                    <a:pt x="888" y="2730"/>
                    <a:pt x="988" y="2870"/>
                  </a:cubicBezTo>
                  <a:cubicBezTo>
                    <a:pt x="1099" y="3026"/>
                    <a:pt x="1238" y="3148"/>
                    <a:pt x="1420" y="3218"/>
                  </a:cubicBezTo>
                  <a:cubicBezTo>
                    <a:pt x="1550" y="3268"/>
                    <a:pt x="1686" y="3282"/>
                    <a:pt x="1825" y="3275"/>
                  </a:cubicBezTo>
                  <a:cubicBezTo>
                    <a:pt x="1980" y="3268"/>
                    <a:pt x="2133" y="3245"/>
                    <a:pt x="2282" y="3196"/>
                  </a:cubicBezTo>
                  <a:cubicBezTo>
                    <a:pt x="2461" y="3136"/>
                    <a:pt x="2626" y="3052"/>
                    <a:pt x="2757" y="2913"/>
                  </a:cubicBezTo>
                  <a:cubicBezTo>
                    <a:pt x="2859" y="2805"/>
                    <a:pt x="2925" y="2679"/>
                    <a:pt x="2947" y="2531"/>
                  </a:cubicBezTo>
                  <a:cubicBezTo>
                    <a:pt x="2951" y="2503"/>
                    <a:pt x="2949" y="2499"/>
                    <a:pt x="2920" y="2494"/>
                  </a:cubicBezTo>
                  <a:cubicBezTo>
                    <a:pt x="2837" y="2478"/>
                    <a:pt x="2794" y="2431"/>
                    <a:pt x="2787" y="2346"/>
                  </a:cubicBezTo>
                  <a:cubicBezTo>
                    <a:pt x="2785" y="2329"/>
                    <a:pt x="2785" y="2313"/>
                    <a:pt x="2784" y="2296"/>
                  </a:cubicBezTo>
                  <a:cubicBezTo>
                    <a:pt x="2784" y="2277"/>
                    <a:pt x="2775" y="2268"/>
                    <a:pt x="2756" y="2267"/>
                  </a:cubicBezTo>
                  <a:cubicBezTo>
                    <a:pt x="2721" y="2267"/>
                    <a:pt x="2685" y="2267"/>
                    <a:pt x="2650" y="2267"/>
                  </a:cubicBezTo>
                  <a:cubicBezTo>
                    <a:pt x="2559" y="2266"/>
                    <a:pt x="2469" y="2269"/>
                    <a:pt x="2378" y="2263"/>
                  </a:cubicBezTo>
                  <a:cubicBezTo>
                    <a:pt x="2252" y="2256"/>
                    <a:pt x="2149" y="2150"/>
                    <a:pt x="2145" y="2024"/>
                  </a:cubicBezTo>
                  <a:cubicBezTo>
                    <a:pt x="2141" y="1918"/>
                    <a:pt x="2143" y="1812"/>
                    <a:pt x="2142" y="1706"/>
                  </a:cubicBezTo>
                  <a:cubicBezTo>
                    <a:pt x="2142" y="1685"/>
                    <a:pt x="2151" y="1670"/>
                    <a:pt x="2168" y="1657"/>
                  </a:cubicBezTo>
                  <a:cubicBezTo>
                    <a:pt x="2326" y="1541"/>
                    <a:pt x="2434" y="1389"/>
                    <a:pt x="2495" y="1202"/>
                  </a:cubicBezTo>
                  <a:cubicBezTo>
                    <a:pt x="2506" y="1168"/>
                    <a:pt x="2513" y="1163"/>
                    <a:pt x="2550" y="1163"/>
                  </a:cubicBezTo>
                  <a:cubicBezTo>
                    <a:pt x="2757" y="1164"/>
                    <a:pt x="2965" y="1164"/>
                    <a:pt x="3172" y="1164"/>
                  </a:cubicBezTo>
                  <a:cubicBezTo>
                    <a:pt x="3274" y="1164"/>
                    <a:pt x="3334" y="1225"/>
                    <a:pt x="3337" y="1327"/>
                  </a:cubicBezTo>
                  <a:cubicBezTo>
                    <a:pt x="3337" y="1343"/>
                    <a:pt x="3338" y="1359"/>
                    <a:pt x="3339" y="1375"/>
                  </a:cubicBezTo>
                  <a:cubicBezTo>
                    <a:pt x="3340" y="1394"/>
                    <a:pt x="3351" y="1407"/>
                    <a:pt x="3370" y="1407"/>
                  </a:cubicBezTo>
                  <a:cubicBezTo>
                    <a:pt x="3439" y="1407"/>
                    <a:pt x="3508" y="1413"/>
                    <a:pt x="3576" y="1405"/>
                  </a:cubicBezTo>
                  <a:cubicBezTo>
                    <a:pt x="3678" y="1393"/>
                    <a:pt x="3741" y="1306"/>
                    <a:pt x="3735" y="1199"/>
                  </a:cubicBezTo>
                  <a:cubicBezTo>
                    <a:pt x="3729" y="1110"/>
                    <a:pt x="3686" y="1045"/>
                    <a:pt x="3612" y="1022"/>
                  </a:cubicBezTo>
                  <a:cubicBezTo>
                    <a:pt x="3587" y="1015"/>
                    <a:pt x="3560" y="1012"/>
                    <a:pt x="3534" y="1012"/>
                  </a:cubicBezTo>
                  <a:cubicBezTo>
                    <a:pt x="3222" y="1011"/>
                    <a:pt x="2911" y="1012"/>
                    <a:pt x="2600" y="1012"/>
                  </a:cubicBezTo>
                  <a:cubicBezTo>
                    <a:pt x="2594" y="1012"/>
                    <a:pt x="2588" y="1012"/>
                    <a:pt x="2582" y="1012"/>
                  </a:cubicBezTo>
                  <a:cubicBezTo>
                    <a:pt x="2540" y="1012"/>
                    <a:pt x="2538" y="1007"/>
                    <a:pt x="2539" y="965"/>
                  </a:cubicBezTo>
                  <a:cubicBezTo>
                    <a:pt x="2540" y="932"/>
                    <a:pt x="2537" y="898"/>
                    <a:pt x="2533" y="864"/>
                  </a:cubicBezTo>
                  <a:cubicBezTo>
                    <a:pt x="2529" y="831"/>
                    <a:pt x="2530" y="827"/>
                    <a:pt x="2562" y="827"/>
                  </a:cubicBezTo>
                  <a:cubicBezTo>
                    <a:pt x="2888" y="827"/>
                    <a:pt x="3214" y="827"/>
                    <a:pt x="3540" y="827"/>
                  </a:cubicBezTo>
                  <a:cubicBezTo>
                    <a:pt x="3727" y="827"/>
                    <a:pt x="3870" y="939"/>
                    <a:pt x="3910" y="1113"/>
                  </a:cubicBezTo>
                  <a:cubicBezTo>
                    <a:pt x="3914" y="1130"/>
                    <a:pt x="3917" y="1147"/>
                    <a:pt x="3920" y="1164"/>
                  </a:cubicBezTo>
                  <a:cubicBezTo>
                    <a:pt x="3920" y="1496"/>
                    <a:pt x="3920" y="1828"/>
                    <a:pt x="3920" y="2160"/>
                  </a:cubicBezTo>
                  <a:cubicBezTo>
                    <a:pt x="3919" y="2165"/>
                    <a:pt x="3917" y="2170"/>
                    <a:pt x="3916" y="2175"/>
                  </a:cubicBezTo>
                  <a:cubicBezTo>
                    <a:pt x="3896" y="2341"/>
                    <a:pt x="3760" y="2476"/>
                    <a:pt x="3594" y="2492"/>
                  </a:cubicBezTo>
                  <a:cubicBezTo>
                    <a:pt x="3530" y="2498"/>
                    <a:pt x="3466" y="2495"/>
                    <a:pt x="3402" y="2496"/>
                  </a:cubicBezTo>
                  <a:cubicBezTo>
                    <a:pt x="3374" y="2496"/>
                    <a:pt x="3371" y="2499"/>
                    <a:pt x="3369" y="2528"/>
                  </a:cubicBezTo>
                  <a:cubicBezTo>
                    <a:pt x="3365" y="2576"/>
                    <a:pt x="3363" y="2625"/>
                    <a:pt x="3356" y="2673"/>
                  </a:cubicBezTo>
                  <a:cubicBezTo>
                    <a:pt x="3321" y="2938"/>
                    <a:pt x="3210" y="3166"/>
                    <a:pt x="3025" y="3359"/>
                  </a:cubicBezTo>
                  <a:cubicBezTo>
                    <a:pt x="2884" y="3506"/>
                    <a:pt x="2718" y="3619"/>
                    <a:pt x="2537" y="3709"/>
                  </a:cubicBezTo>
                  <a:cubicBezTo>
                    <a:pt x="2358" y="3798"/>
                    <a:pt x="2170" y="3855"/>
                    <a:pt x="1971" y="3876"/>
                  </a:cubicBezTo>
                  <a:cubicBezTo>
                    <a:pt x="1933" y="3881"/>
                    <a:pt x="1894" y="3884"/>
                    <a:pt x="1856" y="3888"/>
                  </a:cubicBezTo>
                  <a:cubicBezTo>
                    <a:pt x="1801" y="3888"/>
                    <a:pt x="1747" y="3888"/>
                    <a:pt x="1692" y="3888"/>
                  </a:cubicBezTo>
                  <a:cubicBezTo>
                    <a:pt x="1684" y="3887"/>
                    <a:pt x="1675" y="3885"/>
                    <a:pt x="1667" y="3884"/>
                  </a:cubicBezTo>
                  <a:cubicBezTo>
                    <a:pt x="1506" y="3875"/>
                    <a:pt x="1348" y="3845"/>
                    <a:pt x="1196" y="3791"/>
                  </a:cubicBezTo>
                  <a:cubicBezTo>
                    <a:pt x="947" y="3703"/>
                    <a:pt x="737" y="3557"/>
                    <a:pt x="560" y="3362"/>
                  </a:cubicBezTo>
                  <a:cubicBezTo>
                    <a:pt x="449" y="3240"/>
                    <a:pt x="368" y="3102"/>
                    <a:pt x="338" y="2938"/>
                  </a:cubicBezTo>
                  <a:cubicBezTo>
                    <a:pt x="314" y="2806"/>
                    <a:pt x="318" y="2676"/>
                    <a:pt x="367" y="2550"/>
                  </a:cubicBezTo>
                  <a:cubicBezTo>
                    <a:pt x="401" y="2463"/>
                    <a:pt x="454" y="2389"/>
                    <a:pt x="521" y="2324"/>
                  </a:cubicBezTo>
                  <a:cubicBezTo>
                    <a:pt x="543" y="2303"/>
                    <a:pt x="552" y="2280"/>
                    <a:pt x="545" y="2249"/>
                  </a:cubicBezTo>
                  <a:cubicBezTo>
                    <a:pt x="514" y="2101"/>
                    <a:pt x="492" y="1951"/>
                    <a:pt x="485" y="1800"/>
                  </a:cubicBezTo>
                  <a:cubicBezTo>
                    <a:pt x="478" y="1649"/>
                    <a:pt x="478" y="1497"/>
                    <a:pt x="475" y="1346"/>
                  </a:cubicBezTo>
                  <a:cubicBezTo>
                    <a:pt x="475" y="1329"/>
                    <a:pt x="475" y="1311"/>
                    <a:pt x="476" y="1294"/>
                  </a:cubicBezTo>
                  <a:cubicBezTo>
                    <a:pt x="476" y="1280"/>
                    <a:pt x="470" y="1271"/>
                    <a:pt x="454" y="1271"/>
                  </a:cubicBezTo>
                  <a:cubicBezTo>
                    <a:pt x="442" y="1270"/>
                    <a:pt x="430" y="1269"/>
                    <a:pt x="419" y="1267"/>
                  </a:cubicBezTo>
                  <a:cubicBezTo>
                    <a:pt x="384" y="1262"/>
                    <a:pt x="369" y="1245"/>
                    <a:pt x="368" y="1209"/>
                  </a:cubicBezTo>
                  <a:cubicBezTo>
                    <a:pt x="368" y="1197"/>
                    <a:pt x="369" y="1184"/>
                    <a:pt x="370" y="1171"/>
                  </a:cubicBezTo>
                  <a:cubicBezTo>
                    <a:pt x="375" y="1119"/>
                    <a:pt x="357" y="1077"/>
                    <a:pt x="313" y="1048"/>
                  </a:cubicBezTo>
                  <a:cubicBezTo>
                    <a:pt x="299" y="1039"/>
                    <a:pt x="285" y="1031"/>
                    <a:pt x="272" y="1023"/>
                  </a:cubicBezTo>
                  <a:cubicBezTo>
                    <a:pt x="152" y="956"/>
                    <a:pt x="70" y="857"/>
                    <a:pt x="28" y="726"/>
                  </a:cubicBezTo>
                  <a:cubicBezTo>
                    <a:pt x="15" y="685"/>
                    <a:pt x="9" y="642"/>
                    <a:pt x="0" y="600"/>
                  </a:cubicBezTo>
                  <a:cubicBezTo>
                    <a:pt x="0" y="569"/>
                    <a:pt x="0" y="539"/>
                    <a:pt x="0" y="508"/>
                  </a:cubicBezTo>
                  <a:cubicBezTo>
                    <a:pt x="1" y="502"/>
                    <a:pt x="3" y="497"/>
                    <a:pt x="4" y="491"/>
                  </a:cubicBezTo>
                  <a:cubicBezTo>
                    <a:pt x="27" y="267"/>
                    <a:pt x="193" y="75"/>
                    <a:pt x="411" y="19"/>
                  </a:cubicBezTo>
                  <a:cubicBezTo>
                    <a:pt x="443" y="11"/>
                    <a:pt x="476" y="6"/>
                    <a:pt x="508" y="0"/>
                  </a:cubicBezTo>
                  <a:cubicBezTo>
                    <a:pt x="536" y="0"/>
                    <a:pt x="564" y="0"/>
                    <a:pt x="592" y="0"/>
                  </a:cubicBezTo>
                  <a:close/>
                  <a:moveTo>
                    <a:pt x="608" y="2510"/>
                  </a:moveTo>
                  <a:cubicBezTo>
                    <a:pt x="605" y="2514"/>
                    <a:pt x="602" y="2517"/>
                    <a:pt x="600" y="2520"/>
                  </a:cubicBezTo>
                  <a:cubicBezTo>
                    <a:pt x="520" y="2628"/>
                    <a:pt x="492" y="2749"/>
                    <a:pt x="514" y="2881"/>
                  </a:cubicBezTo>
                  <a:cubicBezTo>
                    <a:pt x="539" y="3028"/>
                    <a:pt x="609" y="3152"/>
                    <a:pt x="711" y="3260"/>
                  </a:cubicBezTo>
                  <a:cubicBezTo>
                    <a:pt x="817" y="3372"/>
                    <a:pt x="942" y="3460"/>
                    <a:pt x="1077" y="3534"/>
                  </a:cubicBezTo>
                  <a:cubicBezTo>
                    <a:pt x="1247" y="3627"/>
                    <a:pt x="1429" y="3682"/>
                    <a:pt x="1622" y="3699"/>
                  </a:cubicBezTo>
                  <a:cubicBezTo>
                    <a:pt x="1763" y="3712"/>
                    <a:pt x="1903" y="3702"/>
                    <a:pt x="2042" y="3676"/>
                  </a:cubicBezTo>
                  <a:cubicBezTo>
                    <a:pt x="2337" y="3622"/>
                    <a:pt x="2600" y="3502"/>
                    <a:pt x="2822" y="3298"/>
                  </a:cubicBezTo>
                  <a:cubicBezTo>
                    <a:pt x="2967" y="3166"/>
                    <a:pt x="3077" y="3010"/>
                    <a:pt x="3138" y="2821"/>
                  </a:cubicBezTo>
                  <a:cubicBezTo>
                    <a:pt x="3169" y="2724"/>
                    <a:pt x="3183" y="2625"/>
                    <a:pt x="3187" y="2524"/>
                  </a:cubicBezTo>
                  <a:cubicBezTo>
                    <a:pt x="3188" y="2516"/>
                    <a:pt x="3186" y="2501"/>
                    <a:pt x="3182" y="2500"/>
                  </a:cubicBezTo>
                  <a:cubicBezTo>
                    <a:pt x="3171" y="2496"/>
                    <a:pt x="3156" y="2494"/>
                    <a:pt x="3148" y="2499"/>
                  </a:cubicBezTo>
                  <a:cubicBezTo>
                    <a:pt x="3140" y="2504"/>
                    <a:pt x="3135" y="2519"/>
                    <a:pt x="3133" y="2530"/>
                  </a:cubicBezTo>
                  <a:cubicBezTo>
                    <a:pt x="3128" y="2555"/>
                    <a:pt x="3127" y="2581"/>
                    <a:pt x="3122" y="2606"/>
                  </a:cubicBezTo>
                  <a:cubicBezTo>
                    <a:pt x="3076" y="2821"/>
                    <a:pt x="2963" y="2994"/>
                    <a:pt x="2793" y="3131"/>
                  </a:cubicBezTo>
                  <a:cubicBezTo>
                    <a:pt x="2656" y="3241"/>
                    <a:pt x="2500" y="3317"/>
                    <a:pt x="2334" y="3372"/>
                  </a:cubicBezTo>
                  <a:cubicBezTo>
                    <a:pt x="2118" y="3444"/>
                    <a:pt x="1895" y="3468"/>
                    <a:pt x="1668" y="3456"/>
                  </a:cubicBezTo>
                  <a:cubicBezTo>
                    <a:pt x="1469" y="3446"/>
                    <a:pt x="1288" y="3383"/>
                    <a:pt x="1127" y="3267"/>
                  </a:cubicBezTo>
                  <a:cubicBezTo>
                    <a:pt x="945" y="3137"/>
                    <a:pt x="812" y="2966"/>
                    <a:pt x="717" y="2765"/>
                  </a:cubicBezTo>
                  <a:cubicBezTo>
                    <a:pt x="677" y="2682"/>
                    <a:pt x="644" y="2596"/>
                    <a:pt x="608" y="2510"/>
                  </a:cubicBezTo>
                  <a:close/>
                  <a:moveTo>
                    <a:pt x="184" y="550"/>
                  </a:moveTo>
                  <a:cubicBezTo>
                    <a:pt x="185" y="754"/>
                    <a:pt x="348" y="919"/>
                    <a:pt x="550" y="919"/>
                  </a:cubicBezTo>
                  <a:cubicBezTo>
                    <a:pt x="754" y="918"/>
                    <a:pt x="920" y="754"/>
                    <a:pt x="920" y="553"/>
                  </a:cubicBezTo>
                  <a:cubicBezTo>
                    <a:pt x="919" y="349"/>
                    <a:pt x="754" y="184"/>
                    <a:pt x="550" y="184"/>
                  </a:cubicBezTo>
                  <a:cubicBezTo>
                    <a:pt x="351" y="185"/>
                    <a:pt x="184" y="351"/>
                    <a:pt x="184" y="550"/>
                  </a:cubicBezTo>
                  <a:close/>
                  <a:moveTo>
                    <a:pt x="3731" y="1546"/>
                  </a:moveTo>
                  <a:cubicBezTo>
                    <a:pt x="3710" y="1555"/>
                    <a:pt x="3690" y="1565"/>
                    <a:pt x="3669" y="1572"/>
                  </a:cubicBezTo>
                  <a:cubicBezTo>
                    <a:pt x="3611" y="1592"/>
                    <a:pt x="3551" y="1593"/>
                    <a:pt x="3490" y="1592"/>
                  </a:cubicBezTo>
                  <a:cubicBezTo>
                    <a:pt x="3378" y="1592"/>
                    <a:pt x="3267" y="1591"/>
                    <a:pt x="3156" y="1592"/>
                  </a:cubicBezTo>
                  <a:cubicBezTo>
                    <a:pt x="3049" y="1593"/>
                    <a:pt x="2973" y="1669"/>
                    <a:pt x="2972" y="1775"/>
                  </a:cubicBezTo>
                  <a:cubicBezTo>
                    <a:pt x="2971" y="1812"/>
                    <a:pt x="2971" y="1850"/>
                    <a:pt x="2971" y="1887"/>
                  </a:cubicBezTo>
                  <a:cubicBezTo>
                    <a:pt x="2971" y="2017"/>
                    <a:pt x="2970" y="2148"/>
                    <a:pt x="2970" y="2279"/>
                  </a:cubicBezTo>
                  <a:cubicBezTo>
                    <a:pt x="2970" y="2310"/>
                    <a:pt x="2977" y="2315"/>
                    <a:pt x="3008" y="2309"/>
                  </a:cubicBezTo>
                  <a:cubicBezTo>
                    <a:pt x="3068" y="2297"/>
                    <a:pt x="3108" y="2248"/>
                    <a:pt x="3108" y="2185"/>
                  </a:cubicBezTo>
                  <a:cubicBezTo>
                    <a:pt x="3109" y="2060"/>
                    <a:pt x="3108" y="1936"/>
                    <a:pt x="3108" y="1811"/>
                  </a:cubicBezTo>
                  <a:cubicBezTo>
                    <a:pt x="3108" y="1799"/>
                    <a:pt x="3108" y="1787"/>
                    <a:pt x="3110" y="1775"/>
                  </a:cubicBezTo>
                  <a:cubicBezTo>
                    <a:pt x="3114" y="1733"/>
                    <a:pt x="3130" y="1718"/>
                    <a:pt x="3172" y="1715"/>
                  </a:cubicBezTo>
                  <a:cubicBezTo>
                    <a:pt x="3184" y="1714"/>
                    <a:pt x="3196" y="1713"/>
                    <a:pt x="3208" y="1713"/>
                  </a:cubicBezTo>
                  <a:cubicBezTo>
                    <a:pt x="3306" y="1713"/>
                    <a:pt x="3404" y="1714"/>
                    <a:pt x="3502" y="1713"/>
                  </a:cubicBezTo>
                  <a:cubicBezTo>
                    <a:pt x="3536" y="1712"/>
                    <a:pt x="3571" y="1710"/>
                    <a:pt x="3605" y="1703"/>
                  </a:cubicBezTo>
                  <a:cubicBezTo>
                    <a:pt x="3682" y="1687"/>
                    <a:pt x="3734" y="1621"/>
                    <a:pt x="3731" y="15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33">
              <a:extLst>
                <a:ext uri="{FF2B5EF4-FFF2-40B4-BE49-F238E27FC236}">
                  <a16:creationId xmlns:a16="http://schemas.microsoft.com/office/drawing/2014/main" id="{72022FA4-5ECD-804F-07A9-4FBEC5A6405E}"/>
                </a:ext>
              </a:extLst>
            </p:cNvPr>
            <p:cNvSpPr>
              <a:spLocks/>
            </p:cNvSpPr>
            <p:nvPr/>
          </p:nvSpPr>
          <p:spPr bwMode="auto">
            <a:xfrm>
              <a:off x="2450" y="367"/>
              <a:ext cx="813" cy="1128"/>
            </a:xfrm>
            <a:custGeom>
              <a:avLst/>
              <a:gdLst>
                <a:gd name="T0" fmla="*/ 257 w 974"/>
                <a:gd name="T1" fmla="*/ 1354 h 1354"/>
                <a:gd name="T2" fmla="*/ 220 w 974"/>
                <a:gd name="T3" fmla="*/ 1340 h 1354"/>
                <a:gd name="T4" fmla="*/ 52 w 974"/>
                <a:gd name="T5" fmla="*/ 1244 h 1354"/>
                <a:gd name="T6" fmla="*/ 25 w 974"/>
                <a:gd name="T7" fmla="*/ 1144 h 1354"/>
                <a:gd name="T8" fmla="*/ 43 w 974"/>
                <a:gd name="T9" fmla="*/ 1115 h 1354"/>
                <a:gd name="T10" fmla="*/ 77 w 974"/>
                <a:gd name="T11" fmla="*/ 945 h 1354"/>
                <a:gd name="T12" fmla="*/ 92 w 974"/>
                <a:gd name="T13" fmla="*/ 643 h 1354"/>
                <a:gd name="T14" fmla="*/ 298 w 974"/>
                <a:gd name="T15" fmla="*/ 298 h 1354"/>
                <a:gd name="T16" fmla="*/ 525 w 974"/>
                <a:gd name="T17" fmla="*/ 155 h 1354"/>
                <a:gd name="T18" fmla="*/ 554 w 974"/>
                <a:gd name="T19" fmla="*/ 148 h 1354"/>
                <a:gd name="T20" fmla="*/ 632 w 974"/>
                <a:gd name="T21" fmla="*/ 95 h 1354"/>
                <a:gd name="T22" fmla="*/ 661 w 974"/>
                <a:gd name="T23" fmla="*/ 42 h 1354"/>
                <a:gd name="T24" fmla="*/ 748 w 974"/>
                <a:gd name="T25" fmla="*/ 21 h 1354"/>
                <a:gd name="T26" fmla="*/ 925 w 974"/>
                <a:gd name="T27" fmla="*/ 123 h 1354"/>
                <a:gd name="T28" fmla="*/ 946 w 974"/>
                <a:gd name="T29" fmla="*/ 216 h 1354"/>
                <a:gd name="T30" fmla="*/ 918 w 974"/>
                <a:gd name="T31" fmla="*/ 363 h 1354"/>
                <a:gd name="T32" fmla="*/ 932 w 974"/>
                <a:gd name="T33" fmla="*/ 514 h 1354"/>
                <a:gd name="T34" fmla="*/ 872 w 974"/>
                <a:gd name="T35" fmla="*/ 771 h 1354"/>
                <a:gd name="T36" fmla="*/ 652 w 974"/>
                <a:gd name="T37" fmla="*/ 1069 h 1354"/>
                <a:gd name="T38" fmla="*/ 479 w 974"/>
                <a:gd name="T39" fmla="*/ 1162 h 1354"/>
                <a:gd name="T40" fmla="*/ 329 w 974"/>
                <a:gd name="T41" fmla="*/ 1291 h 1354"/>
                <a:gd name="T42" fmla="*/ 308 w 974"/>
                <a:gd name="T43" fmla="*/ 1327 h 1354"/>
                <a:gd name="T44" fmla="*/ 257 w 974"/>
                <a:gd name="T45" fmla="*/ 135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4" h="1354">
                  <a:moveTo>
                    <a:pt x="257" y="1354"/>
                  </a:moveTo>
                  <a:cubicBezTo>
                    <a:pt x="244" y="1350"/>
                    <a:pt x="231" y="1347"/>
                    <a:pt x="220" y="1340"/>
                  </a:cubicBezTo>
                  <a:cubicBezTo>
                    <a:pt x="164" y="1309"/>
                    <a:pt x="108" y="1276"/>
                    <a:pt x="52" y="1244"/>
                  </a:cubicBezTo>
                  <a:cubicBezTo>
                    <a:pt x="7" y="1217"/>
                    <a:pt x="0" y="1190"/>
                    <a:pt x="25" y="1144"/>
                  </a:cubicBezTo>
                  <a:cubicBezTo>
                    <a:pt x="30" y="1134"/>
                    <a:pt x="37" y="1125"/>
                    <a:pt x="43" y="1115"/>
                  </a:cubicBezTo>
                  <a:cubicBezTo>
                    <a:pt x="79" y="1063"/>
                    <a:pt x="95" y="1006"/>
                    <a:pt x="77" y="945"/>
                  </a:cubicBezTo>
                  <a:cubicBezTo>
                    <a:pt x="47" y="842"/>
                    <a:pt x="58" y="742"/>
                    <a:pt x="92" y="643"/>
                  </a:cubicBezTo>
                  <a:cubicBezTo>
                    <a:pt x="136" y="513"/>
                    <a:pt x="199" y="395"/>
                    <a:pt x="298" y="298"/>
                  </a:cubicBezTo>
                  <a:cubicBezTo>
                    <a:pt x="364" y="235"/>
                    <a:pt x="440" y="188"/>
                    <a:pt x="525" y="155"/>
                  </a:cubicBezTo>
                  <a:cubicBezTo>
                    <a:pt x="534" y="151"/>
                    <a:pt x="544" y="148"/>
                    <a:pt x="554" y="148"/>
                  </a:cubicBezTo>
                  <a:cubicBezTo>
                    <a:pt x="591" y="147"/>
                    <a:pt x="615" y="126"/>
                    <a:pt x="632" y="95"/>
                  </a:cubicBezTo>
                  <a:cubicBezTo>
                    <a:pt x="642" y="77"/>
                    <a:pt x="650" y="59"/>
                    <a:pt x="661" y="42"/>
                  </a:cubicBezTo>
                  <a:cubicBezTo>
                    <a:pt x="684" y="7"/>
                    <a:pt x="712" y="0"/>
                    <a:pt x="748" y="21"/>
                  </a:cubicBezTo>
                  <a:cubicBezTo>
                    <a:pt x="808" y="54"/>
                    <a:pt x="866" y="88"/>
                    <a:pt x="925" y="123"/>
                  </a:cubicBezTo>
                  <a:cubicBezTo>
                    <a:pt x="968" y="148"/>
                    <a:pt x="974" y="175"/>
                    <a:pt x="946" y="216"/>
                  </a:cubicBezTo>
                  <a:cubicBezTo>
                    <a:pt x="914" y="261"/>
                    <a:pt x="912" y="311"/>
                    <a:pt x="918" y="363"/>
                  </a:cubicBezTo>
                  <a:cubicBezTo>
                    <a:pt x="924" y="414"/>
                    <a:pt x="931" y="464"/>
                    <a:pt x="932" y="514"/>
                  </a:cubicBezTo>
                  <a:cubicBezTo>
                    <a:pt x="934" y="604"/>
                    <a:pt x="910" y="690"/>
                    <a:pt x="872" y="771"/>
                  </a:cubicBezTo>
                  <a:cubicBezTo>
                    <a:pt x="818" y="884"/>
                    <a:pt x="749" y="987"/>
                    <a:pt x="652" y="1069"/>
                  </a:cubicBezTo>
                  <a:cubicBezTo>
                    <a:pt x="601" y="1112"/>
                    <a:pt x="544" y="1145"/>
                    <a:pt x="479" y="1162"/>
                  </a:cubicBezTo>
                  <a:cubicBezTo>
                    <a:pt x="408" y="1181"/>
                    <a:pt x="359" y="1225"/>
                    <a:pt x="329" y="1291"/>
                  </a:cubicBezTo>
                  <a:cubicBezTo>
                    <a:pt x="323" y="1304"/>
                    <a:pt x="316" y="1316"/>
                    <a:pt x="308" y="1327"/>
                  </a:cubicBezTo>
                  <a:cubicBezTo>
                    <a:pt x="296" y="1344"/>
                    <a:pt x="279" y="1353"/>
                    <a:pt x="257" y="135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34">
              <a:extLst>
                <a:ext uri="{FF2B5EF4-FFF2-40B4-BE49-F238E27FC236}">
                  <a16:creationId xmlns:a16="http://schemas.microsoft.com/office/drawing/2014/main" id="{8A1C1FE5-ABB3-72D6-C6AC-342360861F7E}"/>
                </a:ext>
              </a:extLst>
            </p:cNvPr>
            <p:cNvSpPr>
              <a:spLocks noEditPoints="1"/>
            </p:cNvSpPr>
            <p:nvPr/>
          </p:nvSpPr>
          <p:spPr bwMode="auto">
            <a:xfrm>
              <a:off x="1398" y="153"/>
              <a:ext cx="615" cy="612"/>
            </a:xfrm>
            <a:custGeom>
              <a:avLst/>
              <a:gdLst>
                <a:gd name="T0" fmla="*/ 0 w 736"/>
                <a:gd name="T1" fmla="*/ 366 h 735"/>
                <a:gd name="T2" fmla="*/ 366 w 736"/>
                <a:gd name="T3" fmla="*/ 0 h 735"/>
                <a:gd name="T4" fmla="*/ 736 w 736"/>
                <a:gd name="T5" fmla="*/ 369 h 735"/>
                <a:gd name="T6" fmla="*/ 366 w 736"/>
                <a:gd name="T7" fmla="*/ 735 h 735"/>
                <a:gd name="T8" fmla="*/ 0 w 736"/>
                <a:gd name="T9" fmla="*/ 366 h 735"/>
                <a:gd name="T10" fmla="*/ 365 w 736"/>
                <a:gd name="T11" fmla="*/ 489 h 735"/>
                <a:gd name="T12" fmla="*/ 476 w 736"/>
                <a:gd name="T13" fmla="*/ 423 h 735"/>
                <a:gd name="T14" fmla="*/ 370 w 736"/>
                <a:gd name="T15" fmla="*/ 245 h 735"/>
                <a:gd name="T16" fmla="*/ 236 w 736"/>
                <a:gd name="T17" fmla="*/ 184 h 735"/>
                <a:gd name="T18" fmla="*/ 199 w 736"/>
                <a:gd name="T19" fmla="*/ 147 h 735"/>
                <a:gd name="T20" fmla="*/ 152 w 736"/>
                <a:gd name="T21" fmla="*/ 151 h 735"/>
                <a:gd name="T22" fmla="*/ 150 w 736"/>
                <a:gd name="T23" fmla="*/ 197 h 735"/>
                <a:gd name="T24" fmla="*/ 194 w 736"/>
                <a:gd name="T25" fmla="*/ 240 h 735"/>
                <a:gd name="T26" fmla="*/ 247 w 736"/>
                <a:gd name="T27" fmla="*/ 372 h 735"/>
                <a:gd name="T28" fmla="*/ 365 w 736"/>
                <a:gd name="T29" fmla="*/ 48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6" h="735">
                  <a:moveTo>
                    <a:pt x="0" y="366"/>
                  </a:moveTo>
                  <a:cubicBezTo>
                    <a:pt x="0" y="167"/>
                    <a:pt x="167" y="1"/>
                    <a:pt x="366" y="0"/>
                  </a:cubicBezTo>
                  <a:cubicBezTo>
                    <a:pt x="570" y="0"/>
                    <a:pt x="735" y="165"/>
                    <a:pt x="736" y="369"/>
                  </a:cubicBezTo>
                  <a:cubicBezTo>
                    <a:pt x="736" y="570"/>
                    <a:pt x="570" y="734"/>
                    <a:pt x="366" y="735"/>
                  </a:cubicBezTo>
                  <a:cubicBezTo>
                    <a:pt x="164" y="735"/>
                    <a:pt x="1" y="570"/>
                    <a:pt x="0" y="366"/>
                  </a:cubicBezTo>
                  <a:close/>
                  <a:moveTo>
                    <a:pt x="365" y="489"/>
                  </a:moveTo>
                  <a:cubicBezTo>
                    <a:pt x="415" y="488"/>
                    <a:pt x="452" y="467"/>
                    <a:pt x="476" y="423"/>
                  </a:cubicBezTo>
                  <a:cubicBezTo>
                    <a:pt x="518" y="346"/>
                    <a:pt x="466" y="246"/>
                    <a:pt x="370" y="245"/>
                  </a:cubicBezTo>
                  <a:cubicBezTo>
                    <a:pt x="316" y="244"/>
                    <a:pt x="272" y="222"/>
                    <a:pt x="236" y="184"/>
                  </a:cubicBezTo>
                  <a:cubicBezTo>
                    <a:pt x="224" y="171"/>
                    <a:pt x="212" y="159"/>
                    <a:pt x="199" y="147"/>
                  </a:cubicBezTo>
                  <a:cubicBezTo>
                    <a:pt x="184" y="133"/>
                    <a:pt x="167" y="135"/>
                    <a:pt x="152" y="151"/>
                  </a:cubicBezTo>
                  <a:cubicBezTo>
                    <a:pt x="137" y="166"/>
                    <a:pt x="137" y="182"/>
                    <a:pt x="150" y="197"/>
                  </a:cubicBezTo>
                  <a:cubicBezTo>
                    <a:pt x="164" y="212"/>
                    <a:pt x="180" y="225"/>
                    <a:pt x="194" y="240"/>
                  </a:cubicBezTo>
                  <a:cubicBezTo>
                    <a:pt x="228" y="277"/>
                    <a:pt x="250" y="321"/>
                    <a:pt x="247" y="372"/>
                  </a:cubicBezTo>
                  <a:cubicBezTo>
                    <a:pt x="243" y="445"/>
                    <a:pt x="311" y="490"/>
                    <a:pt x="365" y="4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35">
              <a:extLst>
                <a:ext uri="{FF2B5EF4-FFF2-40B4-BE49-F238E27FC236}">
                  <a16:creationId xmlns:a16="http://schemas.microsoft.com/office/drawing/2014/main" id="{56880105-2C40-12C6-5EDA-D4AD46DDD921}"/>
                </a:ext>
              </a:extLst>
            </p:cNvPr>
            <p:cNvSpPr>
              <a:spLocks/>
            </p:cNvSpPr>
            <p:nvPr/>
          </p:nvSpPr>
          <p:spPr bwMode="auto">
            <a:xfrm>
              <a:off x="3723" y="1288"/>
              <a:ext cx="638" cy="640"/>
            </a:xfrm>
            <a:custGeom>
              <a:avLst/>
              <a:gdLst>
                <a:gd name="T0" fmla="*/ 761 w 764"/>
                <a:gd name="T1" fmla="*/ 0 h 769"/>
                <a:gd name="T2" fmla="*/ 635 w 764"/>
                <a:gd name="T3" fmla="*/ 157 h 769"/>
                <a:gd name="T4" fmla="*/ 532 w 764"/>
                <a:gd name="T5" fmla="*/ 167 h 769"/>
                <a:gd name="T6" fmla="*/ 238 w 764"/>
                <a:gd name="T7" fmla="*/ 167 h 769"/>
                <a:gd name="T8" fmla="*/ 202 w 764"/>
                <a:gd name="T9" fmla="*/ 169 h 769"/>
                <a:gd name="T10" fmla="*/ 140 w 764"/>
                <a:gd name="T11" fmla="*/ 229 h 769"/>
                <a:gd name="T12" fmla="*/ 138 w 764"/>
                <a:gd name="T13" fmla="*/ 265 h 769"/>
                <a:gd name="T14" fmla="*/ 138 w 764"/>
                <a:gd name="T15" fmla="*/ 639 h 769"/>
                <a:gd name="T16" fmla="*/ 38 w 764"/>
                <a:gd name="T17" fmla="*/ 763 h 769"/>
                <a:gd name="T18" fmla="*/ 0 w 764"/>
                <a:gd name="T19" fmla="*/ 733 h 769"/>
                <a:gd name="T20" fmla="*/ 1 w 764"/>
                <a:gd name="T21" fmla="*/ 341 h 769"/>
                <a:gd name="T22" fmla="*/ 2 w 764"/>
                <a:gd name="T23" fmla="*/ 229 h 769"/>
                <a:gd name="T24" fmla="*/ 186 w 764"/>
                <a:gd name="T25" fmla="*/ 46 h 769"/>
                <a:gd name="T26" fmla="*/ 520 w 764"/>
                <a:gd name="T27" fmla="*/ 46 h 769"/>
                <a:gd name="T28" fmla="*/ 699 w 764"/>
                <a:gd name="T29" fmla="*/ 26 h 769"/>
                <a:gd name="T30" fmla="*/ 761 w 764"/>
                <a:gd name="T31"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4" h="769">
                  <a:moveTo>
                    <a:pt x="761" y="0"/>
                  </a:moveTo>
                  <a:cubicBezTo>
                    <a:pt x="764" y="75"/>
                    <a:pt x="712" y="141"/>
                    <a:pt x="635" y="157"/>
                  </a:cubicBezTo>
                  <a:cubicBezTo>
                    <a:pt x="601" y="164"/>
                    <a:pt x="566" y="166"/>
                    <a:pt x="532" y="167"/>
                  </a:cubicBezTo>
                  <a:cubicBezTo>
                    <a:pt x="434" y="168"/>
                    <a:pt x="336" y="167"/>
                    <a:pt x="238" y="167"/>
                  </a:cubicBezTo>
                  <a:cubicBezTo>
                    <a:pt x="226" y="167"/>
                    <a:pt x="214" y="168"/>
                    <a:pt x="202" y="169"/>
                  </a:cubicBezTo>
                  <a:cubicBezTo>
                    <a:pt x="160" y="172"/>
                    <a:pt x="144" y="187"/>
                    <a:pt x="140" y="229"/>
                  </a:cubicBezTo>
                  <a:cubicBezTo>
                    <a:pt x="138" y="241"/>
                    <a:pt x="138" y="253"/>
                    <a:pt x="138" y="265"/>
                  </a:cubicBezTo>
                  <a:cubicBezTo>
                    <a:pt x="138" y="390"/>
                    <a:pt x="139" y="514"/>
                    <a:pt x="138" y="639"/>
                  </a:cubicBezTo>
                  <a:cubicBezTo>
                    <a:pt x="138" y="702"/>
                    <a:pt x="98" y="751"/>
                    <a:pt x="38" y="763"/>
                  </a:cubicBezTo>
                  <a:cubicBezTo>
                    <a:pt x="7" y="769"/>
                    <a:pt x="0" y="764"/>
                    <a:pt x="0" y="733"/>
                  </a:cubicBezTo>
                  <a:cubicBezTo>
                    <a:pt x="0" y="602"/>
                    <a:pt x="1" y="471"/>
                    <a:pt x="1" y="341"/>
                  </a:cubicBezTo>
                  <a:cubicBezTo>
                    <a:pt x="1" y="304"/>
                    <a:pt x="1" y="266"/>
                    <a:pt x="2" y="229"/>
                  </a:cubicBezTo>
                  <a:cubicBezTo>
                    <a:pt x="3" y="123"/>
                    <a:pt x="79" y="47"/>
                    <a:pt x="186" y="46"/>
                  </a:cubicBezTo>
                  <a:cubicBezTo>
                    <a:pt x="297" y="45"/>
                    <a:pt x="408" y="46"/>
                    <a:pt x="520" y="46"/>
                  </a:cubicBezTo>
                  <a:cubicBezTo>
                    <a:pt x="581" y="47"/>
                    <a:pt x="641" y="46"/>
                    <a:pt x="699" y="26"/>
                  </a:cubicBezTo>
                  <a:cubicBezTo>
                    <a:pt x="720" y="19"/>
                    <a:pt x="740" y="9"/>
                    <a:pt x="7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36">
              <a:extLst>
                <a:ext uri="{FF2B5EF4-FFF2-40B4-BE49-F238E27FC236}">
                  <a16:creationId xmlns:a16="http://schemas.microsoft.com/office/drawing/2014/main" id="{0C5B329E-430B-F531-7CE6-8C72B4F96871}"/>
                </a:ext>
              </a:extLst>
            </p:cNvPr>
            <p:cNvSpPr>
              <a:spLocks/>
            </p:cNvSpPr>
            <p:nvPr/>
          </p:nvSpPr>
          <p:spPr bwMode="auto">
            <a:xfrm>
              <a:off x="1513" y="263"/>
              <a:ext cx="318" cy="298"/>
            </a:xfrm>
            <a:custGeom>
              <a:avLst/>
              <a:gdLst>
                <a:gd name="T0" fmla="*/ 228 w 381"/>
                <a:gd name="T1" fmla="*/ 356 h 357"/>
                <a:gd name="T2" fmla="*/ 110 w 381"/>
                <a:gd name="T3" fmla="*/ 239 h 357"/>
                <a:gd name="T4" fmla="*/ 57 w 381"/>
                <a:gd name="T5" fmla="*/ 107 h 357"/>
                <a:gd name="T6" fmla="*/ 13 w 381"/>
                <a:gd name="T7" fmla="*/ 64 h 357"/>
                <a:gd name="T8" fmla="*/ 15 w 381"/>
                <a:gd name="T9" fmla="*/ 18 h 357"/>
                <a:gd name="T10" fmla="*/ 62 w 381"/>
                <a:gd name="T11" fmla="*/ 14 h 357"/>
                <a:gd name="T12" fmla="*/ 99 w 381"/>
                <a:gd name="T13" fmla="*/ 51 h 357"/>
                <a:gd name="T14" fmla="*/ 233 w 381"/>
                <a:gd name="T15" fmla="*/ 112 h 357"/>
                <a:gd name="T16" fmla="*/ 339 w 381"/>
                <a:gd name="T17" fmla="*/ 290 h 357"/>
                <a:gd name="T18" fmla="*/ 228 w 381"/>
                <a:gd name="T19" fmla="*/ 35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57">
                  <a:moveTo>
                    <a:pt x="228" y="356"/>
                  </a:moveTo>
                  <a:cubicBezTo>
                    <a:pt x="174" y="357"/>
                    <a:pt x="106" y="312"/>
                    <a:pt x="110" y="239"/>
                  </a:cubicBezTo>
                  <a:cubicBezTo>
                    <a:pt x="113" y="188"/>
                    <a:pt x="91" y="144"/>
                    <a:pt x="57" y="107"/>
                  </a:cubicBezTo>
                  <a:cubicBezTo>
                    <a:pt x="43" y="92"/>
                    <a:pt x="27" y="79"/>
                    <a:pt x="13" y="64"/>
                  </a:cubicBezTo>
                  <a:cubicBezTo>
                    <a:pt x="0" y="49"/>
                    <a:pt x="0" y="33"/>
                    <a:pt x="15" y="18"/>
                  </a:cubicBezTo>
                  <a:cubicBezTo>
                    <a:pt x="30" y="2"/>
                    <a:pt x="47" y="0"/>
                    <a:pt x="62" y="14"/>
                  </a:cubicBezTo>
                  <a:cubicBezTo>
                    <a:pt x="75" y="26"/>
                    <a:pt x="87" y="38"/>
                    <a:pt x="99" y="51"/>
                  </a:cubicBezTo>
                  <a:cubicBezTo>
                    <a:pt x="135" y="89"/>
                    <a:pt x="179" y="111"/>
                    <a:pt x="233" y="112"/>
                  </a:cubicBezTo>
                  <a:cubicBezTo>
                    <a:pt x="329" y="113"/>
                    <a:pt x="381" y="213"/>
                    <a:pt x="339" y="290"/>
                  </a:cubicBezTo>
                  <a:cubicBezTo>
                    <a:pt x="315" y="334"/>
                    <a:pt x="278" y="355"/>
                    <a:pt x="228" y="3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2" name="TextBox 61">
            <a:extLst>
              <a:ext uri="{FF2B5EF4-FFF2-40B4-BE49-F238E27FC236}">
                <a16:creationId xmlns:a16="http://schemas.microsoft.com/office/drawing/2014/main" id="{37D04A43-DBD6-349A-B4D1-7ACB58F85FB0}"/>
              </a:ext>
            </a:extLst>
          </p:cNvPr>
          <p:cNvSpPr txBox="1"/>
          <p:nvPr/>
        </p:nvSpPr>
        <p:spPr>
          <a:xfrm>
            <a:off x="6353840" y="4708112"/>
            <a:ext cx="1798896" cy="307777"/>
          </a:xfrm>
          <a:prstGeom prst="rect">
            <a:avLst/>
          </a:prstGeom>
          <a:noFill/>
        </p:spPr>
        <p:txBody>
          <a:bodyPr wrap="square" rtlCol="0">
            <a:spAutoFit/>
          </a:bodyPr>
          <a:lstStyle/>
          <a:p>
            <a:pPr algn="ctr"/>
            <a:r>
              <a:rPr lang="en-US" sz="1400" noProof="0" dirty="0"/>
              <a:t>HbA</a:t>
            </a:r>
            <a:r>
              <a:rPr lang="en-US" sz="1400" baseline="-25000" noProof="0" dirty="0"/>
              <a:t>1c</a:t>
            </a:r>
            <a:r>
              <a:rPr lang="en-US" sz="1400" baseline="30000" noProof="0" dirty="0"/>
              <a:t>†</a:t>
            </a:r>
            <a:endParaRPr lang="en-US" sz="1400" baseline="-25000" noProof="0" dirty="0"/>
          </a:p>
        </p:txBody>
      </p:sp>
      <p:grpSp>
        <p:nvGrpSpPr>
          <p:cNvPr id="63" name="Group 39">
            <a:extLst>
              <a:ext uri="{FF2B5EF4-FFF2-40B4-BE49-F238E27FC236}">
                <a16:creationId xmlns:a16="http://schemas.microsoft.com/office/drawing/2014/main" id="{4A3BEDDC-DB9B-2AD4-11E4-329841F114C7}"/>
              </a:ext>
            </a:extLst>
          </p:cNvPr>
          <p:cNvGrpSpPr>
            <a:grpSpLocks noChangeAspect="1"/>
          </p:cNvGrpSpPr>
          <p:nvPr/>
        </p:nvGrpSpPr>
        <p:grpSpPr bwMode="auto">
          <a:xfrm>
            <a:off x="7102755" y="4157706"/>
            <a:ext cx="301067" cy="571500"/>
            <a:chOff x="2024" y="-6"/>
            <a:chExt cx="1710" cy="3246"/>
          </a:xfrm>
        </p:grpSpPr>
        <p:sp>
          <p:nvSpPr>
            <p:cNvPr id="64" name="Freeform 40">
              <a:extLst>
                <a:ext uri="{FF2B5EF4-FFF2-40B4-BE49-F238E27FC236}">
                  <a16:creationId xmlns:a16="http://schemas.microsoft.com/office/drawing/2014/main" id="{D221BAFE-F54A-BD61-66C1-749ACECEA727}"/>
                </a:ext>
              </a:extLst>
            </p:cNvPr>
            <p:cNvSpPr>
              <a:spLocks noEditPoints="1"/>
            </p:cNvSpPr>
            <p:nvPr/>
          </p:nvSpPr>
          <p:spPr bwMode="auto">
            <a:xfrm>
              <a:off x="2024" y="-6"/>
              <a:ext cx="1710" cy="2514"/>
            </a:xfrm>
            <a:custGeom>
              <a:avLst/>
              <a:gdLst>
                <a:gd name="T0" fmla="*/ 2462 w 2463"/>
                <a:gd name="T1" fmla="*/ 1713 h 3626"/>
                <a:gd name="T2" fmla="*/ 2462 w 2463"/>
                <a:gd name="T3" fmla="*/ 2663 h 3626"/>
                <a:gd name="T4" fmla="*/ 2416 w 2463"/>
                <a:gd name="T5" fmla="*/ 3053 h 3626"/>
                <a:gd name="T6" fmla="*/ 2013 w 2463"/>
                <a:gd name="T7" fmla="*/ 3501 h 3626"/>
                <a:gd name="T8" fmla="*/ 1557 w 2463"/>
                <a:gd name="T9" fmla="*/ 3605 h 3626"/>
                <a:gd name="T10" fmla="*/ 962 w 2463"/>
                <a:gd name="T11" fmla="*/ 3609 h 3626"/>
                <a:gd name="T12" fmla="*/ 479 w 2463"/>
                <a:gd name="T13" fmla="*/ 3498 h 3626"/>
                <a:gd name="T14" fmla="*/ 27 w 2463"/>
                <a:gd name="T15" fmla="*/ 2931 h 3626"/>
                <a:gd name="T16" fmla="*/ 0 w 2463"/>
                <a:gd name="T17" fmla="*/ 2613 h 3626"/>
                <a:gd name="T18" fmla="*/ 0 w 2463"/>
                <a:gd name="T19" fmla="*/ 803 h 3626"/>
                <a:gd name="T20" fmla="*/ 64 w 2463"/>
                <a:gd name="T21" fmla="*/ 482 h 3626"/>
                <a:gd name="T22" fmla="*/ 338 w 2463"/>
                <a:gd name="T23" fmla="*/ 204 h 3626"/>
                <a:gd name="T24" fmla="*/ 922 w 2463"/>
                <a:gd name="T25" fmla="*/ 21 h 3626"/>
                <a:gd name="T26" fmla="*/ 1613 w 2463"/>
                <a:gd name="T27" fmla="*/ 30 h 3626"/>
                <a:gd name="T28" fmla="*/ 2233 w 2463"/>
                <a:gd name="T29" fmla="*/ 253 h 3626"/>
                <a:gd name="T30" fmla="*/ 2459 w 2463"/>
                <a:gd name="T31" fmla="*/ 645 h 3626"/>
                <a:gd name="T32" fmla="*/ 2462 w 2463"/>
                <a:gd name="T33" fmla="*/ 757 h 3626"/>
                <a:gd name="T34" fmla="*/ 2463 w 2463"/>
                <a:gd name="T35" fmla="*/ 1713 h 3626"/>
                <a:gd name="T36" fmla="*/ 2462 w 2463"/>
                <a:gd name="T37" fmla="*/ 1713 h 3626"/>
                <a:gd name="T38" fmla="*/ 212 w 2463"/>
                <a:gd name="T39" fmla="*/ 1308 h 3626"/>
                <a:gd name="T40" fmla="*/ 212 w 2463"/>
                <a:gd name="T41" fmla="*/ 1704 h 3626"/>
                <a:gd name="T42" fmla="*/ 352 w 2463"/>
                <a:gd name="T43" fmla="*/ 2072 h 3626"/>
                <a:gd name="T44" fmla="*/ 759 w 2463"/>
                <a:gd name="T45" fmla="*/ 2332 h 3626"/>
                <a:gd name="T46" fmla="*/ 1744 w 2463"/>
                <a:gd name="T47" fmla="*/ 2317 h 3626"/>
                <a:gd name="T48" fmla="*/ 2114 w 2463"/>
                <a:gd name="T49" fmla="*/ 2069 h 3626"/>
                <a:gd name="T50" fmla="*/ 2250 w 2463"/>
                <a:gd name="T51" fmla="*/ 1730 h 3626"/>
                <a:gd name="T52" fmla="*/ 2251 w 2463"/>
                <a:gd name="T53" fmla="*/ 938 h 3626"/>
                <a:gd name="T54" fmla="*/ 2130 w 2463"/>
                <a:gd name="T55" fmla="*/ 603 h 3626"/>
                <a:gd name="T56" fmla="*/ 1791 w 2463"/>
                <a:gd name="T57" fmla="*/ 359 h 3626"/>
                <a:gd name="T58" fmla="*/ 712 w 2463"/>
                <a:gd name="T59" fmla="*/ 343 h 3626"/>
                <a:gd name="T60" fmla="*/ 354 w 2463"/>
                <a:gd name="T61" fmla="*/ 577 h 3626"/>
                <a:gd name="T62" fmla="*/ 211 w 2463"/>
                <a:gd name="T63" fmla="*/ 944 h 3626"/>
                <a:gd name="T64" fmla="*/ 212 w 2463"/>
                <a:gd name="T65" fmla="*/ 1308 h 3626"/>
                <a:gd name="T66" fmla="*/ 1552 w 2463"/>
                <a:gd name="T67" fmla="*/ 2987 h 3626"/>
                <a:gd name="T68" fmla="*/ 1232 w 2463"/>
                <a:gd name="T69" fmla="*/ 2666 h 3626"/>
                <a:gd name="T70" fmla="*/ 910 w 2463"/>
                <a:gd name="T71" fmla="*/ 2987 h 3626"/>
                <a:gd name="T72" fmla="*/ 1230 w 2463"/>
                <a:gd name="T73" fmla="*/ 3308 h 3626"/>
                <a:gd name="T74" fmla="*/ 1552 w 2463"/>
                <a:gd name="T75" fmla="*/ 2987 h 3626"/>
                <a:gd name="T76" fmla="*/ 484 w 2463"/>
                <a:gd name="T77" fmla="*/ 3118 h 3626"/>
                <a:gd name="T78" fmla="*/ 711 w 2463"/>
                <a:gd name="T79" fmla="*/ 2893 h 3626"/>
                <a:gd name="T80" fmla="*/ 485 w 2463"/>
                <a:gd name="T81" fmla="*/ 2666 h 3626"/>
                <a:gd name="T82" fmla="*/ 258 w 2463"/>
                <a:gd name="T83" fmla="*/ 2892 h 3626"/>
                <a:gd name="T84" fmla="*/ 484 w 2463"/>
                <a:gd name="T85" fmla="*/ 3118 h 3626"/>
                <a:gd name="T86" fmla="*/ 1978 w 2463"/>
                <a:gd name="T87" fmla="*/ 3118 h 3626"/>
                <a:gd name="T88" fmla="*/ 2204 w 2463"/>
                <a:gd name="T89" fmla="*/ 2892 h 3626"/>
                <a:gd name="T90" fmla="*/ 1978 w 2463"/>
                <a:gd name="T91" fmla="*/ 2666 h 3626"/>
                <a:gd name="T92" fmla="*/ 1752 w 2463"/>
                <a:gd name="T93" fmla="*/ 2892 h 3626"/>
                <a:gd name="T94" fmla="*/ 1978 w 2463"/>
                <a:gd name="T95" fmla="*/ 3118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3" h="3626">
                  <a:moveTo>
                    <a:pt x="2462" y="1713"/>
                  </a:moveTo>
                  <a:cubicBezTo>
                    <a:pt x="2462" y="2030"/>
                    <a:pt x="2463" y="2346"/>
                    <a:pt x="2462" y="2663"/>
                  </a:cubicBezTo>
                  <a:cubicBezTo>
                    <a:pt x="2461" y="2794"/>
                    <a:pt x="2451" y="2925"/>
                    <a:pt x="2416" y="3053"/>
                  </a:cubicBezTo>
                  <a:cubicBezTo>
                    <a:pt x="2356" y="3269"/>
                    <a:pt x="2219" y="3416"/>
                    <a:pt x="2013" y="3501"/>
                  </a:cubicBezTo>
                  <a:cubicBezTo>
                    <a:pt x="1867" y="3562"/>
                    <a:pt x="1714" y="3590"/>
                    <a:pt x="1557" y="3605"/>
                  </a:cubicBezTo>
                  <a:cubicBezTo>
                    <a:pt x="1359" y="3624"/>
                    <a:pt x="1161" y="3626"/>
                    <a:pt x="962" y="3609"/>
                  </a:cubicBezTo>
                  <a:cubicBezTo>
                    <a:pt x="796" y="3594"/>
                    <a:pt x="633" y="3564"/>
                    <a:pt x="479" y="3498"/>
                  </a:cubicBezTo>
                  <a:cubicBezTo>
                    <a:pt x="227" y="3390"/>
                    <a:pt x="79" y="3199"/>
                    <a:pt x="27" y="2931"/>
                  </a:cubicBezTo>
                  <a:cubicBezTo>
                    <a:pt x="7" y="2826"/>
                    <a:pt x="0" y="2720"/>
                    <a:pt x="0" y="2613"/>
                  </a:cubicBezTo>
                  <a:cubicBezTo>
                    <a:pt x="0" y="2010"/>
                    <a:pt x="0" y="1406"/>
                    <a:pt x="0" y="803"/>
                  </a:cubicBezTo>
                  <a:cubicBezTo>
                    <a:pt x="0" y="692"/>
                    <a:pt x="16" y="584"/>
                    <a:pt x="64" y="482"/>
                  </a:cubicBezTo>
                  <a:cubicBezTo>
                    <a:pt x="124" y="359"/>
                    <a:pt x="222" y="273"/>
                    <a:pt x="338" y="204"/>
                  </a:cubicBezTo>
                  <a:cubicBezTo>
                    <a:pt x="518" y="98"/>
                    <a:pt x="715" y="41"/>
                    <a:pt x="922" y="21"/>
                  </a:cubicBezTo>
                  <a:cubicBezTo>
                    <a:pt x="1153" y="0"/>
                    <a:pt x="1383" y="2"/>
                    <a:pt x="1613" y="30"/>
                  </a:cubicBezTo>
                  <a:cubicBezTo>
                    <a:pt x="1837" y="56"/>
                    <a:pt x="2044" y="125"/>
                    <a:pt x="2233" y="253"/>
                  </a:cubicBezTo>
                  <a:cubicBezTo>
                    <a:pt x="2374" y="348"/>
                    <a:pt x="2449" y="477"/>
                    <a:pt x="2459" y="645"/>
                  </a:cubicBezTo>
                  <a:cubicBezTo>
                    <a:pt x="2461" y="682"/>
                    <a:pt x="2462" y="720"/>
                    <a:pt x="2462" y="757"/>
                  </a:cubicBezTo>
                  <a:cubicBezTo>
                    <a:pt x="2463" y="1076"/>
                    <a:pt x="2463" y="1394"/>
                    <a:pt x="2463" y="1713"/>
                  </a:cubicBezTo>
                  <a:cubicBezTo>
                    <a:pt x="2462" y="1713"/>
                    <a:pt x="2462" y="1713"/>
                    <a:pt x="2462" y="1713"/>
                  </a:cubicBezTo>
                  <a:close/>
                  <a:moveTo>
                    <a:pt x="212" y="1308"/>
                  </a:moveTo>
                  <a:cubicBezTo>
                    <a:pt x="212" y="1440"/>
                    <a:pt x="213" y="1572"/>
                    <a:pt x="212" y="1704"/>
                  </a:cubicBezTo>
                  <a:cubicBezTo>
                    <a:pt x="209" y="1846"/>
                    <a:pt x="259" y="1967"/>
                    <a:pt x="352" y="2072"/>
                  </a:cubicBezTo>
                  <a:cubicBezTo>
                    <a:pt x="462" y="2198"/>
                    <a:pt x="602" y="2279"/>
                    <a:pt x="759" y="2332"/>
                  </a:cubicBezTo>
                  <a:cubicBezTo>
                    <a:pt x="1088" y="2442"/>
                    <a:pt x="1418" y="2439"/>
                    <a:pt x="1744" y="2317"/>
                  </a:cubicBezTo>
                  <a:cubicBezTo>
                    <a:pt x="1886" y="2264"/>
                    <a:pt x="2013" y="2185"/>
                    <a:pt x="2114" y="2069"/>
                  </a:cubicBezTo>
                  <a:cubicBezTo>
                    <a:pt x="2198" y="1972"/>
                    <a:pt x="2250" y="1860"/>
                    <a:pt x="2250" y="1730"/>
                  </a:cubicBezTo>
                  <a:cubicBezTo>
                    <a:pt x="2251" y="1466"/>
                    <a:pt x="2249" y="1202"/>
                    <a:pt x="2251" y="938"/>
                  </a:cubicBezTo>
                  <a:cubicBezTo>
                    <a:pt x="2252" y="810"/>
                    <a:pt x="2210" y="700"/>
                    <a:pt x="2130" y="603"/>
                  </a:cubicBezTo>
                  <a:cubicBezTo>
                    <a:pt x="2039" y="491"/>
                    <a:pt x="1923" y="413"/>
                    <a:pt x="1791" y="359"/>
                  </a:cubicBezTo>
                  <a:cubicBezTo>
                    <a:pt x="1434" y="214"/>
                    <a:pt x="1073" y="211"/>
                    <a:pt x="712" y="343"/>
                  </a:cubicBezTo>
                  <a:cubicBezTo>
                    <a:pt x="575" y="393"/>
                    <a:pt x="453" y="468"/>
                    <a:pt x="354" y="577"/>
                  </a:cubicBezTo>
                  <a:cubicBezTo>
                    <a:pt x="260" y="681"/>
                    <a:pt x="209" y="802"/>
                    <a:pt x="211" y="944"/>
                  </a:cubicBezTo>
                  <a:cubicBezTo>
                    <a:pt x="214" y="1066"/>
                    <a:pt x="212" y="1187"/>
                    <a:pt x="212" y="1308"/>
                  </a:cubicBezTo>
                  <a:close/>
                  <a:moveTo>
                    <a:pt x="1552" y="2987"/>
                  </a:moveTo>
                  <a:cubicBezTo>
                    <a:pt x="1552" y="2810"/>
                    <a:pt x="1409" y="2666"/>
                    <a:pt x="1232" y="2666"/>
                  </a:cubicBezTo>
                  <a:cubicBezTo>
                    <a:pt x="1054" y="2666"/>
                    <a:pt x="910" y="2809"/>
                    <a:pt x="910" y="2987"/>
                  </a:cubicBezTo>
                  <a:cubicBezTo>
                    <a:pt x="910" y="3164"/>
                    <a:pt x="1054" y="3308"/>
                    <a:pt x="1230" y="3308"/>
                  </a:cubicBezTo>
                  <a:cubicBezTo>
                    <a:pt x="1408" y="3309"/>
                    <a:pt x="1552" y="3165"/>
                    <a:pt x="1552" y="2987"/>
                  </a:cubicBezTo>
                  <a:close/>
                  <a:moveTo>
                    <a:pt x="484" y="3118"/>
                  </a:moveTo>
                  <a:cubicBezTo>
                    <a:pt x="609" y="3119"/>
                    <a:pt x="711" y="3017"/>
                    <a:pt x="711" y="2893"/>
                  </a:cubicBezTo>
                  <a:cubicBezTo>
                    <a:pt x="711" y="2768"/>
                    <a:pt x="610" y="2666"/>
                    <a:pt x="485" y="2666"/>
                  </a:cubicBezTo>
                  <a:cubicBezTo>
                    <a:pt x="360" y="2666"/>
                    <a:pt x="258" y="2767"/>
                    <a:pt x="258" y="2892"/>
                  </a:cubicBezTo>
                  <a:cubicBezTo>
                    <a:pt x="258" y="3017"/>
                    <a:pt x="359" y="3118"/>
                    <a:pt x="484" y="3118"/>
                  </a:cubicBezTo>
                  <a:close/>
                  <a:moveTo>
                    <a:pt x="1978" y="3118"/>
                  </a:moveTo>
                  <a:cubicBezTo>
                    <a:pt x="2104" y="3118"/>
                    <a:pt x="2204" y="3017"/>
                    <a:pt x="2204" y="2892"/>
                  </a:cubicBezTo>
                  <a:cubicBezTo>
                    <a:pt x="2204" y="2767"/>
                    <a:pt x="2103" y="2666"/>
                    <a:pt x="1978" y="2666"/>
                  </a:cubicBezTo>
                  <a:cubicBezTo>
                    <a:pt x="1853" y="2666"/>
                    <a:pt x="1752" y="2767"/>
                    <a:pt x="1752" y="2892"/>
                  </a:cubicBezTo>
                  <a:cubicBezTo>
                    <a:pt x="1752" y="3017"/>
                    <a:pt x="1853" y="3119"/>
                    <a:pt x="1978" y="31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5" name="Freeform 41">
              <a:extLst>
                <a:ext uri="{FF2B5EF4-FFF2-40B4-BE49-F238E27FC236}">
                  <a16:creationId xmlns:a16="http://schemas.microsoft.com/office/drawing/2014/main" id="{70C0433B-7146-B846-1AC7-F1C6ED6B7C5B}"/>
                </a:ext>
              </a:extLst>
            </p:cNvPr>
            <p:cNvSpPr>
              <a:spLocks/>
            </p:cNvSpPr>
            <p:nvPr/>
          </p:nvSpPr>
          <p:spPr bwMode="auto">
            <a:xfrm>
              <a:off x="2769" y="2559"/>
              <a:ext cx="220" cy="681"/>
            </a:xfrm>
            <a:custGeom>
              <a:avLst/>
              <a:gdLst>
                <a:gd name="T0" fmla="*/ 0 w 317"/>
                <a:gd name="T1" fmla="*/ 0 h 983"/>
                <a:gd name="T2" fmla="*/ 317 w 317"/>
                <a:gd name="T3" fmla="*/ 0 h 983"/>
                <a:gd name="T4" fmla="*/ 317 w 317"/>
                <a:gd name="T5" fmla="*/ 983 h 983"/>
                <a:gd name="T6" fmla="*/ 0 w 317"/>
                <a:gd name="T7" fmla="*/ 983 h 983"/>
                <a:gd name="T8" fmla="*/ 0 w 317"/>
                <a:gd name="T9" fmla="*/ 0 h 983"/>
              </a:gdLst>
              <a:ahLst/>
              <a:cxnLst>
                <a:cxn ang="0">
                  <a:pos x="T0" y="T1"/>
                </a:cxn>
                <a:cxn ang="0">
                  <a:pos x="T2" y="T3"/>
                </a:cxn>
                <a:cxn ang="0">
                  <a:pos x="T4" y="T5"/>
                </a:cxn>
                <a:cxn ang="0">
                  <a:pos x="T6" y="T7"/>
                </a:cxn>
                <a:cxn ang="0">
                  <a:pos x="T8" y="T9"/>
                </a:cxn>
              </a:cxnLst>
              <a:rect l="0" t="0" r="r" b="b"/>
              <a:pathLst>
                <a:path w="317" h="983">
                  <a:moveTo>
                    <a:pt x="0" y="0"/>
                  </a:moveTo>
                  <a:cubicBezTo>
                    <a:pt x="107" y="0"/>
                    <a:pt x="211" y="0"/>
                    <a:pt x="317" y="0"/>
                  </a:cubicBezTo>
                  <a:cubicBezTo>
                    <a:pt x="317" y="328"/>
                    <a:pt x="317" y="654"/>
                    <a:pt x="317" y="983"/>
                  </a:cubicBezTo>
                  <a:cubicBezTo>
                    <a:pt x="212" y="983"/>
                    <a:pt x="107" y="983"/>
                    <a:pt x="0" y="983"/>
                  </a:cubicBezTo>
                  <a:cubicBezTo>
                    <a:pt x="0" y="655"/>
                    <a:pt x="0" y="32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6" name="Freeform 42">
              <a:extLst>
                <a:ext uri="{FF2B5EF4-FFF2-40B4-BE49-F238E27FC236}">
                  <a16:creationId xmlns:a16="http://schemas.microsoft.com/office/drawing/2014/main" id="{23D7EC70-33AD-3087-787B-789F89FC9A7D}"/>
                </a:ext>
              </a:extLst>
            </p:cNvPr>
            <p:cNvSpPr>
              <a:spLocks noEditPoints="1"/>
            </p:cNvSpPr>
            <p:nvPr/>
          </p:nvSpPr>
          <p:spPr bwMode="auto">
            <a:xfrm>
              <a:off x="2169" y="141"/>
              <a:ext cx="1419" cy="1546"/>
            </a:xfrm>
            <a:custGeom>
              <a:avLst/>
              <a:gdLst>
                <a:gd name="T0" fmla="*/ 3 w 2043"/>
                <a:gd name="T1" fmla="*/ 1097 h 2231"/>
                <a:gd name="T2" fmla="*/ 2 w 2043"/>
                <a:gd name="T3" fmla="*/ 733 h 2231"/>
                <a:gd name="T4" fmla="*/ 145 w 2043"/>
                <a:gd name="T5" fmla="*/ 366 h 2231"/>
                <a:gd name="T6" fmla="*/ 503 w 2043"/>
                <a:gd name="T7" fmla="*/ 132 h 2231"/>
                <a:gd name="T8" fmla="*/ 1582 w 2043"/>
                <a:gd name="T9" fmla="*/ 148 h 2231"/>
                <a:gd name="T10" fmla="*/ 1921 w 2043"/>
                <a:gd name="T11" fmla="*/ 392 h 2231"/>
                <a:gd name="T12" fmla="*/ 2042 w 2043"/>
                <a:gd name="T13" fmla="*/ 727 h 2231"/>
                <a:gd name="T14" fmla="*/ 2041 w 2043"/>
                <a:gd name="T15" fmla="*/ 1519 h 2231"/>
                <a:gd name="T16" fmla="*/ 1905 w 2043"/>
                <a:gd name="T17" fmla="*/ 1858 h 2231"/>
                <a:gd name="T18" fmla="*/ 1535 w 2043"/>
                <a:gd name="T19" fmla="*/ 2106 h 2231"/>
                <a:gd name="T20" fmla="*/ 550 w 2043"/>
                <a:gd name="T21" fmla="*/ 2121 h 2231"/>
                <a:gd name="T22" fmla="*/ 143 w 2043"/>
                <a:gd name="T23" fmla="*/ 1861 h 2231"/>
                <a:gd name="T24" fmla="*/ 3 w 2043"/>
                <a:gd name="T25" fmla="*/ 1493 h 2231"/>
                <a:gd name="T26" fmla="*/ 3 w 2043"/>
                <a:gd name="T27" fmla="*/ 1097 h 2231"/>
                <a:gd name="T28" fmla="*/ 1742 w 2043"/>
                <a:gd name="T29" fmla="*/ 461 h 2231"/>
                <a:gd name="T30" fmla="*/ 303 w 2043"/>
                <a:gd name="T31" fmla="*/ 461 h 2231"/>
                <a:gd name="T32" fmla="*/ 303 w 2043"/>
                <a:gd name="T33" fmla="*/ 1601 h 2231"/>
                <a:gd name="T34" fmla="*/ 1742 w 2043"/>
                <a:gd name="T35" fmla="*/ 1601 h 2231"/>
                <a:gd name="T36" fmla="*/ 1742 w 2043"/>
                <a:gd name="T37" fmla="*/ 461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3" h="2231">
                  <a:moveTo>
                    <a:pt x="3" y="1097"/>
                  </a:moveTo>
                  <a:cubicBezTo>
                    <a:pt x="3" y="976"/>
                    <a:pt x="5" y="855"/>
                    <a:pt x="2" y="733"/>
                  </a:cubicBezTo>
                  <a:cubicBezTo>
                    <a:pt x="0" y="591"/>
                    <a:pt x="51" y="470"/>
                    <a:pt x="145" y="366"/>
                  </a:cubicBezTo>
                  <a:cubicBezTo>
                    <a:pt x="244" y="257"/>
                    <a:pt x="366" y="182"/>
                    <a:pt x="503" y="132"/>
                  </a:cubicBezTo>
                  <a:cubicBezTo>
                    <a:pt x="864" y="0"/>
                    <a:pt x="1225" y="3"/>
                    <a:pt x="1582" y="148"/>
                  </a:cubicBezTo>
                  <a:cubicBezTo>
                    <a:pt x="1714" y="202"/>
                    <a:pt x="1830" y="280"/>
                    <a:pt x="1921" y="392"/>
                  </a:cubicBezTo>
                  <a:cubicBezTo>
                    <a:pt x="2001" y="489"/>
                    <a:pt x="2043" y="599"/>
                    <a:pt x="2042" y="727"/>
                  </a:cubicBezTo>
                  <a:cubicBezTo>
                    <a:pt x="2040" y="991"/>
                    <a:pt x="2042" y="1255"/>
                    <a:pt x="2041" y="1519"/>
                  </a:cubicBezTo>
                  <a:cubicBezTo>
                    <a:pt x="2041" y="1649"/>
                    <a:pt x="1989" y="1761"/>
                    <a:pt x="1905" y="1858"/>
                  </a:cubicBezTo>
                  <a:cubicBezTo>
                    <a:pt x="1804" y="1974"/>
                    <a:pt x="1677" y="2053"/>
                    <a:pt x="1535" y="2106"/>
                  </a:cubicBezTo>
                  <a:cubicBezTo>
                    <a:pt x="1209" y="2228"/>
                    <a:pt x="879" y="2231"/>
                    <a:pt x="550" y="2121"/>
                  </a:cubicBezTo>
                  <a:cubicBezTo>
                    <a:pt x="393" y="2068"/>
                    <a:pt x="253" y="1987"/>
                    <a:pt x="143" y="1861"/>
                  </a:cubicBezTo>
                  <a:cubicBezTo>
                    <a:pt x="50" y="1756"/>
                    <a:pt x="0" y="1635"/>
                    <a:pt x="3" y="1493"/>
                  </a:cubicBezTo>
                  <a:cubicBezTo>
                    <a:pt x="4" y="1361"/>
                    <a:pt x="3" y="1229"/>
                    <a:pt x="3" y="1097"/>
                  </a:cubicBezTo>
                  <a:close/>
                  <a:moveTo>
                    <a:pt x="1742" y="461"/>
                  </a:moveTo>
                  <a:cubicBezTo>
                    <a:pt x="1261" y="461"/>
                    <a:pt x="782" y="461"/>
                    <a:pt x="303" y="461"/>
                  </a:cubicBezTo>
                  <a:cubicBezTo>
                    <a:pt x="303" y="842"/>
                    <a:pt x="303" y="1222"/>
                    <a:pt x="303" y="1601"/>
                  </a:cubicBezTo>
                  <a:cubicBezTo>
                    <a:pt x="784" y="1601"/>
                    <a:pt x="1262" y="1601"/>
                    <a:pt x="1742" y="1601"/>
                  </a:cubicBezTo>
                  <a:cubicBezTo>
                    <a:pt x="1742" y="1221"/>
                    <a:pt x="1742" y="841"/>
                    <a:pt x="1742" y="4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7" name="Freeform 43">
              <a:extLst>
                <a:ext uri="{FF2B5EF4-FFF2-40B4-BE49-F238E27FC236}">
                  <a16:creationId xmlns:a16="http://schemas.microsoft.com/office/drawing/2014/main" id="{99009720-3B0A-7ACE-A849-1EF0D2746093}"/>
                </a:ext>
              </a:extLst>
            </p:cNvPr>
            <p:cNvSpPr>
              <a:spLocks/>
            </p:cNvSpPr>
            <p:nvPr/>
          </p:nvSpPr>
          <p:spPr bwMode="auto">
            <a:xfrm>
              <a:off x="2656" y="1843"/>
              <a:ext cx="446" cy="445"/>
            </a:xfrm>
            <a:custGeom>
              <a:avLst/>
              <a:gdLst>
                <a:gd name="T0" fmla="*/ 642 w 642"/>
                <a:gd name="T1" fmla="*/ 321 h 643"/>
                <a:gd name="T2" fmla="*/ 320 w 642"/>
                <a:gd name="T3" fmla="*/ 642 h 643"/>
                <a:gd name="T4" fmla="*/ 0 w 642"/>
                <a:gd name="T5" fmla="*/ 321 h 643"/>
                <a:gd name="T6" fmla="*/ 322 w 642"/>
                <a:gd name="T7" fmla="*/ 0 h 643"/>
                <a:gd name="T8" fmla="*/ 642 w 642"/>
                <a:gd name="T9" fmla="*/ 321 h 643"/>
              </a:gdLst>
              <a:ahLst/>
              <a:cxnLst>
                <a:cxn ang="0">
                  <a:pos x="T0" y="T1"/>
                </a:cxn>
                <a:cxn ang="0">
                  <a:pos x="T2" y="T3"/>
                </a:cxn>
                <a:cxn ang="0">
                  <a:pos x="T4" y="T5"/>
                </a:cxn>
                <a:cxn ang="0">
                  <a:pos x="T6" y="T7"/>
                </a:cxn>
                <a:cxn ang="0">
                  <a:pos x="T8" y="T9"/>
                </a:cxn>
              </a:cxnLst>
              <a:rect l="0" t="0" r="r" b="b"/>
              <a:pathLst>
                <a:path w="642" h="643">
                  <a:moveTo>
                    <a:pt x="642" y="321"/>
                  </a:moveTo>
                  <a:cubicBezTo>
                    <a:pt x="642" y="499"/>
                    <a:pt x="498" y="643"/>
                    <a:pt x="320" y="642"/>
                  </a:cubicBezTo>
                  <a:cubicBezTo>
                    <a:pt x="144" y="642"/>
                    <a:pt x="0" y="498"/>
                    <a:pt x="0" y="321"/>
                  </a:cubicBezTo>
                  <a:cubicBezTo>
                    <a:pt x="0" y="143"/>
                    <a:pt x="144" y="0"/>
                    <a:pt x="322" y="0"/>
                  </a:cubicBezTo>
                  <a:cubicBezTo>
                    <a:pt x="499" y="0"/>
                    <a:pt x="642" y="144"/>
                    <a:pt x="642" y="3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8" name="Freeform 44">
              <a:extLst>
                <a:ext uri="{FF2B5EF4-FFF2-40B4-BE49-F238E27FC236}">
                  <a16:creationId xmlns:a16="http://schemas.microsoft.com/office/drawing/2014/main" id="{E11C62B4-B82D-F0A6-C51A-4619213B9D8C}"/>
                </a:ext>
              </a:extLst>
            </p:cNvPr>
            <p:cNvSpPr>
              <a:spLocks/>
            </p:cNvSpPr>
            <p:nvPr/>
          </p:nvSpPr>
          <p:spPr bwMode="auto">
            <a:xfrm>
              <a:off x="2203" y="1843"/>
              <a:ext cx="315" cy="314"/>
            </a:xfrm>
            <a:custGeom>
              <a:avLst/>
              <a:gdLst>
                <a:gd name="T0" fmla="*/ 226 w 453"/>
                <a:gd name="T1" fmla="*/ 452 h 453"/>
                <a:gd name="T2" fmla="*/ 0 w 453"/>
                <a:gd name="T3" fmla="*/ 226 h 453"/>
                <a:gd name="T4" fmla="*/ 227 w 453"/>
                <a:gd name="T5" fmla="*/ 0 h 453"/>
                <a:gd name="T6" fmla="*/ 453 w 453"/>
                <a:gd name="T7" fmla="*/ 227 h 453"/>
                <a:gd name="T8" fmla="*/ 226 w 453"/>
                <a:gd name="T9" fmla="*/ 452 h 453"/>
              </a:gdLst>
              <a:ahLst/>
              <a:cxnLst>
                <a:cxn ang="0">
                  <a:pos x="T0" y="T1"/>
                </a:cxn>
                <a:cxn ang="0">
                  <a:pos x="T2" y="T3"/>
                </a:cxn>
                <a:cxn ang="0">
                  <a:pos x="T4" y="T5"/>
                </a:cxn>
                <a:cxn ang="0">
                  <a:pos x="T6" y="T7"/>
                </a:cxn>
                <a:cxn ang="0">
                  <a:pos x="T8" y="T9"/>
                </a:cxn>
              </a:cxnLst>
              <a:rect l="0" t="0" r="r" b="b"/>
              <a:pathLst>
                <a:path w="453" h="453">
                  <a:moveTo>
                    <a:pt x="226" y="452"/>
                  </a:moveTo>
                  <a:cubicBezTo>
                    <a:pt x="101" y="452"/>
                    <a:pt x="0" y="351"/>
                    <a:pt x="0" y="226"/>
                  </a:cubicBezTo>
                  <a:cubicBezTo>
                    <a:pt x="0" y="101"/>
                    <a:pt x="102" y="0"/>
                    <a:pt x="227" y="0"/>
                  </a:cubicBezTo>
                  <a:cubicBezTo>
                    <a:pt x="352" y="0"/>
                    <a:pt x="453" y="102"/>
                    <a:pt x="453" y="227"/>
                  </a:cubicBezTo>
                  <a:cubicBezTo>
                    <a:pt x="453" y="351"/>
                    <a:pt x="351" y="453"/>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9" name="Freeform 45">
              <a:extLst>
                <a:ext uri="{FF2B5EF4-FFF2-40B4-BE49-F238E27FC236}">
                  <a16:creationId xmlns:a16="http://schemas.microsoft.com/office/drawing/2014/main" id="{CB30EC1B-1675-D889-8F27-3A9655E5D9DE}"/>
                </a:ext>
              </a:extLst>
            </p:cNvPr>
            <p:cNvSpPr>
              <a:spLocks/>
            </p:cNvSpPr>
            <p:nvPr/>
          </p:nvSpPr>
          <p:spPr bwMode="auto">
            <a:xfrm>
              <a:off x="3241" y="1843"/>
              <a:ext cx="313" cy="314"/>
            </a:xfrm>
            <a:custGeom>
              <a:avLst/>
              <a:gdLst>
                <a:gd name="T0" fmla="*/ 226 w 452"/>
                <a:gd name="T1" fmla="*/ 452 h 453"/>
                <a:gd name="T2" fmla="*/ 0 w 452"/>
                <a:gd name="T3" fmla="*/ 226 h 453"/>
                <a:gd name="T4" fmla="*/ 226 w 452"/>
                <a:gd name="T5" fmla="*/ 0 h 453"/>
                <a:gd name="T6" fmla="*/ 452 w 452"/>
                <a:gd name="T7" fmla="*/ 226 h 453"/>
                <a:gd name="T8" fmla="*/ 226 w 452"/>
                <a:gd name="T9" fmla="*/ 452 h 453"/>
              </a:gdLst>
              <a:ahLst/>
              <a:cxnLst>
                <a:cxn ang="0">
                  <a:pos x="T0" y="T1"/>
                </a:cxn>
                <a:cxn ang="0">
                  <a:pos x="T2" y="T3"/>
                </a:cxn>
                <a:cxn ang="0">
                  <a:pos x="T4" y="T5"/>
                </a:cxn>
                <a:cxn ang="0">
                  <a:pos x="T6" y="T7"/>
                </a:cxn>
                <a:cxn ang="0">
                  <a:pos x="T8" y="T9"/>
                </a:cxn>
              </a:cxnLst>
              <a:rect l="0" t="0" r="r" b="b"/>
              <a:pathLst>
                <a:path w="452" h="453">
                  <a:moveTo>
                    <a:pt x="226" y="452"/>
                  </a:moveTo>
                  <a:cubicBezTo>
                    <a:pt x="101" y="453"/>
                    <a:pt x="0" y="351"/>
                    <a:pt x="0" y="226"/>
                  </a:cubicBezTo>
                  <a:cubicBezTo>
                    <a:pt x="0" y="101"/>
                    <a:pt x="101" y="0"/>
                    <a:pt x="226" y="0"/>
                  </a:cubicBezTo>
                  <a:cubicBezTo>
                    <a:pt x="351" y="0"/>
                    <a:pt x="452" y="101"/>
                    <a:pt x="452" y="226"/>
                  </a:cubicBezTo>
                  <a:cubicBezTo>
                    <a:pt x="452" y="351"/>
                    <a:pt x="352" y="452"/>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0" name="Freeform 46">
              <a:extLst>
                <a:ext uri="{FF2B5EF4-FFF2-40B4-BE49-F238E27FC236}">
                  <a16:creationId xmlns:a16="http://schemas.microsoft.com/office/drawing/2014/main" id="{C9F64B46-E7DF-F37E-C8BA-B8BAC8E05DDD}"/>
                </a:ext>
              </a:extLst>
            </p:cNvPr>
            <p:cNvSpPr>
              <a:spLocks/>
            </p:cNvSpPr>
            <p:nvPr/>
          </p:nvSpPr>
          <p:spPr bwMode="auto">
            <a:xfrm>
              <a:off x="2380" y="460"/>
              <a:ext cx="999" cy="791"/>
            </a:xfrm>
            <a:custGeom>
              <a:avLst/>
              <a:gdLst>
                <a:gd name="T0" fmla="*/ 1439 w 1439"/>
                <a:gd name="T1" fmla="*/ 0 h 1140"/>
                <a:gd name="T2" fmla="*/ 1439 w 1439"/>
                <a:gd name="T3" fmla="*/ 1140 h 1140"/>
                <a:gd name="T4" fmla="*/ 0 w 1439"/>
                <a:gd name="T5" fmla="*/ 1140 h 1140"/>
                <a:gd name="T6" fmla="*/ 0 w 1439"/>
                <a:gd name="T7" fmla="*/ 0 h 1140"/>
                <a:gd name="T8" fmla="*/ 1439 w 1439"/>
                <a:gd name="T9" fmla="*/ 0 h 1140"/>
              </a:gdLst>
              <a:ahLst/>
              <a:cxnLst>
                <a:cxn ang="0">
                  <a:pos x="T0" y="T1"/>
                </a:cxn>
                <a:cxn ang="0">
                  <a:pos x="T2" y="T3"/>
                </a:cxn>
                <a:cxn ang="0">
                  <a:pos x="T4" y="T5"/>
                </a:cxn>
                <a:cxn ang="0">
                  <a:pos x="T6" y="T7"/>
                </a:cxn>
                <a:cxn ang="0">
                  <a:pos x="T8" y="T9"/>
                </a:cxn>
              </a:cxnLst>
              <a:rect l="0" t="0" r="r" b="b"/>
              <a:pathLst>
                <a:path w="1439" h="1140">
                  <a:moveTo>
                    <a:pt x="1439" y="0"/>
                  </a:moveTo>
                  <a:cubicBezTo>
                    <a:pt x="1439" y="380"/>
                    <a:pt x="1439" y="760"/>
                    <a:pt x="1439" y="1140"/>
                  </a:cubicBezTo>
                  <a:cubicBezTo>
                    <a:pt x="959" y="1140"/>
                    <a:pt x="481" y="1140"/>
                    <a:pt x="0" y="1140"/>
                  </a:cubicBezTo>
                  <a:cubicBezTo>
                    <a:pt x="0" y="761"/>
                    <a:pt x="0" y="381"/>
                    <a:pt x="0" y="0"/>
                  </a:cubicBezTo>
                  <a:cubicBezTo>
                    <a:pt x="479" y="0"/>
                    <a:pt x="958" y="0"/>
                    <a:pt x="14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72" name="Group 71">
            <a:extLst>
              <a:ext uri="{FF2B5EF4-FFF2-40B4-BE49-F238E27FC236}">
                <a16:creationId xmlns:a16="http://schemas.microsoft.com/office/drawing/2014/main" id="{512F244D-FCC5-1897-0F53-0A76431132D0}"/>
              </a:ext>
            </a:extLst>
          </p:cNvPr>
          <p:cNvGrpSpPr/>
          <p:nvPr/>
        </p:nvGrpSpPr>
        <p:grpSpPr>
          <a:xfrm>
            <a:off x="9546034" y="3234048"/>
            <a:ext cx="650802" cy="626129"/>
            <a:chOff x="-2216614" y="1763863"/>
            <a:chExt cx="1884363" cy="1812925"/>
          </a:xfrm>
        </p:grpSpPr>
        <p:grpSp>
          <p:nvGrpSpPr>
            <p:cNvPr id="73" name="Group 4">
              <a:extLst>
                <a:ext uri="{FF2B5EF4-FFF2-40B4-BE49-F238E27FC236}">
                  <a16:creationId xmlns:a16="http://schemas.microsoft.com/office/drawing/2014/main" id="{65F83BCA-A870-3B84-92CC-967D0C88A64F}"/>
                </a:ext>
              </a:extLst>
            </p:cNvPr>
            <p:cNvGrpSpPr>
              <a:grpSpLocks noChangeAspect="1"/>
            </p:cNvGrpSpPr>
            <p:nvPr/>
          </p:nvGrpSpPr>
          <p:grpSpPr bwMode="auto">
            <a:xfrm>
              <a:off x="-2216614" y="1763863"/>
              <a:ext cx="1884363" cy="1812925"/>
              <a:chOff x="2287" y="1051"/>
              <a:chExt cx="1187" cy="1142"/>
            </a:xfrm>
          </p:grpSpPr>
          <p:sp>
            <p:nvSpPr>
              <p:cNvPr id="80" name="Freeform 5">
                <a:extLst>
                  <a:ext uri="{FF2B5EF4-FFF2-40B4-BE49-F238E27FC236}">
                    <a16:creationId xmlns:a16="http://schemas.microsoft.com/office/drawing/2014/main" id="{9965ABC9-6FF9-0867-9E6B-2F1631CED313}"/>
                  </a:ext>
                </a:extLst>
              </p:cNvPr>
              <p:cNvSpPr>
                <a:spLocks noEditPoints="1"/>
              </p:cNvSpPr>
              <p:nvPr/>
            </p:nvSpPr>
            <p:spPr bwMode="auto">
              <a:xfrm>
                <a:off x="2287" y="1051"/>
                <a:ext cx="1187" cy="1142"/>
              </a:xfrm>
              <a:custGeom>
                <a:avLst/>
                <a:gdLst>
                  <a:gd name="T0" fmla="*/ 752 w 787"/>
                  <a:gd name="T1" fmla="*/ 660 h 756"/>
                  <a:gd name="T2" fmla="*/ 681 w 787"/>
                  <a:gd name="T3" fmla="*/ 733 h 756"/>
                  <a:gd name="T4" fmla="*/ 371 w 787"/>
                  <a:gd name="T5" fmla="*/ 545 h 756"/>
                  <a:gd name="T6" fmla="*/ 106 w 787"/>
                  <a:gd name="T7" fmla="*/ 392 h 756"/>
                  <a:gd name="T8" fmla="*/ 105 w 787"/>
                  <a:gd name="T9" fmla="*/ 386 h 756"/>
                  <a:gd name="T10" fmla="*/ 6 w 787"/>
                  <a:gd name="T11" fmla="*/ 185 h 756"/>
                  <a:gd name="T12" fmla="*/ 188 w 787"/>
                  <a:gd name="T13" fmla="*/ 1 h 756"/>
                  <a:gd name="T14" fmla="*/ 198 w 787"/>
                  <a:gd name="T15" fmla="*/ 18 h 756"/>
                  <a:gd name="T16" fmla="*/ 206 w 787"/>
                  <a:gd name="T17" fmla="*/ 12 h 756"/>
                  <a:gd name="T18" fmla="*/ 219 w 787"/>
                  <a:gd name="T19" fmla="*/ 3 h 756"/>
                  <a:gd name="T20" fmla="*/ 403 w 787"/>
                  <a:gd name="T21" fmla="*/ 104 h 756"/>
                  <a:gd name="T22" fmla="*/ 408 w 787"/>
                  <a:gd name="T23" fmla="*/ 105 h 756"/>
                  <a:gd name="T24" fmla="*/ 415 w 787"/>
                  <a:gd name="T25" fmla="*/ 122 h 756"/>
                  <a:gd name="T26" fmla="*/ 433 w 787"/>
                  <a:gd name="T27" fmla="*/ 283 h 756"/>
                  <a:gd name="T28" fmla="*/ 454 w 787"/>
                  <a:gd name="T29" fmla="*/ 400 h 756"/>
                  <a:gd name="T30" fmla="*/ 628 w 787"/>
                  <a:gd name="T31" fmla="*/ 481 h 756"/>
                  <a:gd name="T32" fmla="*/ 655 w 787"/>
                  <a:gd name="T33" fmla="*/ 497 h 756"/>
                  <a:gd name="T34" fmla="*/ 774 w 787"/>
                  <a:gd name="T35" fmla="*/ 632 h 756"/>
                  <a:gd name="T36" fmla="*/ 773 w 787"/>
                  <a:gd name="T37" fmla="*/ 633 h 756"/>
                  <a:gd name="T38" fmla="*/ 170 w 787"/>
                  <a:gd name="T39" fmla="*/ 411 h 756"/>
                  <a:gd name="T40" fmla="*/ 199 w 787"/>
                  <a:gd name="T41" fmla="*/ 430 h 756"/>
                  <a:gd name="T42" fmla="*/ 322 w 787"/>
                  <a:gd name="T43" fmla="*/ 418 h 756"/>
                  <a:gd name="T44" fmla="*/ 393 w 787"/>
                  <a:gd name="T45" fmla="*/ 529 h 756"/>
                  <a:gd name="T46" fmla="*/ 410 w 787"/>
                  <a:gd name="T47" fmla="*/ 536 h 756"/>
                  <a:gd name="T48" fmla="*/ 515 w 787"/>
                  <a:gd name="T49" fmla="*/ 585 h 756"/>
                  <a:gd name="T50" fmla="*/ 628 w 787"/>
                  <a:gd name="T51" fmla="*/ 575 h 756"/>
                  <a:gd name="T52" fmla="*/ 612 w 787"/>
                  <a:gd name="T53" fmla="*/ 629 h 756"/>
                  <a:gd name="T54" fmla="*/ 714 w 787"/>
                  <a:gd name="T55" fmla="*/ 568 h 756"/>
                  <a:gd name="T56" fmla="*/ 617 w 787"/>
                  <a:gd name="T57" fmla="*/ 501 h 756"/>
                  <a:gd name="T58" fmla="*/ 415 w 787"/>
                  <a:gd name="T59" fmla="*/ 398 h 756"/>
                  <a:gd name="T60" fmla="*/ 320 w 787"/>
                  <a:gd name="T61" fmla="*/ 360 h 756"/>
                  <a:gd name="T62" fmla="*/ 87 w 787"/>
                  <a:gd name="T63" fmla="*/ 105 h 756"/>
                  <a:gd name="T64" fmla="*/ 72 w 787"/>
                  <a:gd name="T65" fmla="*/ 123 h 756"/>
                  <a:gd name="T66" fmla="*/ 39 w 787"/>
                  <a:gd name="T67" fmla="*/ 272 h 756"/>
                  <a:gd name="T68" fmla="*/ 96 w 787"/>
                  <a:gd name="T69" fmla="*/ 210 h 756"/>
                  <a:gd name="T70" fmla="*/ 100 w 787"/>
                  <a:gd name="T71" fmla="*/ 354 h 756"/>
                  <a:gd name="T72" fmla="*/ 114 w 787"/>
                  <a:gd name="T73" fmla="*/ 367 h 756"/>
                  <a:gd name="T74" fmla="*/ 119 w 787"/>
                  <a:gd name="T75" fmla="*/ 380 h 756"/>
                  <a:gd name="T76" fmla="*/ 339 w 787"/>
                  <a:gd name="T77" fmla="*/ 255 h 756"/>
                  <a:gd name="T78" fmla="*/ 413 w 787"/>
                  <a:gd name="T79" fmla="*/ 150 h 756"/>
                  <a:gd name="T80" fmla="*/ 141 w 787"/>
                  <a:gd name="T81" fmla="*/ 32 h 756"/>
                  <a:gd name="T82" fmla="*/ 174 w 787"/>
                  <a:gd name="T83" fmla="*/ 155 h 756"/>
                  <a:gd name="T84" fmla="*/ 316 w 787"/>
                  <a:gd name="T85" fmla="*/ 128 h 756"/>
                  <a:gd name="T86" fmla="*/ 310 w 787"/>
                  <a:gd name="T87" fmla="*/ 328 h 756"/>
                  <a:gd name="T88" fmla="*/ 326 w 787"/>
                  <a:gd name="T89" fmla="*/ 337 h 756"/>
                  <a:gd name="T90" fmla="*/ 406 w 787"/>
                  <a:gd name="T91" fmla="*/ 283 h 756"/>
                  <a:gd name="T92" fmla="*/ 226 w 787"/>
                  <a:gd name="T93" fmla="*/ 199 h 756"/>
                  <a:gd name="T94" fmla="*/ 190 w 787"/>
                  <a:gd name="T95" fmla="*/ 238 h 756"/>
                  <a:gd name="T96" fmla="*/ 257 w 787"/>
                  <a:gd name="T97" fmla="*/ 248 h 756"/>
                  <a:gd name="T98" fmla="*/ 263 w 787"/>
                  <a:gd name="T99" fmla="*/ 205 h 756"/>
                  <a:gd name="T100" fmla="*/ 237 w 787"/>
                  <a:gd name="T101" fmla="*/ 167 h 756"/>
                  <a:gd name="T102" fmla="*/ 186 w 787"/>
                  <a:gd name="T103" fmla="*/ 188 h 756"/>
                  <a:gd name="T104" fmla="*/ 170 w 787"/>
                  <a:gd name="T105" fmla="*/ 220 h 756"/>
                  <a:gd name="T106" fmla="*/ 91 w 787"/>
                  <a:gd name="T107" fmla="*/ 120 h 756"/>
                  <a:gd name="T108" fmla="*/ 402 w 787"/>
                  <a:gd name="T109" fmla="*/ 396 h 756"/>
                  <a:gd name="T110" fmla="*/ 409 w 787"/>
                  <a:gd name="T111" fmla="*/ 38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 h="756">
                    <a:moveTo>
                      <a:pt x="773" y="633"/>
                    </a:moveTo>
                    <a:cubicBezTo>
                      <a:pt x="771" y="634"/>
                      <a:pt x="769" y="634"/>
                      <a:pt x="767" y="634"/>
                    </a:cubicBezTo>
                    <a:cubicBezTo>
                      <a:pt x="770" y="644"/>
                      <a:pt x="767" y="650"/>
                      <a:pt x="760" y="649"/>
                    </a:cubicBezTo>
                    <a:cubicBezTo>
                      <a:pt x="760" y="654"/>
                      <a:pt x="763" y="661"/>
                      <a:pt x="752" y="660"/>
                    </a:cubicBezTo>
                    <a:cubicBezTo>
                      <a:pt x="756" y="665"/>
                      <a:pt x="753" y="668"/>
                      <a:pt x="751" y="672"/>
                    </a:cubicBezTo>
                    <a:cubicBezTo>
                      <a:pt x="742" y="686"/>
                      <a:pt x="734" y="699"/>
                      <a:pt x="725" y="713"/>
                    </a:cubicBezTo>
                    <a:cubicBezTo>
                      <a:pt x="716" y="727"/>
                      <a:pt x="708" y="741"/>
                      <a:pt x="698" y="756"/>
                    </a:cubicBezTo>
                    <a:cubicBezTo>
                      <a:pt x="692" y="748"/>
                      <a:pt x="687" y="740"/>
                      <a:pt x="681" y="733"/>
                    </a:cubicBezTo>
                    <a:cubicBezTo>
                      <a:pt x="677" y="729"/>
                      <a:pt x="673" y="725"/>
                      <a:pt x="670" y="722"/>
                    </a:cubicBezTo>
                    <a:cubicBezTo>
                      <a:pt x="636" y="687"/>
                      <a:pt x="598" y="658"/>
                      <a:pt x="557" y="634"/>
                    </a:cubicBezTo>
                    <a:cubicBezTo>
                      <a:pt x="525" y="615"/>
                      <a:pt x="492" y="599"/>
                      <a:pt x="459" y="583"/>
                    </a:cubicBezTo>
                    <a:cubicBezTo>
                      <a:pt x="430" y="570"/>
                      <a:pt x="400" y="558"/>
                      <a:pt x="371" y="545"/>
                    </a:cubicBezTo>
                    <a:cubicBezTo>
                      <a:pt x="349" y="535"/>
                      <a:pt x="326" y="525"/>
                      <a:pt x="304" y="514"/>
                    </a:cubicBezTo>
                    <a:cubicBezTo>
                      <a:pt x="279" y="502"/>
                      <a:pt x="254" y="490"/>
                      <a:pt x="230" y="476"/>
                    </a:cubicBezTo>
                    <a:cubicBezTo>
                      <a:pt x="205" y="462"/>
                      <a:pt x="182" y="447"/>
                      <a:pt x="159" y="431"/>
                    </a:cubicBezTo>
                    <a:cubicBezTo>
                      <a:pt x="140" y="419"/>
                      <a:pt x="124" y="405"/>
                      <a:pt x="106" y="392"/>
                    </a:cubicBezTo>
                    <a:cubicBezTo>
                      <a:pt x="110" y="384"/>
                      <a:pt x="105" y="378"/>
                      <a:pt x="104" y="372"/>
                    </a:cubicBezTo>
                    <a:cubicBezTo>
                      <a:pt x="103" y="372"/>
                      <a:pt x="103" y="372"/>
                      <a:pt x="102" y="372"/>
                    </a:cubicBezTo>
                    <a:cubicBezTo>
                      <a:pt x="104" y="377"/>
                      <a:pt x="105" y="381"/>
                      <a:pt x="106" y="386"/>
                    </a:cubicBezTo>
                    <a:cubicBezTo>
                      <a:pt x="106" y="386"/>
                      <a:pt x="105" y="386"/>
                      <a:pt x="105" y="386"/>
                    </a:cubicBezTo>
                    <a:cubicBezTo>
                      <a:pt x="100" y="383"/>
                      <a:pt x="94" y="379"/>
                      <a:pt x="89" y="375"/>
                    </a:cubicBezTo>
                    <a:cubicBezTo>
                      <a:pt x="66" y="353"/>
                      <a:pt x="46" y="330"/>
                      <a:pt x="30" y="302"/>
                    </a:cubicBezTo>
                    <a:cubicBezTo>
                      <a:pt x="12" y="272"/>
                      <a:pt x="1" y="240"/>
                      <a:pt x="0" y="205"/>
                    </a:cubicBezTo>
                    <a:cubicBezTo>
                      <a:pt x="0" y="198"/>
                      <a:pt x="2" y="191"/>
                      <a:pt x="6" y="185"/>
                    </a:cubicBezTo>
                    <a:cubicBezTo>
                      <a:pt x="26" y="153"/>
                      <a:pt x="46" y="121"/>
                      <a:pt x="66" y="88"/>
                    </a:cubicBezTo>
                    <a:cubicBezTo>
                      <a:pt x="77" y="71"/>
                      <a:pt x="87" y="54"/>
                      <a:pt x="98" y="38"/>
                    </a:cubicBezTo>
                    <a:cubicBezTo>
                      <a:pt x="105" y="27"/>
                      <a:pt x="116" y="18"/>
                      <a:pt x="129" y="13"/>
                    </a:cubicBezTo>
                    <a:cubicBezTo>
                      <a:pt x="147" y="4"/>
                      <a:pt x="167" y="0"/>
                      <a:pt x="188" y="1"/>
                    </a:cubicBezTo>
                    <a:cubicBezTo>
                      <a:pt x="188" y="1"/>
                      <a:pt x="189" y="1"/>
                      <a:pt x="190" y="1"/>
                    </a:cubicBezTo>
                    <a:cubicBezTo>
                      <a:pt x="189" y="2"/>
                      <a:pt x="188" y="3"/>
                      <a:pt x="187" y="5"/>
                    </a:cubicBezTo>
                    <a:cubicBezTo>
                      <a:pt x="190" y="9"/>
                      <a:pt x="192" y="13"/>
                      <a:pt x="196" y="17"/>
                    </a:cubicBezTo>
                    <a:cubicBezTo>
                      <a:pt x="196" y="18"/>
                      <a:pt x="197" y="18"/>
                      <a:pt x="198" y="18"/>
                    </a:cubicBezTo>
                    <a:cubicBezTo>
                      <a:pt x="198" y="17"/>
                      <a:pt x="198" y="16"/>
                      <a:pt x="198" y="16"/>
                    </a:cubicBezTo>
                    <a:cubicBezTo>
                      <a:pt x="198" y="14"/>
                      <a:pt x="197" y="13"/>
                      <a:pt x="197" y="11"/>
                    </a:cubicBezTo>
                    <a:cubicBezTo>
                      <a:pt x="198" y="12"/>
                      <a:pt x="200" y="12"/>
                      <a:pt x="202" y="12"/>
                    </a:cubicBezTo>
                    <a:cubicBezTo>
                      <a:pt x="203" y="12"/>
                      <a:pt x="205" y="13"/>
                      <a:pt x="206" y="12"/>
                    </a:cubicBezTo>
                    <a:cubicBezTo>
                      <a:pt x="201" y="10"/>
                      <a:pt x="200" y="6"/>
                      <a:pt x="200" y="0"/>
                    </a:cubicBezTo>
                    <a:cubicBezTo>
                      <a:pt x="201" y="1"/>
                      <a:pt x="203" y="3"/>
                      <a:pt x="204" y="4"/>
                    </a:cubicBezTo>
                    <a:cubicBezTo>
                      <a:pt x="208" y="10"/>
                      <a:pt x="211" y="10"/>
                      <a:pt x="216" y="4"/>
                    </a:cubicBezTo>
                    <a:cubicBezTo>
                      <a:pt x="216" y="3"/>
                      <a:pt x="218" y="2"/>
                      <a:pt x="219" y="3"/>
                    </a:cubicBezTo>
                    <a:cubicBezTo>
                      <a:pt x="231" y="5"/>
                      <a:pt x="244" y="7"/>
                      <a:pt x="256" y="11"/>
                    </a:cubicBezTo>
                    <a:cubicBezTo>
                      <a:pt x="285" y="19"/>
                      <a:pt x="311" y="31"/>
                      <a:pt x="336" y="47"/>
                    </a:cubicBezTo>
                    <a:cubicBezTo>
                      <a:pt x="360" y="61"/>
                      <a:pt x="382" y="78"/>
                      <a:pt x="402" y="98"/>
                    </a:cubicBezTo>
                    <a:cubicBezTo>
                      <a:pt x="403" y="100"/>
                      <a:pt x="403" y="102"/>
                      <a:pt x="403" y="104"/>
                    </a:cubicBezTo>
                    <a:cubicBezTo>
                      <a:pt x="404" y="105"/>
                      <a:pt x="403" y="105"/>
                      <a:pt x="403" y="106"/>
                    </a:cubicBezTo>
                    <a:cubicBezTo>
                      <a:pt x="404" y="108"/>
                      <a:pt x="404" y="110"/>
                      <a:pt x="405" y="111"/>
                    </a:cubicBezTo>
                    <a:cubicBezTo>
                      <a:pt x="406" y="110"/>
                      <a:pt x="406" y="108"/>
                      <a:pt x="407" y="107"/>
                    </a:cubicBezTo>
                    <a:cubicBezTo>
                      <a:pt x="407" y="107"/>
                      <a:pt x="407" y="106"/>
                      <a:pt x="408" y="105"/>
                    </a:cubicBezTo>
                    <a:cubicBezTo>
                      <a:pt x="411" y="109"/>
                      <a:pt x="414" y="112"/>
                      <a:pt x="417" y="115"/>
                    </a:cubicBezTo>
                    <a:cubicBezTo>
                      <a:pt x="419" y="118"/>
                      <a:pt x="417" y="119"/>
                      <a:pt x="414" y="119"/>
                    </a:cubicBezTo>
                    <a:cubicBezTo>
                      <a:pt x="413" y="119"/>
                      <a:pt x="413" y="120"/>
                      <a:pt x="412" y="121"/>
                    </a:cubicBezTo>
                    <a:cubicBezTo>
                      <a:pt x="413" y="121"/>
                      <a:pt x="414" y="123"/>
                      <a:pt x="415" y="122"/>
                    </a:cubicBezTo>
                    <a:cubicBezTo>
                      <a:pt x="422" y="119"/>
                      <a:pt x="425" y="125"/>
                      <a:pt x="427" y="129"/>
                    </a:cubicBezTo>
                    <a:cubicBezTo>
                      <a:pt x="438" y="145"/>
                      <a:pt x="447" y="161"/>
                      <a:pt x="453" y="179"/>
                    </a:cubicBezTo>
                    <a:cubicBezTo>
                      <a:pt x="460" y="203"/>
                      <a:pt x="462" y="227"/>
                      <a:pt x="452" y="251"/>
                    </a:cubicBezTo>
                    <a:cubicBezTo>
                      <a:pt x="446" y="262"/>
                      <a:pt x="439" y="272"/>
                      <a:pt x="433" y="283"/>
                    </a:cubicBezTo>
                    <a:cubicBezTo>
                      <a:pt x="418" y="307"/>
                      <a:pt x="403" y="331"/>
                      <a:pt x="388" y="355"/>
                    </a:cubicBezTo>
                    <a:cubicBezTo>
                      <a:pt x="386" y="359"/>
                      <a:pt x="384" y="362"/>
                      <a:pt x="381" y="367"/>
                    </a:cubicBezTo>
                    <a:cubicBezTo>
                      <a:pt x="387" y="370"/>
                      <a:pt x="392" y="372"/>
                      <a:pt x="398" y="375"/>
                    </a:cubicBezTo>
                    <a:cubicBezTo>
                      <a:pt x="417" y="383"/>
                      <a:pt x="435" y="392"/>
                      <a:pt x="454" y="400"/>
                    </a:cubicBezTo>
                    <a:cubicBezTo>
                      <a:pt x="475" y="409"/>
                      <a:pt x="496" y="418"/>
                      <a:pt x="517" y="427"/>
                    </a:cubicBezTo>
                    <a:cubicBezTo>
                      <a:pt x="538" y="437"/>
                      <a:pt x="560" y="447"/>
                      <a:pt x="582" y="457"/>
                    </a:cubicBezTo>
                    <a:cubicBezTo>
                      <a:pt x="596" y="464"/>
                      <a:pt x="610" y="471"/>
                      <a:pt x="624" y="479"/>
                    </a:cubicBezTo>
                    <a:cubicBezTo>
                      <a:pt x="625" y="479"/>
                      <a:pt x="626" y="480"/>
                      <a:pt x="628" y="481"/>
                    </a:cubicBezTo>
                    <a:cubicBezTo>
                      <a:pt x="626" y="482"/>
                      <a:pt x="625" y="483"/>
                      <a:pt x="624" y="484"/>
                    </a:cubicBezTo>
                    <a:cubicBezTo>
                      <a:pt x="627" y="487"/>
                      <a:pt x="630" y="491"/>
                      <a:pt x="633" y="495"/>
                    </a:cubicBezTo>
                    <a:cubicBezTo>
                      <a:pt x="636" y="489"/>
                      <a:pt x="628" y="488"/>
                      <a:pt x="630" y="483"/>
                    </a:cubicBezTo>
                    <a:cubicBezTo>
                      <a:pt x="639" y="488"/>
                      <a:pt x="647" y="492"/>
                      <a:pt x="655" y="497"/>
                    </a:cubicBezTo>
                    <a:cubicBezTo>
                      <a:pt x="687" y="517"/>
                      <a:pt x="717" y="539"/>
                      <a:pt x="744" y="565"/>
                    </a:cubicBezTo>
                    <a:cubicBezTo>
                      <a:pt x="758" y="579"/>
                      <a:pt x="771" y="594"/>
                      <a:pt x="785" y="609"/>
                    </a:cubicBezTo>
                    <a:cubicBezTo>
                      <a:pt x="787" y="611"/>
                      <a:pt x="787" y="613"/>
                      <a:pt x="786" y="616"/>
                    </a:cubicBezTo>
                    <a:cubicBezTo>
                      <a:pt x="782" y="621"/>
                      <a:pt x="778" y="627"/>
                      <a:pt x="774" y="632"/>
                    </a:cubicBezTo>
                    <a:cubicBezTo>
                      <a:pt x="774" y="630"/>
                      <a:pt x="774" y="629"/>
                      <a:pt x="775" y="627"/>
                    </a:cubicBezTo>
                    <a:cubicBezTo>
                      <a:pt x="774" y="627"/>
                      <a:pt x="772" y="627"/>
                      <a:pt x="772" y="627"/>
                    </a:cubicBezTo>
                    <a:cubicBezTo>
                      <a:pt x="771" y="629"/>
                      <a:pt x="771" y="630"/>
                      <a:pt x="772" y="632"/>
                    </a:cubicBezTo>
                    <a:cubicBezTo>
                      <a:pt x="772" y="632"/>
                      <a:pt x="772" y="633"/>
                      <a:pt x="773" y="633"/>
                    </a:cubicBezTo>
                    <a:close/>
                    <a:moveTo>
                      <a:pt x="115" y="374"/>
                    </a:moveTo>
                    <a:cubicBezTo>
                      <a:pt x="115" y="374"/>
                      <a:pt x="115" y="374"/>
                      <a:pt x="115" y="374"/>
                    </a:cubicBezTo>
                    <a:cubicBezTo>
                      <a:pt x="118" y="372"/>
                      <a:pt x="121" y="373"/>
                      <a:pt x="124" y="375"/>
                    </a:cubicBezTo>
                    <a:cubicBezTo>
                      <a:pt x="140" y="388"/>
                      <a:pt x="155" y="400"/>
                      <a:pt x="170" y="411"/>
                    </a:cubicBezTo>
                    <a:cubicBezTo>
                      <a:pt x="175" y="415"/>
                      <a:pt x="180" y="418"/>
                      <a:pt x="186" y="422"/>
                    </a:cubicBezTo>
                    <a:cubicBezTo>
                      <a:pt x="202" y="396"/>
                      <a:pt x="218" y="370"/>
                      <a:pt x="234" y="344"/>
                    </a:cubicBezTo>
                    <a:cubicBezTo>
                      <a:pt x="238" y="347"/>
                      <a:pt x="243" y="350"/>
                      <a:pt x="247" y="352"/>
                    </a:cubicBezTo>
                    <a:cubicBezTo>
                      <a:pt x="231" y="378"/>
                      <a:pt x="215" y="404"/>
                      <a:pt x="199" y="430"/>
                    </a:cubicBezTo>
                    <a:cubicBezTo>
                      <a:pt x="200" y="431"/>
                      <a:pt x="201" y="432"/>
                      <a:pt x="202" y="433"/>
                    </a:cubicBezTo>
                    <a:cubicBezTo>
                      <a:pt x="228" y="448"/>
                      <a:pt x="254" y="462"/>
                      <a:pt x="280" y="477"/>
                    </a:cubicBezTo>
                    <a:cubicBezTo>
                      <a:pt x="284" y="480"/>
                      <a:pt x="285" y="478"/>
                      <a:pt x="287" y="476"/>
                    </a:cubicBezTo>
                    <a:cubicBezTo>
                      <a:pt x="299" y="456"/>
                      <a:pt x="311" y="437"/>
                      <a:pt x="322" y="418"/>
                    </a:cubicBezTo>
                    <a:cubicBezTo>
                      <a:pt x="326" y="411"/>
                      <a:pt x="331" y="405"/>
                      <a:pt x="335" y="398"/>
                    </a:cubicBezTo>
                    <a:cubicBezTo>
                      <a:pt x="340" y="401"/>
                      <a:pt x="344" y="404"/>
                      <a:pt x="348" y="406"/>
                    </a:cubicBezTo>
                    <a:cubicBezTo>
                      <a:pt x="331" y="433"/>
                      <a:pt x="315" y="460"/>
                      <a:pt x="298" y="487"/>
                    </a:cubicBezTo>
                    <a:cubicBezTo>
                      <a:pt x="330" y="501"/>
                      <a:pt x="361" y="515"/>
                      <a:pt x="393" y="529"/>
                    </a:cubicBezTo>
                    <a:cubicBezTo>
                      <a:pt x="410" y="502"/>
                      <a:pt x="427" y="475"/>
                      <a:pt x="444" y="448"/>
                    </a:cubicBezTo>
                    <a:cubicBezTo>
                      <a:pt x="448" y="451"/>
                      <a:pt x="452" y="454"/>
                      <a:pt x="457" y="456"/>
                    </a:cubicBezTo>
                    <a:cubicBezTo>
                      <a:pt x="440" y="483"/>
                      <a:pt x="424" y="509"/>
                      <a:pt x="407" y="536"/>
                    </a:cubicBezTo>
                    <a:cubicBezTo>
                      <a:pt x="409" y="536"/>
                      <a:pt x="410" y="536"/>
                      <a:pt x="410" y="536"/>
                    </a:cubicBezTo>
                    <a:cubicBezTo>
                      <a:pt x="438" y="549"/>
                      <a:pt x="465" y="561"/>
                      <a:pt x="492" y="573"/>
                    </a:cubicBezTo>
                    <a:cubicBezTo>
                      <a:pt x="496" y="575"/>
                      <a:pt x="499" y="578"/>
                      <a:pt x="502" y="571"/>
                    </a:cubicBezTo>
                    <a:cubicBezTo>
                      <a:pt x="504" y="573"/>
                      <a:pt x="506" y="575"/>
                      <a:pt x="508" y="577"/>
                    </a:cubicBezTo>
                    <a:cubicBezTo>
                      <a:pt x="510" y="580"/>
                      <a:pt x="512" y="583"/>
                      <a:pt x="515" y="585"/>
                    </a:cubicBezTo>
                    <a:cubicBezTo>
                      <a:pt x="522" y="589"/>
                      <a:pt x="530" y="592"/>
                      <a:pt x="537" y="596"/>
                    </a:cubicBezTo>
                    <a:cubicBezTo>
                      <a:pt x="555" y="606"/>
                      <a:pt x="573" y="617"/>
                      <a:pt x="591" y="628"/>
                    </a:cubicBezTo>
                    <a:cubicBezTo>
                      <a:pt x="593" y="629"/>
                      <a:pt x="594" y="630"/>
                      <a:pt x="596" y="627"/>
                    </a:cubicBezTo>
                    <a:cubicBezTo>
                      <a:pt x="606" y="610"/>
                      <a:pt x="617" y="593"/>
                      <a:pt x="628" y="575"/>
                    </a:cubicBezTo>
                    <a:cubicBezTo>
                      <a:pt x="632" y="568"/>
                      <a:pt x="637" y="561"/>
                      <a:pt x="642" y="553"/>
                    </a:cubicBezTo>
                    <a:cubicBezTo>
                      <a:pt x="645" y="555"/>
                      <a:pt x="648" y="558"/>
                      <a:pt x="651" y="559"/>
                    </a:cubicBezTo>
                    <a:cubicBezTo>
                      <a:pt x="655" y="561"/>
                      <a:pt x="654" y="562"/>
                      <a:pt x="652" y="565"/>
                    </a:cubicBezTo>
                    <a:cubicBezTo>
                      <a:pt x="639" y="587"/>
                      <a:pt x="626" y="608"/>
                      <a:pt x="612" y="629"/>
                    </a:cubicBezTo>
                    <a:cubicBezTo>
                      <a:pt x="611" y="632"/>
                      <a:pt x="607" y="636"/>
                      <a:pt x="608" y="638"/>
                    </a:cubicBezTo>
                    <a:cubicBezTo>
                      <a:pt x="608" y="641"/>
                      <a:pt x="613" y="643"/>
                      <a:pt x="615" y="645"/>
                    </a:cubicBezTo>
                    <a:cubicBezTo>
                      <a:pt x="627" y="653"/>
                      <a:pt x="638" y="662"/>
                      <a:pt x="650" y="671"/>
                    </a:cubicBezTo>
                    <a:cubicBezTo>
                      <a:pt x="671" y="637"/>
                      <a:pt x="692" y="603"/>
                      <a:pt x="714" y="568"/>
                    </a:cubicBezTo>
                    <a:cubicBezTo>
                      <a:pt x="685" y="543"/>
                      <a:pt x="654" y="523"/>
                      <a:pt x="621" y="504"/>
                    </a:cubicBezTo>
                    <a:cubicBezTo>
                      <a:pt x="627" y="500"/>
                      <a:pt x="629" y="497"/>
                      <a:pt x="627" y="493"/>
                    </a:cubicBezTo>
                    <a:cubicBezTo>
                      <a:pt x="625" y="489"/>
                      <a:pt x="622" y="488"/>
                      <a:pt x="619" y="489"/>
                    </a:cubicBezTo>
                    <a:cubicBezTo>
                      <a:pt x="614" y="491"/>
                      <a:pt x="614" y="494"/>
                      <a:pt x="617" y="501"/>
                    </a:cubicBezTo>
                    <a:cubicBezTo>
                      <a:pt x="552" y="464"/>
                      <a:pt x="482" y="438"/>
                      <a:pt x="415" y="408"/>
                    </a:cubicBezTo>
                    <a:cubicBezTo>
                      <a:pt x="417" y="404"/>
                      <a:pt x="418" y="400"/>
                      <a:pt x="419" y="396"/>
                    </a:cubicBezTo>
                    <a:cubicBezTo>
                      <a:pt x="418" y="396"/>
                      <a:pt x="418" y="396"/>
                      <a:pt x="417" y="395"/>
                    </a:cubicBezTo>
                    <a:cubicBezTo>
                      <a:pt x="416" y="396"/>
                      <a:pt x="416" y="397"/>
                      <a:pt x="415" y="398"/>
                    </a:cubicBezTo>
                    <a:cubicBezTo>
                      <a:pt x="414" y="400"/>
                      <a:pt x="413" y="403"/>
                      <a:pt x="412" y="403"/>
                    </a:cubicBezTo>
                    <a:cubicBezTo>
                      <a:pt x="409" y="403"/>
                      <a:pt x="406" y="403"/>
                      <a:pt x="403" y="402"/>
                    </a:cubicBezTo>
                    <a:cubicBezTo>
                      <a:pt x="398" y="400"/>
                      <a:pt x="393" y="398"/>
                      <a:pt x="389" y="395"/>
                    </a:cubicBezTo>
                    <a:cubicBezTo>
                      <a:pt x="366" y="384"/>
                      <a:pt x="342" y="373"/>
                      <a:pt x="320" y="360"/>
                    </a:cubicBezTo>
                    <a:cubicBezTo>
                      <a:pt x="284" y="340"/>
                      <a:pt x="250" y="317"/>
                      <a:pt x="218" y="292"/>
                    </a:cubicBezTo>
                    <a:cubicBezTo>
                      <a:pt x="179" y="262"/>
                      <a:pt x="143" y="229"/>
                      <a:pt x="116" y="188"/>
                    </a:cubicBezTo>
                    <a:cubicBezTo>
                      <a:pt x="103" y="167"/>
                      <a:pt x="93" y="146"/>
                      <a:pt x="86" y="122"/>
                    </a:cubicBezTo>
                    <a:cubicBezTo>
                      <a:pt x="85" y="116"/>
                      <a:pt x="85" y="111"/>
                      <a:pt x="87" y="105"/>
                    </a:cubicBezTo>
                    <a:cubicBezTo>
                      <a:pt x="87" y="103"/>
                      <a:pt x="90" y="103"/>
                      <a:pt x="92" y="102"/>
                    </a:cubicBezTo>
                    <a:cubicBezTo>
                      <a:pt x="92" y="101"/>
                      <a:pt x="92" y="101"/>
                      <a:pt x="92" y="101"/>
                    </a:cubicBezTo>
                    <a:cubicBezTo>
                      <a:pt x="88" y="99"/>
                      <a:pt x="85" y="100"/>
                      <a:pt x="83" y="103"/>
                    </a:cubicBezTo>
                    <a:cubicBezTo>
                      <a:pt x="79" y="110"/>
                      <a:pt x="76" y="116"/>
                      <a:pt x="72" y="123"/>
                    </a:cubicBezTo>
                    <a:cubicBezTo>
                      <a:pt x="57" y="146"/>
                      <a:pt x="43" y="169"/>
                      <a:pt x="29" y="192"/>
                    </a:cubicBezTo>
                    <a:cubicBezTo>
                      <a:pt x="26" y="197"/>
                      <a:pt x="22" y="202"/>
                      <a:pt x="23" y="209"/>
                    </a:cubicBezTo>
                    <a:cubicBezTo>
                      <a:pt x="25" y="221"/>
                      <a:pt x="26" y="233"/>
                      <a:pt x="29" y="245"/>
                    </a:cubicBezTo>
                    <a:cubicBezTo>
                      <a:pt x="31" y="254"/>
                      <a:pt x="35" y="263"/>
                      <a:pt x="39" y="272"/>
                    </a:cubicBezTo>
                    <a:cubicBezTo>
                      <a:pt x="40" y="270"/>
                      <a:pt x="41" y="268"/>
                      <a:pt x="42" y="267"/>
                    </a:cubicBezTo>
                    <a:cubicBezTo>
                      <a:pt x="55" y="247"/>
                      <a:pt x="67" y="228"/>
                      <a:pt x="79" y="208"/>
                    </a:cubicBezTo>
                    <a:cubicBezTo>
                      <a:pt x="85" y="199"/>
                      <a:pt x="85" y="199"/>
                      <a:pt x="95" y="205"/>
                    </a:cubicBezTo>
                    <a:cubicBezTo>
                      <a:pt x="98" y="206"/>
                      <a:pt x="97" y="207"/>
                      <a:pt x="96" y="210"/>
                    </a:cubicBezTo>
                    <a:cubicBezTo>
                      <a:pt x="81" y="234"/>
                      <a:pt x="65" y="259"/>
                      <a:pt x="50" y="284"/>
                    </a:cubicBezTo>
                    <a:cubicBezTo>
                      <a:pt x="48" y="287"/>
                      <a:pt x="48" y="289"/>
                      <a:pt x="50" y="292"/>
                    </a:cubicBezTo>
                    <a:cubicBezTo>
                      <a:pt x="61" y="307"/>
                      <a:pt x="72" y="322"/>
                      <a:pt x="83" y="336"/>
                    </a:cubicBezTo>
                    <a:cubicBezTo>
                      <a:pt x="88" y="342"/>
                      <a:pt x="94" y="348"/>
                      <a:pt x="100" y="354"/>
                    </a:cubicBezTo>
                    <a:cubicBezTo>
                      <a:pt x="117" y="327"/>
                      <a:pt x="133" y="301"/>
                      <a:pt x="150" y="275"/>
                    </a:cubicBezTo>
                    <a:cubicBezTo>
                      <a:pt x="154" y="278"/>
                      <a:pt x="158" y="280"/>
                      <a:pt x="162" y="283"/>
                    </a:cubicBezTo>
                    <a:cubicBezTo>
                      <a:pt x="145" y="310"/>
                      <a:pt x="129" y="337"/>
                      <a:pt x="112" y="364"/>
                    </a:cubicBezTo>
                    <a:cubicBezTo>
                      <a:pt x="113" y="366"/>
                      <a:pt x="114" y="367"/>
                      <a:pt x="114" y="367"/>
                    </a:cubicBezTo>
                    <a:cubicBezTo>
                      <a:pt x="113" y="369"/>
                      <a:pt x="112" y="371"/>
                      <a:pt x="111" y="372"/>
                    </a:cubicBezTo>
                    <a:cubicBezTo>
                      <a:pt x="109" y="375"/>
                      <a:pt x="111" y="378"/>
                      <a:pt x="113" y="379"/>
                    </a:cubicBezTo>
                    <a:cubicBezTo>
                      <a:pt x="114" y="381"/>
                      <a:pt x="116" y="380"/>
                      <a:pt x="118" y="381"/>
                    </a:cubicBezTo>
                    <a:cubicBezTo>
                      <a:pt x="118" y="380"/>
                      <a:pt x="118" y="380"/>
                      <a:pt x="119" y="380"/>
                    </a:cubicBezTo>
                    <a:cubicBezTo>
                      <a:pt x="115" y="379"/>
                      <a:pt x="112" y="378"/>
                      <a:pt x="115" y="374"/>
                    </a:cubicBezTo>
                    <a:close/>
                    <a:moveTo>
                      <a:pt x="279" y="222"/>
                    </a:moveTo>
                    <a:cubicBezTo>
                      <a:pt x="280" y="223"/>
                      <a:pt x="281" y="224"/>
                      <a:pt x="283" y="225"/>
                    </a:cubicBezTo>
                    <a:cubicBezTo>
                      <a:pt x="300" y="238"/>
                      <a:pt x="318" y="248"/>
                      <a:pt x="339" y="255"/>
                    </a:cubicBezTo>
                    <a:cubicBezTo>
                      <a:pt x="360" y="261"/>
                      <a:pt x="380" y="266"/>
                      <a:pt x="402" y="260"/>
                    </a:cubicBezTo>
                    <a:cubicBezTo>
                      <a:pt x="416" y="256"/>
                      <a:pt x="426" y="249"/>
                      <a:pt x="432" y="236"/>
                    </a:cubicBezTo>
                    <a:cubicBezTo>
                      <a:pt x="437" y="223"/>
                      <a:pt x="436" y="210"/>
                      <a:pt x="434" y="198"/>
                    </a:cubicBezTo>
                    <a:cubicBezTo>
                      <a:pt x="430" y="180"/>
                      <a:pt x="422" y="165"/>
                      <a:pt x="413" y="150"/>
                    </a:cubicBezTo>
                    <a:cubicBezTo>
                      <a:pt x="397" y="126"/>
                      <a:pt x="378" y="106"/>
                      <a:pt x="356" y="88"/>
                    </a:cubicBezTo>
                    <a:cubicBezTo>
                      <a:pt x="333" y="70"/>
                      <a:pt x="308" y="55"/>
                      <a:pt x="282" y="44"/>
                    </a:cubicBezTo>
                    <a:cubicBezTo>
                      <a:pt x="260" y="35"/>
                      <a:pt x="238" y="29"/>
                      <a:pt x="215" y="26"/>
                    </a:cubicBezTo>
                    <a:cubicBezTo>
                      <a:pt x="190" y="22"/>
                      <a:pt x="165" y="22"/>
                      <a:pt x="141" y="32"/>
                    </a:cubicBezTo>
                    <a:cubicBezTo>
                      <a:pt x="120" y="42"/>
                      <a:pt x="108" y="58"/>
                      <a:pt x="106" y="81"/>
                    </a:cubicBezTo>
                    <a:cubicBezTo>
                      <a:pt x="104" y="103"/>
                      <a:pt x="110" y="123"/>
                      <a:pt x="118" y="143"/>
                    </a:cubicBezTo>
                    <a:cubicBezTo>
                      <a:pt x="120" y="147"/>
                      <a:pt x="122" y="148"/>
                      <a:pt x="126" y="147"/>
                    </a:cubicBezTo>
                    <a:cubicBezTo>
                      <a:pt x="143" y="144"/>
                      <a:pt x="159" y="148"/>
                      <a:pt x="174" y="155"/>
                    </a:cubicBezTo>
                    <a:cubicBezTo>
                      <a:pt x="183" y="159"/>
                      <a:pt x="192" y="165"/>
                      <a:pt x="201" y="170"/>
                    </a:cubicBezTo>
                    <a:cubicBezTo>
                      <a:pt x="207" y="160"/>
                      <a:pt x="213" y="150"/>
                      <a:pt x="219" y="140"/>
                    </a:cubicBezTo>
                    <a:cubicBezTo>
                      <a:pt x="229" y="125"/>
                      <a:pt x="243" y="117"/>
                      <a:pt x="261" y="116"/>
                    </a:cubicBezTo>
                    <a:cubicBezTo>
                      <a:pt x="281" y="114"/>
                      <a:pt x="299" y="119"/>
                      <a:pt x="316" y="128"/>
                    </a:cubicBezTo>
                    <a:cubicBezTo>
                      <a:pt x="322" y="131"/>
                      <a:pt x="327" y="135"/>
                      <a:pt x="333" y="138"/>
                    </a:cubicBezTo>
                    <a:cubicBezTo>
                      <a:pt x="314" y="167"/>
                      <a:pt x="297" y="194"/>
                      <a:pt x="279" y="222"/>
                    </a:cubicBezTo>
                    <a:close/>
                    <a:moveTo>
                      <a:pt x="241" y="281"/>
                    </a:moveTo>
                    <a:cubicBezTo>
                      <a:pt x="264" y="297"/>
                      <a:pt x="287" y="312"/>
                      <a:pt x="310" y="328"/>
                    </a:cubicBezTo>
                    <a:cubicBezTo>
                      <a:pt x="317" y="316"/>
                      <a:pt x="324" y="305"/>
                      <a:pt x="331" y="294"/>
                    </a:cubicBezTo>
                    <a:cubicBezTo>
                      <a:pt x="336" y="297"/>
                      <a:pt x="340" y="300"/>
                      <a:pt x="344" y="302"/>
                    </a:cubicBezTo>
                    <a:cubicBezTo>
                      <a:pt x="338" y="313"/>
                      <a:pt x="332" y="322"/>
                      <a:pt x="326" y="332"/>
                    </a:cubicBezTo>
                    <a:cubicBezTo>
                      <a:pt x="324" y="334"/>
                      <a:pt x="323" y="336"/>
                      <a:pt x="326" y="337"/>
                    </a:cubicBezTo>
                    <a:cubicBezTo>
                      <a:pt x="337" y="343"/>
                      <a:pt x="347" y="349"/>
                      <a:pt x="357" y="354"/>
                    </a:cubicBezTo>
                    <a:cubicBezTo>
                      <a:pt x="359" y="356"/>
                      <a:pt x="361" y="356"/>
                      <a:pt x="363" y="353"/>
                    </a:cubicBezTo>
                    <a:cubicBezTo>
                      <a:pt x="374" y="335"/>
                      <a:pt x="385" y="317"/>
                      <a:pt x="396" y="299"/>
                    </a:cubicBezTo>
                    <a:cubicBezTo>
                      <a:pt x="399" y="294"/>
                      <a:pt x="402" y="289"/>
                      <a:pt x="406" y="283"/>
                    </a:cubicBezTo>
                    <a:cubicBezTo>
                      <a:pt x="404" y="283"/>
                      <a:pt x="404" y="283"/>
                      <a:pt x="404" y="283"/>
                    </a:cubicBezTo>
                    <a:cubicBezTo>
                      <a:pt x="378" y="289"/>
                      <a:pt x="353" y="285"/>
                      <a:pt x="329" y="277"/>
                    </a:cubicBezTo>
                    <a:cubicBezTo>
                      <a:pt x="311" y="271"/>
                      <a:pt x="294" y="262"/>
                      <a:pt x="279" y="251"/>
                    </a:cubicBezTo>
                    <a:cubicBezTo>
                      <a:pt x="258" y="237"/>
                      <a:pt x="240" y="220"/>
                      <a:pt x="226" y="199"/>
                    </a:cubicBezTo>
                    <a:cubicBezTo>
                      <a:pt x="223" y="195"/>
                      <a:pt x="221" y="190"/>
                      <a:pt x="218" y="186"/>
                    </a:cubicBezTo>
                    <a:cubicBezTo>
                      <a:pt x="217" y="187"/>
                      <a:pt x="217" y="187"/>
                      <a:pt x="216" y="188"/>
                    </a:cubicBezTo>
                    <a:cubicBezTo>
                      <a:pt x="207" y="203"/>
                      <a:pt x="198" y="217"/>
                      <a:pt x="189" y="232"/>
                    </a:cubicBezTo>
                    <a:cubicBezTo>
                      <a:pt x="187" y="235"/>
                      <a:pt x="188" y="236"/>
                      <a:pt x="190" y="238"/>
                    </a:cubicBezTo>
                    <a:cubicBezTo>
                      <a:pt x="197" y="245"/>
                      <a:pt x="204" y="251"/>
                      <a:pt x="212" y="257"/>
                    </a:cubicBezTo>
                    <a:cubicBezTo>
                      <a:pt x="217" y="262"/>
                      <a:pt x="223" y="267"/>
                      <a:pt x="229" y="271"/>
                    </a:cubicBezTo>
                    <a:cubicBezTo>
                      <a:pt x="235" y="261"/>
                      <a:pt x="241" y="252"/>
                      <a:pt x="247" y="242"/>
                    </a:cubicBezTo>
                    <a:cubicBezTo>
                      <a:pt x="251" y="245"/>
                      <a:pt x="254" y="247"/>
                      <a:pt x="257" y="248"/>
                    </a:cubicBezTo>
                    <a:cubicBezTo>
                      <a:pt x="260" y="249"/>
                      <a:pt x="259" y="251"/>
                      <a:pt x="258" y="253"/>
                    </a:cubicBezTo>
                    <a:cubicBezTo>
                      <a:pt x="253" y="262"/>
                      <a:pt x="247" y="271"/>
                      <a:pt x="241" y="281"/>
                    </a:cubicBezTo>
                    <a:close/>
                    <a:moveTo>
                      <a:pt x="261" y="206"/>
                    </a:moveTo>
                    <a:cubicBezTo>
                      <a:pt x="262" y="206"/>
                      <a:pt x="262" y="205"/>
                      <a:pt x="263" y="205"/>
                    </a:cubicBezTo>
                    <a:cubicBezTo>
                      <a:pt x="275" y="186"/>
                      <a:pt x="287" y="168"/>
                      <a:pt x="299" y="149"/>
                    </a:cubicBezTo>
                    <a:cubicBezTo>
                      <a:pt x="300" y="147"/>
                      <a:pt x="300" y="146"/>
                      <a:pt x="297" y="144"/>
                    </a:cubicBezTo>
                    <a:cubicBezTo>
                      <a:pt x="285" y="139"/>
                      <a:pt x="272" y="137"/>
                      <a:pt x="259" y="139"/>
                    </a:cubicBezTo>
                    <a:cubicBezTo>
                      <a:pt x="244" y="141"/>
                      <a:pt x="234" y="152"/>
                      <a:pt x="237" y="167"/>
                    </a:cubicBezTo>
                    <a:cubicBezTo>
                      <a:pt x="240" y="183"/>
                      <a:pt x="250" y="195"/>
                      <a:pt x="261" y="206"/>
                    </a:cubicBezTo>
                    <a:close/>
                    <a:moveTo>
                      <a:pt x="170" y="220"/>
                    </a:moveTo>
                    <a:cubicBezTo>
                      <a:pt x="176" y="210"/>
                      <a:pt x="182" y="201"/>
                      <a:pt x="187" y="192"/>
                    </a:cubicBezTo>
                    <a:cubicBezTo>
                      <a:pt x="187" y="191"/>
                      <a:pt x="187" y="189"/>
                      <a:pt x="186" y="188"/>
                    </a:cubicBezTo>
                    <a:cubicBezTo>
                      <a:pt x="175" y="181"/>
                      <a:pt x="164" y="174"/>
                      <a:pt x="150" y="171"/>
                    </a:cubicBezTo>
                    <a:cubicBezTo>
                      <a:pt x="145" y="170"/>
                      <a:pt x="139" y="170"/>
                      <a:pt x="133" y="169"/>
                    </a:cubicBezTo>
                    <a:cubicBezTo>
                      <a:pt x="133" y="170"/>
                      <a:pt x="132" y="170"/>
                      <a:pt x="132" y="171"/>
                    </a:cubicBezTo>
                    <a:cubicBezTo>
                      <a:pt x="144" y="187"/>
                      <a:pt x="157" y="203"/>
                      <a:pt x="170" y="220"/>
                    </a:cubicBezTo>
                    <a:close/>
                    <a:moveTo>
                      <a:pt x="99" y="110"/>
                    </a:moveTo>
                    <a:cubicBezTo>
                      <a:pt x="98" y="111"/>
                      <a:pt x="98" y="112"/>
                      <a:pt x="98" y="113"/>
                    </a:cubicBezTo>
                    <a:cubicBezTo>
                      <a:pt x="98" y="116"/>
                      <a:pt x="96" y="118"/>
                      <a:pt x="93" y="118"/>
                    </a:cubicBezTo>
                    <a:cubicBezTo>
                      <a:pt x="92" y="118"/>
                      <a:pt x="92" y="119"/>
                      <a:pt x="91" y="120"/>
                    </a:cubicBezTo>
                    <a:cubicBezTo>
                      <a:pt x="92" y="120"/>
                      <a:pt x="93" y="121"/>
                      <a:pt x="94" y="121"/>
                    </a:cubicBezTo>
                    <a:cubicBezTo>
                      <a:pt x="100" y="122"/>
                      <a:pt x="102" y="117"/>
                      <a:pt x="99" y="110"/>
                    </a:cubicBezTo>
                    <a:close/>
                    <a:moveTo>
                      <a:pt x="401" y="394"/>
                    </a:moveTo>
                    <a:cubicBezTo>
                      <a:pt x="401" y="394"/>
                      <a:pt x="402" y="395"/>
                      <a:pt x="402" y="396"/>
                    </a:cubicBezTo>
                    <a:cubicBezTo>
                      <a:pt x="403" y="395"/>
                      <a:pt x="404" y="394"/>
                      <a:pt x="404" y="394"/>
                    </a:cubicBezTo>
                    <a:cubicBezTo>
                      <a:pt x="405" y="390"/>
                      <a:pt x="406" y="388"/>
                      <a:pt x="410" y="388"/>
                    </a:cubicBezTo>
                    <a:cubicBezTo>
                      <a:pt x="410" y="388"/>
                      <a:pt x="411" y="387"/>
                      <a:pt x="412" y="386"/>
                    </a:cubicBezTo>
                    <a:cubicBezTo>
                      <a:pt x="411" y="386"/>
                      <a:pt x="410" y="385"/>
                      <a:pt x="409" y="385"/>
                    </a:cubicBezTo>
                    <a:cubicBezTo>
                      <a:pt x="405" y="385"/>
                      <a:pt x="402" y="388"/>
                      <a:pt x="401" y="3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1" name="Freeform 6">
                <a:extLst>
                  <a:ext uri="{FF2B5EF4-FFF2-40B4-BE49-F238E27FC236}">
                    <a16:creationId xmlns:a16="http://schemas.microsoft.com/office/drawing/2014/main" id="{84C19F5E-91B9-A6CC-A02D-B1C5B40BA529}"/>
                  </a:ext>
                </a:extLst>
              </p:cNvPr>
              <p:cNvSpPr>
                <a:spLocks/>
              </p:cNvSpPr>
              <p:nvPr/>
            </p:nvSpPr>
            <p:spPr bwMode="auto">
              <a:xfrm>
                <a:off x="2574" y="1054"/>
                <a:ext cx="12" cy="13"/>
              </a:xfrm>
              <a:custGeom>
                <a:avLst/>
                <a:gdLst>
                  <a:gd name="T0" fmla="*/ 5 w 8"/>
                  <a:gd name="T1" fmla="*/ 9 h 9"/>
                  <a:gd name="T2" fmla="*/ 0 w 8"/>
                  <a:gd name="T3" fmla="*/ 2 h 9"/>
                  <a:gd name="T4" fmla="*/ 5 w 8"/>
                  <a:gd name="T5" fmla="*/ 0 h 9"/>
                  <a:gd name="T6" fmla="*/ 7 w 8"/>
                  <a:gd name="T7" fmla="*/ 3 h 9"/>
                  <a:gd name="T8" fmla="*/ 5 w 8"/>
                  <a:gd name="T9" fmla="*/ 9 h 9"/>
                </a:gdLst>
                <a:ahLst/>
                <a:cxnLst>
                  <a:cxn ang="0">
                    <a:pos x="T0" y="T1"/>
                  </a:cxn>
                  <a:cxn ang="0">
                    <a:pos x="T2" y="T3"/>
                  </a:cxn>
                  <a:cxn ang="0">
                    <a:pos x="T4" y="T5"/>
                  </a:cxn>
                  <a:cxn ang="0">
                    <a:pos x="T6" y="T7"/>
                  </a:cxn>
                  <a:cxn ang="0">
                    <a:pos x="T8" y="T9"/>
                  </a:cxn>
                </a:cxnLst>
                <a:rect l="0" t="0" r="r" b="b"/>
                <a:pathLst>
                  <a:path w="8" h="9">
                    <a:moveTo>
                      <a:pt x="5" y="9"/>
                    </a:moveTo>
                    <a:cubicBezTo>
                      <a:pt x="3" y="6"/>
                      <a:pt x="2" y="5"/>
                      <a:pt x="0" y="2"/>
                    </a:cubicBezTo>
                    <a:cubicBezTo>
                      <a:pt x="2" y="2"/>
                      <a:pt x="3" y="0"/>
                      <a:pt x="5" y="0"/>
                    </a:cubicBezTo>
                    <a:cubicBezTo>
                      <a:pt x="6" y="0"/>
                      <a:pt x="8" y="2"/>
                      <a:pt x="7" y="3"/>
                    </a:cubicBezTo>
                    <a:cubicBezTo>
                      <a:pt x="7" y="5"/>
                      <a:pt x="6" y="6"/>
                      <a:pt x="5"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2" name="Freeform 8">
                <a:extLst>
                  <a:ext uri="{FF2B5EF4-FFF2-40B4-BE49-F238E27FC236}">
                    <a16:creationId xmlns:a16="http://schemas.microsoft.com/office/drawing/2014/main" id="{EF14A641-2A07-B3A3-5171-C51597876C2F}"/>
                  </a:ext>
                </a:extLst>
              </p:cNvPr>
              <p:cNvSpPr>
                <a:spLocks noEditPoints="1"/>
              </p:cNvSpPr>
              <p:nvPr/>
            </p:nvSpPr>
            <p:spPr bwMode="auto">
              <a:xfrm>
                <a:off x="2320" y="1200"/>
                <a:ext cx="1044" cy="864"/>
              </a:xfrm>
              <a:custGeom>
                <a:avLst/>
                <a:gdLst>
                  <a:gd name="T0" fmla="*/ 92 w 692"/>
                  <a:gd name="T1" fmla="*/ 268 h 572"/>
                  <a:gd name="T2" fmla="*/ 140 w 692"/>
                  <a:gd name="T3" fmla="*/ 184 h 572"/>
                  <a:gd name="T4" fmla="*/ 78 w 692"/>
                  <a:gd name="T5" fmla="*/ 255 h 572"/>
                  <a:gd name="T6" fmla="*/ 28 w 692"/>
                  <a:gd name="T7" fmla="*/ 193 h 572"/>
                  <a:gd name="T8" fmla="*/ 74 w 692"/>
                  <a:gd name="T9" fmla="*/ 111 h 572"/>
                  <a:gd name="T10" fmla="*/ 57 w 692"/>
                  <a:gd name="T11" fmla="*/ 109 h 572"/>
                  <a:gd name="T12" fmla="*/ 17 w 692"/>
                  <a:gd name="T13" fmla="*/ 173 h 572"/>
                  <a:gd name="T14" fmla="*/ 1 w 692"/>
                  <a:gd name="T15" fmla="*/ 110 h 572"/>
                  <a:gd name="T16" fmla="*/ 50 w 692"/>
                  <a:gd name="T17" fmla="*/ 24 h 572"/>
                  <a:gd name="T18" fmla="*/ 70 w 692"/>
                  <a:gd name="T19" fmla="*/ 2 h 572"/>
                  <a:gd name="T20" fmla="*/ 65 w 692"/>
                  <a:gd name="T21" fmla="*/ 6 h 572"/>
                  <a:gd name="T22" fmla="*/ 94 w 692"/>
                  <a:gd name="T23" fmla="*/ 89 h 572"/>
                  <a:gd name="T24" fmla="*/ 298 w 692"/>
                  <a:gd name="T25" fmla="*/ 261 h 572"/>
                  <a:gd name="T26" fmla="*/ 381 w 692"/>
                  <a:gd name="T27" fmla="*/ 303 h 572"/>
                  <a:gd name="T28" fmla="*/ 393 w 692"/>
                  <a:gd name="T29" fmla="*/ 299 h 572"/>
                  <a:gd name="T30" fmla="*/ 397 w 692"/>
                  <a:gd name="T31" fmla="*/ 297 h 572"/>
                  <a:gd name="T32" fmla="*/ 595 w 692"/>
                  <a:gd name="T33" fmla="*/ 402 h 572"/>
                  <a:gd name="T34" fmla="*/ 605 w 692"/>
                  <a:gd name="T35" fmla="*/ 394 h 572"/>
                  <a:gd name="T36" fmla="*/ 692 w 692"/>
                  <a:gd name="T37" fmla="*/ 469 h 572"/>
                  <a:gd name="T38" fmla="*/ 593 w 692"/>
                  <a:gd name="T39" fmla="*/ 546 h 572"/>
                  <a:gd name="T40" fmla="*/ 590 w 692"/>
                  <a:gd name="T41" fmla="*/ 530 h 572"/>
                  <a:gd name="T42" fmla="*/ 629 w 692"/>
                  <a:gd name="T43" fmla="*/ 460 h 572"/>
                  <a:gd name="T44" fmla="*/ 606 w 692"/>
                  <a:gd name="T45" fmla="*/ 476 h 572"/>
                  <a:gd name="T46" fmla="*/ 569 w 692"/>
                  <a:gd name="T47" fmla="*/ 529 h 572"/>
                  <a:gd name="T48" fmla="*/ 493 w 692"/>
                  <a:gd name="T49" fmla="*/ 486 h 572"/>
                  <a:gd name="T50" fmla="*/ 480 w 692"/>
                  <a:gd name="T51" fmla="*/ 472 h 572"/>
                  <a:gd name="T52" fmla="*/ 388 w 692"/>
                  <a:gd name="T53" fmla="*/ 437 h 572"/>
                  <a:gd name="T54" fmla="*/ 435 w 692"/>
                  <a:gd name="T55" fmla="*/ 357 h 572"/>
                  <a:gd name="T56" fmla="*/ 371 w 692"/>
                  <a:gd name="T57" fmla="*/ 430 h 572"/>
                  <a:gd name="T58" fmla="*/ 326 w 692"/>
                  <a:gd name="T59" fmla="*/ 307 h 572"/>
                  <a:gd name="T60" fmla="*/ 300 w 692"/>
                  <a:gd name="T61" fmla="*/ 319 h 572"/>
                  <a:gd name="T62" fmla="*/ 258 w 692"/>
                  <a:gd name="T63" fmla="*/ 378 h 572"/>
                  <a:gd name="T64" fmla="*/ 177 w 692"/>
                  <a:gd name="T65" fmla="*/ 331 h 572"/>
                  <a:gd name="T66" fmla="*/ 212 w 692"/>
                  <a:gd name="T67" fmla="*/ 245 h 572"/>
                  <a:gd name="T68" fmla="*/ 148 w 692"/>
                  <a:gd name="T69" fmla="*/ 312 h 572"/>
                  <a:gd name="T70" fmla="*/ 93 w 692"/>
                  <a:gd name="T71" fmla="*/ 275 h 572"/>
                  <a:gd name="T72" fmla="*/ 90 w 692"/>
                  <a:gd name="T73" fmla="*/ 272 h 572"/>
                  <a:gd name="T74" fmla="*/ 512 w 692"/>
                  <a:gd name="T75" fmla="*/ 448 h 572"/>
                  <a:gd name="T76" fmla="*/ 534 w 692"/>
                  <a:gd name="T77" fmla="*/ 414 h 572"/>
                  <a:gd name="T78" fmla="*/ 530 w 692"/>
                  <a:gd name="T79" fmla="*/ 399 h 572"/>
                  <a:gd name="T80" fmla="*/ 491 w 692"/>
                  <a:gd name="T81" fmla="*/ 454 h 572"/>
                  <a:gd name="T82" fmla="*/ 490 w 692"/>
                  <a:gd name="T83" fmla="*/ 467 h 572"/>
                  <a:gd name="T84" fmla="*/ 497 w 692"/>
                  <a:gd name="T85" fmla="*/ 470 h 572"/>
                  <a:gd name="T86" fmla="*/ 505 w 692"/>
                  <a:gd name="T87" fmla="*/ 459 h 572"/>
                  <a:gd name="T88" fmla="*/ 508 w 692"/>
                  <a:gd name="T89" fmla="*/ 447 h 572"/>
                  <a:gd name="T90" fmla="*/ 604 w 692"/>
                  <a:gd name="T91" fmla="*/ 397 h 572"/>
                  <a:gd name="T92" fmla="*/ 595 w 692"/>
                  <a:gd name="T93" fmla="*/ 396 h 572"/>
                  <a:gd name="T94" fmla="*/ 604 w 692"/>
                  <a:gd name="T95" fmla="*/ 397 h 572"/>
                  <a:gd name="T96" fmla="*/ 489 w 692"/>
                  <a:gd name="T97" fmla="*/ 478 h 572"/>
                  <a:gd name="T98" fmla="*/ 489 w 692"/>
                  <a:gd name="T99" fmla="*/ 47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2" h="572">
                    <a:moveTo>
                      <a:pt x="89" y="273"/>
                    </a:moveTo>
                    <a:cubicBezTo>
                      <a:pt x="90" y="272"/>
                      <a:pt x="91" y="270"/>
                      <a:pt x="92" y="268"/>
                    </a:cubicBezTo>
                    <a:cubicBezTo>
                      <a:pt x="92" y="268"/>
                      <a:pt x="91" y="267"/>
                      <a:pt x="90" y="265"/>
                    </a:cubicBezTo>
                    <a:cubicBezTo>
                      <a:pt x="107" y="238"/>
                      <a:pt x="123" y="211"/>
                      <a:pt x="140" y="184"/>
                    </a:cubicBezTo>
                    <a:cubicBezTo>
                      <a:pt x="136" y="181"/>
                      <a:pt x="132" y="179"/>
                      <a:pt x="128" y="176"/>
                    </a:cubicBezTo>
                    <a:cubicBezTo>
                      <a:pt x="111" y="202"/>
                      <a:pt x="95" y="228"/>
                      <a:pt x="78" y="255"/>
                    </a:cubicBezTo>
                    <a:cubicBezTo>
                      <a:pt x="72" y="249"/>
                      <a:pt x="66" y="243"/>
                      <a:pt x="61" y="237"/>
                    </a:cubicBezTo>
                    <a:cubicBezTo>
                      <a:pt x="50" y="223"/>
                      <a:pt x="39" y="208"/>
                      <a:pt x="28" y="193"/>
                    </a:cubicBezTo>
                    <a:cubicBezTo>
                      <a:pt x="26" y="190"/>
                      <a:pt x="26" y="188"/>
                      <a:pt x="28" y="185"/>
                    </a:cubicBezTo>
                    <a:cubicBezTo>
                      <a:pt x="43" y="160"/>
                      <a:pt x="59" y="135"/>
                      <a:pt x="74" y="111"/>
                    </a:cubicBezTo>
                    <a:cubicBezTo>
                      <a:pt x="75" y="108"/>
                      <a:pt x="76" y="107"/>
                      <a:pt x="73" y="106"/>
                    </a:cubicBezTo>
                    <a:cubicBezTo>
                      <a:pt x="63" y="100"/>
                      <a:pt x="63" y="100"/>
                      <a:pt x="57" y="109"/>
                    </a:cubicBezTo>
                    <a:cubicBezTo>
                      <a:pt x="45" y="129"/>
                      <a:pt x="33" y="148"/>
                      <a:pt x="20" y="168"/>
                    </a:cubicBezTo>
                    <a:cubicBezTo>
                      <a:pt x="19" y="169"/>
                      <a:pt x="18" y="171"/>
                      <a:pt x="17" y="173"/>
                    </a:cubicBezTo>
                    <a:cubicBezTo>
                      <a:pt x="13" y="164"/>
                      <a:pt x="9" y="155"/>
                      <a:pt x="7" y="146"/>
                    </a:cubicBezTo>
                    <a:cubicBezTo>
                      <a:pt x="4" y="134"/>
                      <a:pt x="3" y="122"/>
                      <a:pt x="1" y="110"/>
                    </a:cubicBezTo>
                    <a:cubicBezTo>
                      <a:pt x="0" y="103"/>
                      <a:pt x="4" y="98"/>
                      <a:pt x="7" y="93"/>
                    </a:cubicBezTo>
                    <a:cubicBezTo>
                      <a:pt x="21" y="70"/>
                      <a:pt x="35" y="47"/>
                      <a:pt x="50" y="24"/>
                    </a:cubicBezTo>
                    <a:cubicBezTo>
                      <a:pt x="54" y="17"/>
                      <a:pt x="57" y="11"/>
                      <a:pt x="61" y="4"/>
                    </a:cubicBezTo>
                    <a:cubicBezTo>
                      <a:pt x="63" y="1"/>
                      <a:pt x="66" y="0"/>
                      <a:pt x="70" y="2"/>
                    </a:cubicBezTo>
                    <a:cubicBezTo>
                      <a:pt x="70" y="2"/>
                      <a:pt x="70" y="2"/>
                      <a:pt x="70" y="3"/>
                    </a:cubicBezTo>
                    <a:cubicBezTo>
                      <a:pt x="68" y="4"/>
                      <a:pt x="65" y="4"/>
                      <a:pt x="65" y="6"/>
                    </a:cubicBezTo>
                    <a:cubicBezTo>
                      <a:pt x="63" y="12"/>
                      <a:pt x="63" y="17"/>
                      <a:pt x="64" y="23"/>
                    </a:cubicBezTo>
                    <a:cubicBezTo>
                      <a:pt x="71" y="47"/>
                      <a:pt x="81" y="68"/>
                      <a:pt x="94" y="89"/>
                    </a:cubicBezTo>
                    <a:cubicBezTo>
                      <a:pt x="121" y="130"/>
                      <a:pt x="157" y="163"/>
                      <a:pt x="196" y="193"/>
                    </a:cubicBezTo>
                    <a:cubicBezTo>
                      <a:pt x="228" y="218"/>
                      <a:pt x="262" y="241"/>
                      <a:pt x="298" y="261"/>
                    </a:cubicBezTo>
                    <a:cubicBezTo>
                      <a:pt x="320" y="274"/>
                      <a:pt x="344" y="285"/>
                      <a:pt x="367" y="296"/>
                    </a:cubicBezTo>
                    <a:cubicBezTo>
                      <a:pt x="371" y="299"/>
                      <a:pt x="376" y="301"/>
                      <a:pt x="381" y="303"/>
                    </a:cubicBezTo>
                    <a:cubicBezTo>
                      <a:pt x="384" y="304"/>
                      <a:pt x="387" y="304"/>
                      <a:pt x="390" y="304"/>
                    </a:cubicBezTo>
                    <a:cubicBezTo>
                      <a:pt x="391" y="304"/>
                      <a:pt x="392" y="301"/>
                      <a:pt x="393" y="299"/>
                    </a:cubicBezTo>
                    <a:cubicBezTo>
                      <a:pt x="394" y="298"/>
                      <a:pt x="394" y="297"/>
                      <a:pt x="395" y="296"/>
                    </a:cubicBezTo>
                    <a:cubicBezTo>
                      <a:pt x="396" y="297"/>
                      <a:pt x="396" y="297"/>
                      <a:pt x="397" y="297"/>
                    </a:cubicBezTo>
                    <a:cubicBezTo>
                      <a:pt x="396" y="301"/>
                      <a:pt x="395" y="305"/>
                      <a:pt x="393" y="309"/>
                    </a:cubicBezTo>
                    <a:cubicBezTo>
                      <a:pt x="460" y="339"/>
                      <a:pt x="530" y="365"/>
                      <a:pt x="595" y="402"/>
                    </a:cubicBezTo>
                    <a:cubicBezTo>
                      <a:pt x="592" y="395"/>
                      <a:pt x="592" y="392"/>
                      <a:pt x="597" y="390"/>
                    </a:cubicBezTo>
                    <a:cubicBezTo>
                      <a:pt x="600" y="389"/>
                      <a:pt x="603" y="390"/>
                      <a:pt x="605" y="394"/>
                    </a:cubicBezTo>
                    <a:cubicBezTo>
                      <a:pt x="607" y="398"/>
                      <a:pt x="605" y="401"/>
                      <a:pt x="599" y="405"/>
                    </a:cubicBezTo>
                    <a:cubicBezTo>
                      <a:pt x="632" y="424"/>
                      <a:pt x="663" y="444"/>
                      <a:pt x="692" y="469"/>
                    </a:cubicBezTo>
                    <a:cubicBezTo>
                      <a:pt x="670" y="504"/>
                      <a:pt x="649" y="538"/>
                      <a:pt x="628" y="572"/>
                    </a:cubicBezTo>
                    <a:cubicBezTo>
                      <a:pt x="616" y="563"/>
                      <a:pt x="605" y="554"/>
                      <a:pt x="593" y="546"/>
                    </a:cubicBezTo>
                    <a:cubicBezTo>
                      <a:pt x="591" y="544"/>
                      <a:pt x="586" y="542"/>
                      <a:pt x="586" y="539"/>
                    </a:cubicBezTo>
                    <a:cubicBezTo>
                      <a:pt x="585" y="537"/>
                      <a:pt x="589" y="533"/>
                      <a:pt x="590" y="530"/>
                    </a:cubicBezTo>
                    <a:cubicBezTo>
                      <a:pt x="604" y="509"/>
                      <a:pt x="617" y="488"/>
                      <a:pt x="630" y="466"/>
                    </a:cubicBezTo>
                    <a:cubicBezTo>
                      <a:pt x="632" y="463"/>
                      <a:pt x="633" y="462"/>
                      <a:pt x="629" y="460"/>
                    </a:cubicBezTo>
                    <a:cubicBezTo>
                      <a:pt x="626" y="459"/>
                      <a:pt x="623" y="456"/>
                      <a:pt x="620" y="454"/>
                    </a:cubicBezTo>
                    <a:cubicBezTo>
                      <a:pt x="615" y="462"/>
                      <a:pt x="610" y="469"/>
                      <a:pt x="606" y="476"/>
                    </a:cubicBezTo>
                    <a:cubicBezTo>
                      <a:pt x="595" y="494"/>
                      <a:pt x="584" y="511"/>
                      <a:pt x="574" y="528"/>
                    </a:cubicBezTo>
                    <a:cubicBezTo>
                      <a:pt x="572" y="531"/>
                      <a:pt x="571" y="530"/>
                      <a:pt x="569" y="529"/>
                    </a:cubicBezTo>
                    <a:cubicBezTo>
                      <a:pt x="551" y="518"/>
                      <a:pt x="533" y="507"/>
                      <a:pt x="515" y="497"/>
                    </a:cubicBezTo>
                    <a:cubicBezTo>
                      <a:pt x="508" y="493"/>
                      <a:pt x="500" y="490"/>
                      <a:pt x="493" y="486"/>
                    </a:cubicBezTo>
                    <a:cubicBezTo>
                      <a:pt x="490" y="484"/>
                      <a:pt x="488" y="481"/>
                      <a:pt x="486" y="478"/>
                    </a:cubicBezTo>
                    <a:cubicBezTo>
                      <a:pt x="484" y="476"/>
                      <a:pt x="482" y="474"/>
                      <a:pt x="480" y="472"/>
                    </a:cubicBezTo>
                    <a:cubicBezTo>
                      <a:pt x="477" y="479"/>
                      <a:pt x="474" y="476"/>
                      <a:pt x="470" y="474"/>
                    </a:cubicBezTo>
                    <a:cubicBezTo>
                      <a:pt x="443" y="462"/>
                      <a:pt x="416" y="450"/>
                      <a:pt x="388" y="437"/>
                    </a:cubicBezTo>
                    <a:cubicBezTo>
                      <a:pt x="388" y="437"/>
                      <a:pt x="387" y="437"/>
                      <a:pt x="385" y="437"/>
                    </a:cubicBezTo>
                    <a:cubicBezTo>
                      <a:pt x="402" y="410"/>
                      <a:pt x="418" y="384"/>
                      <a:pt x="435" y="357"/>
                    </a:cubicBezTo>
                    <a:cubicBezTo>
                      <a:pt x="430" y="355"/>
                      <a:pt x="426" y="352"/>
                      <a:pt x="422" y="349"/>
                    </a:cubicBezTo>
                    <a:cubicBezTo>
                      <a:pt x="405" y="376"/>
                      <a:pt x="388" y="403"/>
                      <a:pt x="371" y="430"/>
                    </a:cubicBezTo>
                    <a:cubicBezTo>
                      <a:pt x="339" y="416"/>
                      <a:pt x="308" y="402"/>
                      <a:pt x="276" y="388"/>
                    </a:cubicBezTo>
                    <a:cubicBezTo>
                      <a:pt x="293" y="361"/>
                      <a:pt x="309" y="334"/>
                      <a:pt x="326" y="307"/>
                    </a:cubicBezTo>
                    <a:cubicBezTo>
                      <a:pt x="322" y="305"/>
                      <a:pt x="318" y="302"/>
                      <a:pt x="313" y="299"/>
                    </a:cubicBezTo>
                    <a:cubicBezTo>
                      <a:pt x="309" y="306"/>
                      <a:pt x="304" y="312"/>
                      <a:pt x="300" y="319"/>
                    </a:cubicBezTo>
                    <a:cubicBezTo>
                      <a:pt x="289" y="338"/>
                      <a:pt x="277" y="357"/>
                      <a:pt x="265" y="377"/>
                    </a:cubicBezTo>
                    <a:cubicBezTo>
                      <a:pt x="263" y="379"/>
                      <a:pt x="262" y="381"/>
                      <a:pt x="258" y="378"/>
                    </a:cubicBezTo>
                    <a:cubicBezTo>
                      <a:pt x="232" y="363"/>
                      <a:pt x="206" y="349"/>
                      <a:pt x="180" y="334"/>
                    </a:cubicBezTo>
                    <a:cubicBezTo>
                      <a:pt x="179" y="333"/>
                      <a:pt x="178" y="332"/>
                      <a:pt x="177" y="331"/>
                    </a:cubicBezTo>
                    <a:cubicBezTo>
                      <a:pt x="193" y="305"/>
                      <a:pt x="209" y="279"/>
                      <a:pt x="225" y="253"/>
                    </a:cubicBezTo>
                    <a:cubicBezTo>
                      <a:pt x="221" y="251"/>
                      <a:pt x="216" y="248"/>
                      <a:pt x="212" y="245"/>
                    </a:cubicBezTo>
                    <a:cubicBezTo>
                      <a:pt x="196" y="271"/>
                      <a:pt x="180" y="297"/>
                      <a:pt x="164" y="323"/>
                    </a:cubicBezTo>
                    <a:cubicBezTo>
                      <a:pt x="158" y="319"/>
                      <a:pt x="153" y="316"/>
                      <a:pt x="148" y="312"/>
                    </a:cubicBezTo>
                    <a:cubicBezTo>
                      <a:pt x="133" y="301"/>
                      <a:pt x="118" y="289"/>
                      <a:pt x="102" y="276"/>
                    </a:cubicBezTo>
                    <a:cubicBezTo>
                      <a:pt x="99" y="274"/>
                      <a:pt x="96" y="273"/>
                      <a:pt x="93" y="275"/>
                    </a:cubicBezTo>
                    <a:cubicBezTo>
                      <a:pt x="93" y="274"/>
                      <a:pt x="94" y="273"/>
                      <a:pt x="95" y="272"/>
                    </a:cubicBezTo>
                    <a:cubicBezTo>
                      <a:pt x="93" y="272"/>
                      <a:pt x="92" y="272"/>
                      <a:pt x="90" y="272"/>
                    </a:cubicBezTo>
                    <a:cubicBezTo>
                      <a:pt x="90" y="272"/>
                      <a:pt x="89" y="273"/>
                      <a:pt x="89" y="273"/>
                    </a:cubicBezTo>
                    <a:close/>
                    <a:moveTo>
                      <a:pt x="512" y="448"/>
                    </a:moveTo>
                    <a:cubicBezTo>
                      <a:pt x="514" y="445"/>
                      <a:pt x="516" y="442"/>
                      <a:pt x="518" y="439"/>
                    </a:cubicBezTo>
                    <a:cubicBezTo>
                      <a:pt x="523" y="431"/>
                      <a:pt x="528" y="423"/>
                      <a:pt x="534" y="414"/>
                    </a:cubicBezTo>
                    <a:cubicBezTo>
                      <a:pt x="535" y="411"/>
                      <a:pt x="539" y="408"/>
                      <a:pt x="538" y="405"/>
                    </a:cubicBezTo>
                    <a:cubicBezTo>
                      <a:pt x="538" y="402"/>
                      <a:pt x="533" y="401"/>
                      <a:pt x="530" y="399"/>
                    </a:cubicBezTo>
                    <a:cubicBezTo>
                      <a:pt x="527" y="396"/>
                      <a:pt x="526" y="397"/>
                      <a:pt x="524" y="400"/>
                    </a:cubicBezTo>
                    <a:cubicBezTo>
                      <a:pt x="513" y="418"/>
                      <a:pt x="502" y="436"/>
                      <a:pt x="491" y="454"/>
                    </a:cubicBezTo>
                    <a:cubicBezTo>
                      <a:pt x="488" y="459"/>
                      <a:pt x="485" y="464"/>
                      <a:pt x="481" y="469"/>
                    </a:cubicBezTo>
                    <a:cubicBezTo>
                      <a:pt x="484" y="468"/>
                      <a:pt x="488" y="466"/>
                      <a:pt x="490" y="467"/>
                    </a:cubicBezTo>
                    <a:cubicBezTo>
                      <a:pt x="493" y="468"/>
                      <a:pt x="494" y="471"/>
                      <a:pt x="497" y="474"/>
                    </a:cubicBezTo>
                    <a:cubicBezTo>
                      <a:pt x="497" y="473"/>
                      <a:pt x="497" y="471"/>
                      <a:pt x="497" y="470"/>
                    </a:cubicBezTo>
                    <a:cubicBezTo>
                      <a:pt x="495" y="465"/>
                      <a:pt x="497" y="462"/>
                      <a:pt x="502" y="461"/>
                    </a:cubicBezTo>
                    <a:cubicBezTo>
                      <a:pt x="503" y="461"/>
                      <a:pt x="505" y="460"/>
                      <a:pt x="505" y="459"/>
                    </a:cubicBezTo>
                    <a:cubicBezTo>
                      <a:pt x="507" y="457"/>
                      <a:pt x="508" y="454"/>
                      <a:pt x="510" y="451"/>
                    </a:cubicBezTo>
                    <a:cubicBezTo>
                      <a:pt x="510" y="450"/>
                      <a:pt x="509" y="449"/>
                      <a:pt x="508" y="447"/>
                    </a:cubicBezTo>
                    <a:cubicBezTo>
                      <a:pt x="510" y="448"/>
                      <a:pt x="511" y="448"/>
                      <a:pt x="512" y="448"/>
                    </a:cubicBezTo>
                    <a:close/>
                    <a:moveTo>
                      <a:pt x="604" y="397"/>
                    </a:moveTo>
                    <a:cubicBezTo>
                      <a:pt x="602" y="395"/>
                      <a:pt x="600" y="394"/>
                      <a:pt x="598" y="393"/>
                    </a:cubicBezTo>
                    <a:cubicBezTo>
                      <a:pt x="598" y="392"/>
                      <a:pt x="595" y="395"/>
                      <a:pt x="595" y="396"/>
                    </a:cubicBezTo>
                    <a:cubicBezTo>
                      <a:pt x="597" y="398"/>
                      <a:pt x="598" y="399"/>
                      <a:pt x="600" y="401"/>
                    </a:cubicBezTo>
                    <a:cubicBezTo>
                      <a:pt x="600" y="401"/>
                      <a:pt x="602" y="399"/>
                      <a:pt x="604" y="397"/>
                    </a:cubicBezTo>
                    <a:close/>
                    <a:moveTo>
                      <a:pt x="484" y="472"/>
                    </a:moveTo>
                    <a:cubicBezTo>
                      <a:pt x="486" y="474"/>
                      <a:pt x="487" y="475"/>
                      <a:pt x="489" y="478"/>
                    </a:cubicBezTo>
                    <a:cubicBezTo>
                      <a:pt x="490" y="476"/>
                      <a:pt x="492" y="474"/>
                      <a:pt x="492" y="473"/>
                    </a:cubicBezTo>
                    <a:cubicBezTo>
                      <a:pt x="492" y="472"/>
                      <a:pt x="490" y="470"/>
                      <a:pt x="489" y="470"/>
                    </a:cubicBezTo>
                    <a:cubicBezTo>
                      <a:pt x="488" y="470"/>
                      <a:pt x="486" y="471"/>
                      <a:pt x="484"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3" name="Freeform 9">
                <a:extLst>
                  <a:ext uri="{FF2B5EF4-FFF2-40B4-BE49-F238E27FC236}">
                    <a16:creationId xmlns:a16="http://schemas.microsoft.com/office/drawing/2014/main" id="{34E28489-BE0C-D995-5ADD-3A879880B42D}"/>
                  </a:ext>
                </a:extLst>
              </p:cNvPr>
              <p:cNvSpPr>
                <a:spLocks/>
              </p:cNvSpPr>
              <p:nvPr/>
            </p:nvSpPr>
            <p:spPr bwMode="auto">
              <a:xfrm>
                <a:off x="2444" y="1084"/>
                <a:ext cx="502" cy="368"/>
              </a:xfrm>
              <a:custGeom>
                <a:avLst/>
                <a:gdLst>
                  <a:gd name="T0" fmla="*/ 175 w 333"/>
                  <a:gd name="T1" fmla="*/ 200 h 244"/>
                  <a:gd name="T2" fmla="*/ 229 w 333"/>
                  <a:gd name="T3" fmla="*/ 116 h 244"/>
                  <a:gd name="T4" fmla="*/ 212 w 333"/>
                  <a:gd name="T5" fmla="*/ 106 h 244"/>
                  <a:gd name="T6" fmla="*/ 157 w 333"/>
                  <a:gd name="T7" fmla="*/ 94 h 244"/>
                  <a:gd name="T8" fmla="*/ 115 w 333"/>
                  <a:gd name="T9" fmla="*/ 118 h 244"/>
                  <a:gd name="T10" fmla="*/ 97 w 333"/>
                  <a:gd name="T11" fmla="*/ 148 h 244"/>
                  <a:gd name="T12" fmla="*/ 70 w 333"/>
                  <a:gd name="T13" fmla="*/ 133 h 244"/>
                  <a:gd name="T14" fmla="*/ 22 w 333"/>
                  <a:gd name="T15" fmla="*/ 125 h 244"/>
                  <a:gd name="T16" fmla="*/ 14 w 333"/>
                  <a:gd name="T17" fmla="*/ 121 h 244"/>
                  <a:gd name="T18" fmla="*/ 2 w 333"/>
                  <a:gd name="T19" fmla="*/ 59 h 244"/>
                  <a:gd name="T20" fmla="*/ 37 w 333"/>
                  <a:gd name="T21" fmla="*/ 10 h 244"/>
                  <a:gd name="T22" fmla="*/ 111 w 333"/>
                  <a:gd name="T23" fmla="*/ 4 h 244"/>
                  <a:gd name="T24" fmla="*/ 178 w 333"/>
                  <a:gd name="T25" fmla="*/ 22 h 244"/>
                  <a:gd name="T26" fmla="*/ 252 w 333"/>
                  <a:gd name="T27" fmla="*/ 66 h 244"/>
                  <a:gd name="T28" fmla="*/ 309 w 333"/>
                  <a:gd name="T29" fmla="*/ 128 h 244"/>
                  <a:gd name="T30" fmla="*/ 330 w 333"/>
                  <a:gd name="T31" fmla="*/ 176 h 244"/>
                  <a:gd name="T32" fmla="*/ 328 w 333"/>
                  <a:gd name="T33" fmla="*/ 214 h 244"/>
                  <a:gd name="T34" fmla="*/ 298 w 333"/>
                  <a:gd name="T35" fmla="*/ 238 h 244"/>
                  <a:gd name="T36" fmla="*/ 235 w 333"/>
                  <a:gd name="T37" fmla="*/ 233 h 244"/>
                  <a:gd name="T38" fmla="*/ 179 w 333"/>
                  <a:gd name="T39" fmla="*/ 203 h 244"/>
                  <a:gd name="T40" fmla="*/ 175 w 333"/>
                  <a:gd name="T41" fmla="*/ 20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3" h="244">
                    <a:moveTo>
                      <a:pt x="175" y="200"/>
                    </a:moveTo>
                    <a:cubicBezTo>
                      <a:pt x="193" y="172"/>
                      <a:pt x="210" y="145"/>
                      <a:pt x="229" y="116"/>
                    </a:cubicBezTo>
                    <a:cubicBezTo>
                      <a:pt x="223" y="113"/>
                      <a:pt x="218" y="109"/>
                      <a:pt x="212" y="106"/>
                    </a:cubicBezTo>
                    <a:cubicBezTo>
                      <a:pt x="195" y="97"/>
                      <a:pt x="177" y="92"/>
                      <a:pt x="157" y="94"/>
                    </a:cubicBezTo>
                    <a:cubicBezTo>
                      <a:pt x="139" y="95"/>
                      <a:pt x="125" y="103"/>
                      <a:pt x="115" y="118"/>
                    </a:cubicBezTo>
                    <a:cubicBezTo>
                      <a:pt x="109" y="128"/>
                      <a:pt x="103" y="138"/>
                      <a:pt x="97" y="148"/>
                    </a:cubicBezTo>
                    <a:cubicBezTo>
                      <a:pt x="88" y="143"/>
                      <a:pt x="79" y="137"/>
                      <a:pt x="70" y="133"/>
                    </a:cubicBezTo>
                    <a:cubicBezTo>
                      <a:pt x="55" y="126"/>
                      <a:pt x="39" y="122"/>
                      <a:pt x="22" y="125"/>
                    </a:cubicBezTo>
                    <a:cubicBezTo>
                      <a:pt x="18" y="126"/>
                      <a:pt x="16" y="125"/>
                      <a:pt x="14" y="121"/>
                    </a:cubicBezTo>
                    <a:cubicBezTo>
                      <a:pt x="6" y="101"/>
                      <a:pt x="0" y="81"/>
                      <a:pt x="2" y="59"/>
                    </a:cubicBezTo>
                    <a:cubicBezTo>
                      <a:pt x="4" y="36"/>
                      <a:pt x="16" y="20"/>
                      <a:pt x="37" y="10"/>
                    </a:cubicBezTo>
                    <a:cubicBezTo>
                      <a:pt x="61" y="0"/>
                      <a:pt x="86" y="0"/>
                      <a:pt x="111" y="4"/>
                    </a:cubicBezTo>
                    <a:cubicBezTo>
                      <a:pt x="134" y="7"/>
                      <a:pt x="156" y="13"/>
                      <a:pt x="178" y="22"/>
                    </a:cubicBezTo>
                    <a:cubicBezTo>
                      <a:pt x="204" y="33"/>
                      <a:pt x="229" y="48"/>
                      <a:pt x="252" y="66"/>
                    </a:cubicBezTo>
                    <a:cubicBezTo>
                      <a:pt x="274" y="84"/>
                      <a:pt x="293" y="104"/>
                      <a:pt x="309" y="128"/>
                    </a:cubicBezTo>
                    <a:cubicBezTo>
                      <a:pt x="318" y="143"/>
                      <a:pt x="326" y="158"/>
                      <a:pt x="330" y="176"/>
                    </a:cubicBezTo>
                    <a:cubicBezTo>
                      <a:pt x="332" y="188"/>
                      <a:pt x="333" y="201"/>
                      <a:pt x="328" y="214"/>
                    </a:cubicBezTo>
                    <a:cubicBezTo>
                      <a:pt x="322" y="227"/>
                      <a:pt x="312" y="234"/>
                      <a:pt x="298" y="238"/>
                    </a:cubicBezTo>
                    <a:cubicBezTo>
                      <a:pt x="276" y="244"/>
                      <a:pt x="256" y="239"/>
                      <a:pt x="235" y="233"/>
                    </a:cubicBezTo>
                    <a:cubicBezTo>
                      <a:pt x="214" y="226"/>
                      <a:pt x="196" y="216"/>
                      <a:pt x="179" y="203"/>
                    </a:cubicBezTo>
                    <a:cubicBezTo>
                      <a:pt x="177" y="202"/>
                      <a:pt x="176" y="201"/>
                      <a:pt x="175"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4" name="Freeform 10">
                <a:extLst>
                  <a:ext uri="{FF2B5EF4-FFF2-40B4-BE49-F238E27FC236}">
                    <a16:creationId xmlns:a16="http://schemas.microsoft.com/office/drawing/2014/main" id="{3399AD07-052D-92AF-3FAA-FF526D9DFB36}"/>
                  </a:ext>
                </a:extLst>
              </p:cNvPr>
              <p:cNvSpPr>
                <a:spLocks/>
              </p:cNvSpPr>
              <p:nvPr/>
            </p:nvSpPr>
            <p:spPr bwMode="auto">
              <a:xfrm>
                <a:off x="2569" y="1332"/>
                <a:ext cx="331" cy="256"/>
              </a:xfrm>
              <a:custGeom>
                <a:avLst/>
                <a:gdLst>
                  <a:gd name="T0" fmla="*/ 54 w 219"/>
                  <a:gd name="T1" fmla="*/ 95 h 170"/>
                  <a:gd name="T2" fmla="*/ 71 w 219"/>
                  <a:gd name="T3" fmla="*/ 67 h 170"/>
                  <a:gd name="T4" fmla="*/ 70 w 219"/>
                  <a:gd name="T5" fmla="*/ 62 h 170"/>
                  <a:gd name="T6" fmla="*/ 60 w 219"/>
                  <a:gd name="T7" fmla="*/ 56 h 170"/>
                  <a:gd name="T8" fmla="*/ 42 w 219"/>
                  <a:gd name="T9" fmla="*/ 85 h 170"/>
                  <a:gd name="T10" fmla="*/ 25 w 219"/>
                  <a:gd name="T11" fmla="*/ 71 h 170"/>
                  <a:gd name="T12" fmla="*/ 3 w 219"/>
                  <a:gd name="T13" fmla="*/ 52 h 170"/>
                  <a:gd name="T14" fmla="*/ 2 w 219"/>
                  <a:gd name="T15" fmla="*/ 46 h 170"/>
                  <a:gd name="T16" fmla="*/ 29 w 219"/>
                  <a:gd name="T17" fmla="*/ 2 h 170"/>
                  <a:gd name="T18" fmla="*/ 31 w 219"/>
                  <a:gd name="T19" fmla="*/ 0 h 170"/>
                  <a:gd name="T20" fmla="*/ 39 w 219"/>
                  <a:gd name="T21" fmla="*/ 13 h 170"/>
                  <a:gd name="T22" fmla="*/ 92 w 219"/>
                  <a:gd name="T23" fmla="*/ 65 h 170"/>
                  <a:gd name="T24" fmla="*/ 142 w 219"/>
                  <a:gd name="T25" fmla="*/ 91 h 170"/>
                  <a:gd name="T26" fmla="*/ 217 w 219"/>
                  <a:gd name="T27" fmla="*/ 97 h 170"/>
                  <a:gd name="T28" fmla="*/ 219 w 219"/>
                  <a:gd name="T29" fmla="*/ 97 h 170"/>
                  <a:gd name="T30" fmla="*/ 209 w 219"/>
                  <a:gd name="T31" fmla="*/ 113 h 170"/>
                  <a:gd name="T32" fmla="*/ 176 w 219"/>
                  <a:gd name="T33" fmla="*/ 167 h 170"/>
                  <a:gd name="T34" fmla="*/ 170 w 219"/>
                  <a:gd name="T35" fmla="*/ 168 h 170"/>
                  <a:gd name="T36" fmla="*/ 139 w 219"/>
                  <a:gd name="T37" fmla="*/ 151 h 170"/>
                  <a:gd name="T38" fmla="*/ 139 w 219"/>
                  <a:gd name="T39" fmla="*/ 146 h 170"/>
                  <a:gd name="T40" fmla="*/ 157 w 219"/>
                  <a:gd name="T41" fmla="*/ 116 h 170"/>
                  <a:gd name="T42" fmla="*/ 144 w 219"/>
                  <a:gd name="T43" fmla="*/ 108 h 170"/>
                  <a:gd name="T44" fmla="*/ 123 w 219"/>
                  <a:gd name="T45" fmla="*/ 142 h 170"/>
                  <a:gd name="T46" fmla="*/ 54 w 219"/>
                  <a:gd name="T47" fmla="*/ 9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170">
                    <a:moveTo>
                      <a:pt x="54" y="95"/>
                    </a:moveTo>
                    <a:cubicBezTo>
                      <a:pt x="60" y="85"/>
                      <a:pt x="66" y="76"/>
                      <a:pt x="71" y="67"/>
                    </a:cubicBezTo>
                    <a:cubicBezTo>
                      <a:pt x="72" y="65"/>
                      <a:pt x="73" y="63"/>
                      <a:pt x="70" y="62"/>
                    </a:cubicBezTo>
                    <a:cubicBezTo>
                      <a:pt x="67" y="61"/>
                      <a:pt x="64" y="59"/>
                      <a:pt x="60" y="56"/>
                    </a:cubicBezTo>
                    <a:cubicBezTo>
                      <a:pt x="54" y="66"/>
                      <a:pt x="48" y="75"/>
                      <a:pt x="42" y="85"/>
                    </a:cubicBezTo>
                    <a:cubicBezTo>
                      <a:pt x="36" y="81"/>
                      <a:pt x="30" y="76"/>
                      <a:pt x="25" y="71"/>
                    </a:cubicBezTo>
                    <a:cubicBezTo>
                      <a:pt x="17" y="65"/>
                      <a:pt x="10" y="59"/>
                      <a:pt x="3" y="52"/>
                    </a:cubicBezTo>
                    <a:cubicBezTo>
                      <a:pt x="1" y="50"/>
                      <a:pt x="0" y="49"/>
                      <a:pt x="2" y="46"/>
                    </a:cubicBezTo>
                    <a:cubicBezTo>
                      <a:pt x="11" y="31"/>
                      <a:pt x="20" y="17"/>
                      <a:pt x="29" y="2"/>
                    </a:cubicBezTo>
                    <a:cubicBezTo>
                      <a:pt x="30" y="1"/>
                      <a:pt x="30" y="1"/>
                      <a:pt x="31" y="0"/>
                    </a:cubicBezTo>
                    <a:cubicBezTo>
                      <a:pt x="34" y="4"/>
                      <a:pt x="36" y="9"/>
                      <a:pt x="39" y="13"/>
                    </a:cubicBezTo>
                    <a:cubicBezTo>
                      <a:pt x="53" y="34"/>
                      <a:pt x="71" y="51"/>
                      <a:pt x="92" y="65"/>
                    </a:cubicBezTo>
                    <a:cubicBezTo>
                      <a:pt x="107" y="76"/>
                      <a:pt x="124" y="85"/>
                      <a:pt x="142" y="91"/>
                    </a:cubicBezTo>
                    <a:cubicBezTo>
                      <a:pt x="166" y="99"/>
                      <a:pt x="191" y="103"/>
                      <a:pt x="217" y="97"/>
                    </a:cubicBezTo>
                    <a:cubicBezTo>
                      <a:pt x="217" y="97"/>
                      <a:pt x="217" y="97"/>
                      <a:pt x="219" y="97"/>
                    </a:cubicBezTo>
                    <a:cubicBezTo>
                      <a:pt x="215" y="103"/>
                      <a:pt x="212" y="108"/>
                      <a:pt x="209" y="113"/>
                    </a:cubicBezTo>
                    <a:cubicBezTo>
                      <a:pt x="198" y="131"/>
                      <a:pt x="187" y="149"/>
                      <a:pt x="176" y="167"/>
                    </a:cubicBezTo>
                    <a:cubicBezTo>
                      <a:pt x="174" y="170"/>
                      <a:pt x="172" y="170"/>
                      <a:pt x="170" y="168"/>
                    </a:cubicBezTo>
                    <a:cubicBezTo>
                      <a:pt x="160" y="163"/>
                      <a:pt x="150" y="157"/>
                      <a:pt x="139" y="151"/>
                    </a:cubicBezTo>
                    <a:cubicBezTo>
                      <a:pt x="136" y="150"/>
                      <a:pt x="137" y="148"/>
                      <a:pt x="139" y="146"/>
                    </a:cubicBezTo>
                    <a:cubicBezTo>
                      <a:pt x="145" y="136"/>
                      <a:pt x="151" y="127"/>
                      <a:pt x="157" y="116"/>
                    </a:cubicBezTo>
                    <a:cubicBezTo>
                      <a:pt x="153" y="114"/>
                      <a:pt x="149" y="111"/>
                      <a:pt x="144" y="108"/>
                    </a:cubicBezTo>
                    <a:cubicBezTo>
                      <a:pt x="137" y="119"/>
                      <a:pt x="130" y="130"/>
                      <a:pt x="123" y="142"/>
                    </a:cubicBezTo>
                    <a:cubicBezTo>
                      <a:pt x="100" y="126"/>
                      <a:pt x="77" y="111"/>
                      <a:pt x="54"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5" name="Freeform 11">
                <a:extLst>
                  <a:ext uri="{FF2B5EF4-FFF2-40B4-BE49-F238E27FC236}">
                    <a16:creationId xmlns:a16="http://schemas.microsoft.com/office/drawing/2014/main" id="{7269A8D4-835D-770B-EA7E-CDBC45ADECE8}"/>
                  </a:ext>
                </a:extLst>
              </p:cNvPr>
              <p:cNvSpPr>
                <a:spLocks/>
              </p:cNvSpPr>
              <p:nvPr/>
            </p:nvSpPr>
            <p:spPr bwMode="auto">
              <a:xfrm>
                <a:off x="2640" y="1258"/>
                <a:ext cx="100" cy="104"/>
              </a:xfrm>
              <a:custGeom>
                <a:avLst/>
                <a:gdLst>
                  <a:gd name="T0" fmla="*/ 27 w 66"/>
                  <a:gd name="T1" fmla="*/ 69 h 69"/>
                  <a:gd name="T2" fmla="*/ 3 w 66"/>
                  <a:gd name="T3" fmla="*/ 30 h 69"/>
                  <a:gd name="T4" fmla="*/ 25 w 66"/>
                  <a:gd name="T5" fmla="*/ 2 h 69"/>
                  <a:gd name="T6" fmla="*/ 63 w 66"/>
                  <a:gd name="T7" fmla="*/ 7 h 69"/>
                  <a:gd name="T8" fmla="*/ 65 w 66"/>
                  <a:gd name="T9" fmla="*/ 12 h 69"/>
                  <a:gd name="T10" fmla="*/ 29 w 66"/>
                  <a:gd name="T11" fmla="*/ 68 h 69"/>
                  <a:gd name="T12" fmla="*/ 27 w 66"/>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6" h="69">
                    <a:moveTo>
                      <a:pt x="27" y="69"/>
                    </a:moveTo>
                    <a:cubicBezTo>
                      <a:pt x="16" y="58"/>
                      <a:pt x="6" y="46"/>
                      <a:pt x="3" y="30"/>
                    </a:cubicBezTo>
                    <a:cubicBezTo>
                      <a:pt x="0" y="15"/>
                      <a:pt x="10" y="4"/>
                      <a:pt x="25" y="2"/>
                    </a:cubicBezTo>
                    <a:cubicBezTo>
                      <a:pt x="38" y="0"/>
                      <a:pt x="51" y="2"/>
                      <a:pt x="63" y="7"/>
                    </a:cubicBezTo>
                    <a:cubicBezTo>
                      <a:pt x="66" y="9"/>
                      <a:pt x="66" y="10"/>
                      <a:pt x="65" y="12"/>
                    </a:cubicBezTo>
                    <a:cubicBezTo>
                      <a:pt x="53" y="31"/>
                      <a:pt x="41" y="49"/>
                      <a:pt x="29" y="68"/>
                    </a:cubicBezTo>
                    <a:cubicBezTo>
                      <a:pt x="28" y="68"/>
                      <a:pt x="28" y="69"/>
                      <a:pt x="27"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6" name="Freeform 13">
                <a:extLst>
                  <a:ext uri="{FF2B5EF4-FFF2-40B4-BE49-F238E27FC236}">
                    <a16:creationId xmlns:a16="http://schemas.microsoft.com/office/drawing/2014/main" id="{F3E5B25E-27BB-AF46-F36D-7F83ADF5989C}"/>
                  </a:ext>
                </a:extLst>
              </p:cNvPr>
              <p:cNvSpPr>
                <a:spLocks/>
              </p:cNvSpPr>
              <p:nvPr/>
            </p:nvSpPr>
            <p:spPr bwMode="auto">
              <a:xfrm>
                <a:off x="2424" y="1217"/>
                <a:ext cx="17" cy="18"/>
              </a:xfrm>
              <a:custGeom>
                <a:avLst/>
                <a:gdLst>
                  <a:gd name="T0" fmla="*/ 8 w 11"/>
                  <a:gd name="T1" fmla="*/ 0 h 12"/>
                  <a:gd name="T2" fmla="*/ 3 w 11"/>
                  <a:gd name="T3" fmla="*/ 11 h 12"/>
                  <a:gd name="T4" fmla="*/ 0 w 11"/>
                  <a:gd name="T5" fmla="*/ 10 h 12"/>
                  <a:gd name="T6" fmla="*/ 2 w 11"/>
                  <a:gd name="T7" fmla="*/ 8 h 12"/>
                  <a:gd name="T8" fmla="*/ 7 w 11"/>
                  <a:gd name="T9" fmla="*/ 3 h 12"/>
                  <a:gd name="T10" fmla="*/ 8 w 11"/>
                  <a:gd name="T11" fmla="*/ 0 h 12"/>
                </a:gdLst>
                <a:ahLst/>
                <a:cxnLst>
                  <a:cxn ang="0">
                    <a:pos x="T0" y="T1"/>
                  </a:cxn>
                  <a:cxn ang="0">
                    <a:pos x="T2" y="T3"/>
                  </a:cxn>
                  <a:cxn ang="0">
                    <a:pos x="T4" y="T5"/>
                  </a:cxn>
                  <a:cxn ang="0">
                    <a:pos x="T6" y="T7"/>
                  </a:cxn>
                  <a:cxn ang="0">
                    <a:pos x="T8" y="T9"/>
                  </a:cxn>
                  <a:cxn ang="0">
                    <a:pos x="T10" y="T11"/>
                  </a:cxn>
                </a:cxnLst>
                <a:rect l="0" t="0" r="r" b="b"/>
                <a:pathLst>
                  <a:path w="11" h="12">
                    <a:moveTo>
                      <a:pt x="8" y="0"/>
                    </a:moveTo>
                    <a:cubicBezTo>
                      <a:pt x="11" y="7"/>
                      <a:pt x="9" y="12"/>
                      <a:pt x="3" y="11"/>
                    </a:cubicBezTo>
                    <a:cubicBezTo>
                      <a:pt x="2" y="11"/>
                      <a:pt x="1" y="10"/>
                      <a:pt x="0" y="10"/>
                    </a:cubicBezTo>
                    <a:cubicBezTo>
                      <a:pt x="1" y="9"/>
                      <a:pt x="1" y="8"/>
                      <a:pt x="2" y="8"/>
                    </a:cubicBezTo>
                    <a:cubicBezTo>
                      <a:pt x="5" y="8"/>
                      <a:pt x="7" y="6"/>
                      <a:pt x="7" y="3"/>
                    </a:cubicBezTo>
                    <a:cubicBezTo>
                      <a:pt x="7" y="2"/>
                      <a:pt x="7"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7" name="Freeform 14">
                <a:extLst>
                  <a:ext uri="{FF2B5EF4-FFF2-40B4-BE49-F238E27FC236}">
                    <a16:creationId xmlns:a16="http://schemas.microsoft.com/office/drawing/2014/main" id="{DEF99AAC-AE92-69E1-1499-98F51E88B705}"/>
                  </a:ext>
                </a:extLst>
              </p:cNvPr>
              <p:cNvSpPr>
                <a:spLocks/>
              </p:cNvSpPr>
              <p:nvPr/>
            </p:nvSpPr>
            <p:spPr bwMode="auto">
              <a:xfrm>
                <a:off x="2892" y="1632"/>
                <a:ext cx="17" cy="17"/>
              </a:xfrm>
              <a:custGeom>
                <a:avLst/>
                <a:gdLst>
                  <a:gd name="T0" fmla="*/ 0 w 11"/>
                  <a:gd name="T1" fmla="*/ 9 h 11"/>
                  <a:gd name="T2" fmla="*/ 8 w 11"/>
                  <a:gd name="T3" fmla="*/ 0 h 11"/>
                  <a:gd name="T4" fmla="*/ 11 w 11"/>
                  <a:gd name="T5" fmla="*/ 1 h 11"/>
                  <a:gd name="T6" fmla="*/ 9 w 11"/>
                  <a:gd name="T7" fmla="*/ 3 h 11"/>
                  <a:gd name="T8" fmla="*/ 3 w 11"/>
                  <a:gd name="T9" fmla="*/ 9 h 11"/>
                  <a:gd name="T10" fmla="*/ 1 w 11"/>
                  <a:gd name="T11" fmla="*/ 11 h 11"/>
                  <a:gd name="T12" fmla="*/ 0 w 11"/>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9"/>
                    </a:moveTo>
                    <a:cubicBezTo>
                      <a:pt x="1" y="3"/>
                      <a:pt x="4" y="0"/>
                      <a:pt x="8" y="0"/>
                    </a:cubicBezTo>
                    <a:cubicBezTo>
                      <a:pt x="9" y="0"/>
                      <a:pt x="10" y="1"/>
                      <a:pt x="11" y="1"/>
                    </a:cubicBezTo>
                    <a:cubicBezTo>
                      <a:pt x="10" y="2"/>
                      <a:pt x="9" y="3"/>
                      <a:pt x="9" y="3"/>
                    </a:cubicBezTo>
                    <a:cubicBezTo>
                      <a:pt x="5" y="3"/>
                      <a:pt x="4" y="5"/>
                      <a:pt x="3" y="9"/>
                    </a:cubicBezTo>
                    <a:cubicBezTo>
                      <a:pt x="3" y="9"/>
                      <a:pt x="2" y="10"/>
                      <a:pt x="1" y="11"/>
                    </a:cubicBezTo>
                    <a:cubicBezTo>
                      <a:pt x="1" y="10"/>
                      <a:pt x="0"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8" name="Freeform 15">
                <a:extLst>
                  <a:ext uri="{FF2B5EF4-FFF2-40B4-BE49-F238E27FC236}">
                    <a16:creationId xmlns:a16="http://schemas.microsoft.com/office/drawing/2014/main" id="{1403A64E-19B5-0B52-A049-5E1406F9AF43}"/>
                  </a:ext>
                </a:extLst>
              </p:cNvPr>
              <p:cNvSpPr>
                <a:spLocks/>
              </p:cNvSpPr>
              <p:nvPr/>
            </p:nvSpPr>
            <p:spPr bwMode="auto">
              <a:xfrm>
                <a:off x="2451" y="1613"/>
                <a:ext cx="16" cy="13"/>
              </a:xfrm>
              <a:custGeom>
                <a:avLst/>
                <a:gdLst>
                  <a:gd name="T0" fmla="*/ 6 w 10"/>
                  <a:gd name="T1" fmla="*/ 2 h 9"/>
                  <a:gd name="T2" fmla="*/ 10 w 10"/>
                  <a:gd name="T3" fmla="*/ 8 h 9"/>
                  <a:gd name="T4" fmla="*/ 9 w 10"/>
                  <a:gd name="T5" fmla="*/ 9 h 9"/>
                  <a:gd name="T6" fmla="*/ 4 w 10"/>
                  <a:gd name="T7" fmla="*/ 7 h 9"/>
                  <a:gd name="T8" fmla="*/ 2 w 10"/>
                  <a:gd name="T9" fmla="*/ 0 h 9"/>
                  <a:gd name="T10" fmla="*/ 2 w 10"/>
                  <a:gd name="T11" fmla="*/ 0 h 9"/>
                  <a:gd name="T12" fmla="*/ 6 w 1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6" y="2"/>
                    </a:moveTo>
                    <a:cubicBezTo>
                      <a:pt x="3" y="6"/>
                      <a:pt x="6" y="7"/>
                      <a:pt x="10" y="8"/>
                    </a:cubicBezTo>
                    <a:cubicBezTo>
                      <a:pt x="9" y="8"/>
                      <a:pt x="9" y="8"/>
                      <a:pt x="9" y="9"/>
                    </a:cubicBezTo>
                    <a:cubicBezTo>
                      <a:pt x="7" y="8"/>
                      <a:pt x="5" y="9"/>
                      <a:pt x="4" y="7"/>
                    </a:cubicBezTo>
                    <a:cubicBezTo>
                      <a:pt x="2" y="6"/>
                      <a:pt x="0" y="3"/>
                      <a:pt x="2" y="0"/>
                    </a:cubicBezTo>
                    <a:cubicBezTo>
                      <a:pt x="2" y="0"/>
                      <a:pt x="2" y="0"/>
                      <a:pt x="2" y="0"/>
                    </a:cubicBezTo>
                    <a:cubicBezTo>
                      <a:pt x="2" y="2"/>
                      <a:pt x="3" y="4"/>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9" name="Freeform 16">
                <a:extLst>
                  <a:ext uri="{FF2B5EF4-FFF2-40B4-BE49-F238E27FC236}">
                    <a16:creationId xmlns:a16="http://schemas.microsoft.com/office/drawing/2014/main" id="{D83A32EC-EF02-2F32-B0AB-206149C1BBF9}"/>
                  </a:ext>
                </a:extLst>
              </p:cNvPr>
              <p:cNvSpPr>
                <a:spLocks/>
              </p:cNvSpPr>
              <p:nvPr/>
            </p:nvSpPr>
            <p:spPr bwMode="auto">
              <a:xfrm>
                <a:off x="2454" y="1611"/>
                <a:ext cx="10" cy="8"/>
              </a:xfrm>
              <a:custGeom>
                <a:avLst/>
                <a:gdLst>
                  <a:gd name="T0" fmla="*/ 4 w 6"/>
                  <a:gd name="T1" fmla="*/ 3 h 5"/>
                  <a:gd name="T2" fmla="*/ 0 w 6"/>
                  <a:gd name="T3" fmla="*/ 1 h 5"/>
                  <a:gd name="T4" fmla="*/ 1 w 6"/>
                  <a:gd name="T5" fmla="*/ 0 h 5"/>
                  <a:gd name="T6" fmla="*/ 6 w 6"/>
                  <a:gd name="T7" fmla="*/ 0 h 5"/>
                  <a:gd name="T8" fmla="*/ 4 w 6"/>
                  <a:gd name="T9" fmla="*/ 3 h 5"/>
                  <a:gd name="T10" fmla="*/ 4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4" y="3"/>
                    </a:moveTo>
                    <a:cubicBezTo>
                      <a:pt x="1" y="5"/>
                      <a:pt x="0" y="3"/>
                      <a:pt x="0" y="1"/>
                    </a:cubicBezTo>
                    <a:cubicBezTo>
                      <a:pt x="0" y="1"/>
                      <a:pt x="1" y="0"/>
                      <a:pt x="1" y="0"/>
                    </a:cubicBezTo>
                    <a:cubicBezTo>
                      <a:pt x="3" y="0"/>
                      <a:pt x="4" y="0"/>
                      <a:pt x="6" y="0"/>
                    </a:cubicBezTo>
                    <a:cubicBezTo>
                      <a:pt x="5" y="1"/>
                      <a:pt x="4" y="2"/>
                      <a:pt x="4" y="3"/>
                    </a:cubicBezTo>
                    <a:cubicBezTo>
                      <a:pt x="4" y="3"/>
                      <a:pt x="4" y="3"/>
                      <a:pt x="4"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17">
                <a:extLst>
                  <a:ext uri="{FF2B5EF4-FFF2-40B4-BE49-F238E27FC236}">
                    <a16:creationId xmlns:a16="http://schemas.microsoft.com/office/drawing/2014/main" id="{10CCCAD5-812F-2259-3147-C30EB0F0B2B5}"/>
                  </a:ext>
                </a:extLst>
              </p:cNvPr>
              <p:cNvSpPr>
                <a:spLocks/>
              </p:cNvSpPr>
              <p:nvPr/>
            </p:nvSpPr>
            <p:spPr bwMode="auto">
              <a:xfrm>
                <a:off x="3046" y="1798"/>
                <a:ext cx="87" cy="118"/>
              </a:xfrm>
              <a:custGeom>
                <a:avLst/>
                <a:gdLst>
                  <a:gd name="T0" fmla="*/ 31 w 58"/>
                  <a:gd name="T1" fmla="*/ 52 h 78"/>
                  <a:gd name="T2" fmla="*/ 27 w 58"/>
                  <a:gd name="T3" fmla="*/ 51 h 78"/>
                  <a:gd name="T4" fmla="*/ 29 w 58"/>
                  <a:gd name="T5" fmla="*/ 55 h 78"/>
                  <a:gd name="T6" fmla="*/ 24 w 58"/>
                  <a:gd name="T7" fmla="*/ 63 h 78"/>
                  <a:gd name="T8" fmla="*/ 21 w 58"/>
                  <a:gd name="T9" fmla="*/ 65 h 78"/>
                  <a:gd name="T10" fmla="*/ 16 w 58"/>
                  <a:gd name="T11" fmla="*/ 74 h 78"/>
                  <a:gd name="T12" fmla="*/ 16 w 58"/>
                  <a:gd name="T13" fmla="*/ 78 h 78"/>
                  <a:gd name="T14" fmla="*/ 9 w 58"/>
                  <a:gd name="T15" fmla="*/ 71 h 78"/>
                  <a:gd name="T16" fmla="*/ 0 w 58"/>
                  <a:gd name="T17" fmla="*/ 73 h 78"/>
                  <a:gd name="T18" fmla="*/ 10 w 58"/>
                  <a:gd name="T19" fmla="*/ 58 h 78"/>
                  <a:gd name="T20" fmla="*/ 43 w 58"/>
                  <a:gd name="T21" fmla="*/ 4 h 78"/>
                  <a:gd name="T22" fmla="*/ 49 w 58"/>
                  <a:gd name="T23" fmla="*/ 3 h 78"/>
                  <a:gd name="T24" fmla="*/ 57 w 58"/>
                  <a:gd name="T25" fmla="*/ 9 h 78"/>
                  <a:gd name="T26" fmla="*/ 53 w 58"/>
                  <a:gd name="T27" fmla="*/ 18 h 78"/>
                  <a:gd name="T28" fmla="*/ 37 w 58"/>
                  <a:gd name="T29" fmla="*/ 43 h 78"/>
                  <a:gd name="T30" fmla="*/ 31 w 58"/>
                  <a:gd name="T31"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8">
                    <a:moveTo>
                      <a:pt x="31" y="52"/>
                    </a:moveTo>
                    <a:cubicBezTo>
                      <a:pt x="30" y="52"/>
                      <a:pt x="29" y="52"/>
                      <a:pt x="27" y="51"/>
                    </a:cubicBezTo>
                    <a:cubicBezTo>
                      <a:pt x="28" y="53"/>
                      <a:pt x="29" y="54"/>
                      <a:pt x="29" y="55"/>
                    </a:cubicBezTo>
                    <a:cubicBezTo>
                      <a:pt x="27" y="58"/>
                      <a:pt x="26" y="61"/>
                      <a:pt x="24" y="63"/>
                    </a:cubicBezTo>
                    <a:cubicBezTo>
                      <a:pt x="24" y="64"/>
                      <a:pt x="22" y="65"/>
                      <a:pt x="21" y="65"/>
                    </a:cubicBezTo>
                    <a:cubicBezTo>
                      <a:pt x="16" y="66"/>
                      <a:pt x="14" y="69"/>
                      <a:pt x="16" y="74"/>
                    </a:cubicBezTo>
                    <a:cubicBezTo>
                      <a:pt x="16" y="75"/>
                      <a:pt x="16" y="77"/>
                      <a:pt x="16" y="78"/>
                    </a:cubicBezTo>
                    <a:cubicBezTo>
                      <a:pt x="13" y="75"/>
                      <a:pt x="12" y="72"/>
                      <a:pt x="9" y="71"/>
                    </a:cubicBezTo>
                    <a:cubicBezTo>
                      <a:pt x="7" y="70"/>
                      <a:pt x="3" y="72"/>
                      <a:pt x="0" y="73"/>
                    </a:cubicBezTo>
                    <a:cubicBezTo>
                      <a:pt x="4" y="68"/>
                      <a:pt x="7" y="63"/>
                      <a:pt x="10" y="58"/>
                    </a:cubicBezTo>
                    <a:cubicBezTo>
                      <a:pt x="21" y="40"/>
                      <a:pt x="32" y="22"/>
                      <a:pt x="43" y="4"/>
                    </a:cubicBezTo>
                    <a:cubicBezTo>
                      <a:pt x="45" y="1"/>
                      <a:pt x="46" y="0"/>
                      <a:pt x="49" y="3"/>
                    </a:cubicBezTo>
                    <a:cubicBezTo>
                      <a:pt x="52" y="5"/>
                      <a:pt x="57" y="6"/>
                      <a:pt x="57" y="9"/>
                    </a:cubicBezTo>
                    <a:cubicBezTo>
                      <a:pt x="58" y="12"/>
                      <a:pt x="54" y="15"/>
                      <a:pt x="53" y="18"/>
                    </a:cubicBezTo>
                    <a:cubicBezTo>
                      <a:pt x="47" y="27"/>
                      <a:pt x="42" y="35"/>
                      <a:pt x="37" y="43"/>
                    </a:cubicBezTo>
                    <a:cubicBezTo>
                      <a:pt x="35" y="46"/>
                      <a:pt x="33" y="49"/>
                      <a:pt x="31"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18">
                <a:extLst>
                  <a:ext uri="{FF2B5EF4-FFF2-40B4-BE49-F238E27FC236}">
                    <a16:creationId xmlns:a16="http://schemas.microsoft.com/office/drawing/2014/main" id="{0F35E7F8-165C-DA94-A5BA-1EB502292D58}"/>
                  </a:ext>
                </a:extLst>
              </p:cNvPr>
              <p:cNvSpPr>
                <a:spLocks/>
              </p:cNvSpPr>
              <p:nvPr/>
            </p:nvSpPr>
            <p:spPr bwMode="auto">
              <a:xfrm>
                <a:off x="3218" y="1792"/>
                <a:ext cx="14" cy="14"/>
              </a:xfrm>
              <a:custGeom>
                <a:avLst/>
                <a:gdLst>
                  <a:gd name="T0" fmla="*/ 9 w 9"/>
                  <a:gd name="T1" fmla="*/ 5 h 9"/>
                  <a:gd name="T2" fmla="*/ 5 w 9"/>
                  <a:gd name="T3" fmla="*/ 9 h 9"/>
                  <a:gd name="T4" fmla="*/ 0 w 9"/>
                  <a:gd name="T5" fmla="*/ 4 h 9"/>
                  <a:gd name="T6" fmla="*/ 3 w 9"/>
                  <a:gd name="T7" fmla="*/ 1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7" y="7"/>
                      <a:pt x="5" y="9"/>
                      <a:pt x="5" y="9"/>
                    </a:cubicBezTo>
                    <a:cubicBezTo>
                      <a:pt x="3" y="7"/>
                      <a:pt x="2" y="6"/>
                      <a:pt x="0" y="4"/>
                    </a:cubicBezTo>
                    <a:cubicBezTo>
                      <a:pt x="0" y="3"/>
                      <a:pt x="3" y="0"/>
                      <a:pt x="3" y="1"/>
                    </a:cubicBezTo>
                    <a:cubicBezTo>
                      <a:pt x="5" y="2"/>
                      <a:pt x="7" y="3"/>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19">
                <a:extLst>
                  <a:ext uri="{FF2B5EF4-FFF2-40B4-BE49-F238E27FC236}">
                    <a16:creationId xmlns:a16="http://schemas.microsoft.com/office/drawing/2014/main" id="{87BC5A8C-330D-0729-B249-EFA973CCE28E}"/>
                  </a:ext>
                </a:extLst>
              </p:cNvPr>
              <p:cNvSpPr>
                <a:spLocks/>
              </p:cNvSpPr>
              <p:nvPr/>
            </p:nvSpPr>
            <p:spPr bwMode="auto">
              <a:xfrm>
                <a:off x="3050" y="1910"/>
                <a:ext cx="13" cy="12"/>
              </a:xfrm>
              <a:custGeom>
                <a:avLst/>
                <a:gdLst>
                  <a:gd name="T0" fmla="*/ 0 w 8"/>
                  <a:gd name="T1" fmla="*/ 2 h 8"/>
                  <a:gd name="T2" fmla="*/ 5 w 8"/>
                  <a:gd name="T3" fmla="*/ 0 h 8"/>
                  <a:gd name="T4" fmla="*/ 8 w 8"/>
                  <a:gd name="T5" fmla="*/ 3 h 8"/>
                  <a:gd name="T6" fmla="*/ 5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cubicBezTo>
                      <a:pt x="2" y="1"/>
                      <a:pt x="4" y="0"/>
                      <a:pt x="5" y="0"/>
                    </a:cubicBezTo>
                    <a:cubicBezTo>
                      <a:pt x="6" y="0"/>
                      <a:pt x="8" y="2"/>
                      <a:pt x="8" y="3"/>
                    </a:cubicBezTo>
                    <a:cubicBezTo>
                      <a:pt x="8" y="4"/>
                      <a:pt x="6" y="6"/>
                      <a:pt x="5" y="8"/>
                    </a:cubicBezTo>
                    <a:cubicBezTo>
                      <a:pt x="3" y="5"/>
                      <a:pt x="2" y="4"/>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4" name="Rectangle 73">
              <a:extLst>
                <a:ext uri="{FF2B5EF4-FFF2-40B4-BE49-F238E27FC236}">
                  <a16:creationId xmlns:a16="http://schemas.microsoft.com/office/drawing/2014/main" id="{FFDF46F7-E07C-91B0-B111-1A6FD1A14337}"/>
                </a:ext>
              </a:extLst>
            </p:cNvPr>
            <p:cNvSpPr/>
            <p:nvPr/>
          </p:nvSpPr>
          <p:spPr>
            <a:xfrm rot="1909800">
              <a:off x="-977132" y="2938145"/>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Freeform: Shape 74">
              <a:extLst>
                <a:ext uri="{FF2B5EF4-FFF2-40B4-BE49-F238E27FC236}">
                  <a16:creationId xmlns:a16="http://schemas.microsoft.com/office/drawing/2014/main" id="{5326981B-A959-D926-0E00-A459084DB56B}"/>
                </a:ext>
              </a:extLst>
            </p:cNvPr>
            <p:cNvSpPr/>
            <p:nvPr/>
          </p:nvSpPr>
          <p:spPr>
            <a:xfrm>
              <a:off x="-1380603" y="2639291"/>
              <a:ext cx="864006" cy="428064"/>
            </a:xfrm>
            <a:custGeom>
              <a:avLst/>
              <a:gdLst>
                <a:gd name="connsiteX0" fmla="*/ 61390 w 864705"/>
                <a:gd name="connsiteY0" fmla="*/ 1515 h 427636"/>
                <a:gd name="connsiteX1" fmla="*/ 185215 w 864705"/>
                <a:gd name="connsiteY1" fmla="*/ 61047 h 427636"/>
                <a:gd name="connsiteX2" fmla="*/ 535259 w 864705"/>
                <a:gd name="connsiteY2" fmla="*/ 211065 h 427636"/>
                <a:gd name="connsiteX3" fmla="*/ 682897 w 864705"/>
                <a:gd name="connsiteY3" fmla="*/ 301553 h 427636"/>
                <a:gd name="connsiteX4" fmla="*/ 854347 w 864705"/>
                <a:gd name="connsiteY4" fmla="*/ 413472 h 427636"/>
                <a:gd name="connsiteX5" fmla="*/ 830534 w 864705"/>
                <a:gd name="connsiteY5" fmla="*/ 420615 h 427636"/>
                <a:gd name="connsiteX6" fmla="*/ 706709 w 864705"/>
                <a:gd name="connsiteY6" fmla="*/ 363465 h 427636"/>
                <a:gd name="connsiteX7" fmla="*/ 554309 w 864705"/>
                <a:gd name="connsiteY7" fmla="*/ 270597 h 427636"/>
                <a:gd name="connsiteX8" fmla="*/ 292372 w 864705"/>
                <a:gd name="connsiteY8" fmla="*/ 151534 h 427636"/>
                <a:gd name="connsiteX9" fmla="*/ 173309 w 864705"/>
                <a:gd name="connsiteY9" fmla="*/ 103909 h 427636"/>
                <a:gd name="connsiteX10" fmla="*/ 92347 w 864705"/>
                <a:gd name="connsiteY10" fmla="*/ 68190 h 427636"/>
                <a:gd name="connsiteX11" fmla="*/ 13765 w 864705"/>
                <a:gd name="connsiteY11" fmla="*/ 30090 h 427636"/>
                <a:gd name="connsiteX12" fmla="*/ 1859 w 864705"/>
                <a:gd name="connsiteY12" fmla="*/ 18184 h 427636"/>
                <a:gd name="connsiteX13" fmla="*/ 61390 w 864705"/>
                <a:gd name="connsiteY13" fmla="*/ 1515 h 427636"/>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3309 w 864006"/>
                <a:gd name="connsiteY9" fmla="*/ 103909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49546 w 864006"/>
                <a:gd name="connsiteY7" fmla="*/ 277741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006" h="428064">
                  <a:moveTo>
                    <a:pt x="61390" y="1515"/>
                  </a:moveTo>
                  <a:cubicBezTo>
                    <a:pt x="91949" y="8659"/>
                    <a:pt x="106237" y="26122"/>
                    <a:pt x="185215" y="61047"/>
                  </a:cubicBezTo>
                  <a:cubicBezTo>
                    <a:pt x="264193" y="95972"/>
                    <a:pt x="450724" y="172171"/>
                    <a:pt x="535259" y="211065"/>
                  </a:cubicBezTo>
                  <a:cubicBezTo>
                    <a:pt x="619794" y="249959"/>
                    <a:pt x="639241" y="260675"/>
                    <a:pt x="692422" y="294409"/>
                  </a:cubicBezTo>
                  <a:cubicBezTo>
                    <a:pt x="745603" y="328144"/>
                    <a:pt x="831328" y="392438"/>
                    <a:pt x="854347" y="413472"/>
                  </a:cubicBezTo>
                  <a:cubicBezTo>
                    <a:pt x="877366" y="434506"/>
                    <a:pt x="855140" y="428949"/>
                    <a:pt x="830534" y="420615"/>
                  </a:cubicBezTo>
                  <a:cubicBezTo>
                    <a:pt x="805928" y="412281"/>
                    <a:pt x="753540" y="387277"/>
                    <a:pt x="706709" y="363465"/>
                  </a:cubicBezTo>
                  <a:cubicBezTo>
                    <a:pt x="659878" y="339653"/>
                    <a:pt x="619396" y="311872"/>
                    <a:pt x="549546" y="277741"/>
                  </a:cubicBezTo>
                  <a:cubicBezTo>
                    <a:pt x="479696" y="243610"/>
                    <a:pt x="350713" y="186459"/>
                    <a:pt x="287610" y="158678"/>
                  </a:cubicBezTo>
                  <a:cubicBezTo>
                    <a:pt x="224507" y="130897"/>
                    <a:pt x="203471" y="126134"/>
                    <a:pt x="170927" y="111053"/>
                  </a:cubicBezTo>
                  <a:cubicBezTo>
                    <a:pt x="138383" y="95972"/>
                    <a:pt x="118541" y="81684"/>
                    <a:pt x="92347" y="68190"/>
                  </a:cubicBezTo>
                  <a:cubicBezTo>
                    <a:pt x="66153" y="54696"/>
                    <a:pt x="28846" y="38424"/>
                    <a:pt x="13765" y="30090"/>
                  </a:cubicBezTo>
                  <a:cubicBezTo>
                    <a:pt x="-1316" y="21756"/>
                    <a:pt x="-1713" y="21756"/>
                    <a:pt x="1859" y="18184"/>
                  </a:cubicBezTo>
                  <a:cubicBezTo>
                    <a:pt x="5431" y="14612"/>
                    <a:pt x="30831" y="-5629"/>
                    <a:pt x="61390" y="151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6" name="Rectangle 75">
              <a:extLst>
                <a:ext uri="{FF2B5EF4-FFF2-40B4-BE49-F238E27FC236}">
                  <a16:creationId xmlns:a16="http://schemas.microsoft.com/office/drawing/2014/main" id="{EE3AEDA7-CAE9-3931-0DFB-22F8BF446101}"/>
                </a:ext>
              </a:extLst>
            </p:cNvPr>
            <p:cNvSpPr/>
            <p:nvPr/>
          </p:nvSpPr>
          <p:spPr>
            <a:xfrm rot="1909800">
              <a:off x="-442213" y="3205041"/>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7" name="Freeform: Shape 76">
              <a:extLst>
                <a:ext uri="{FF2B5EF4-FFF2-40B4-BE49-F238E27FC236}">
                  <a16:creationId xmlns:a16="http://schemas.microsoft.com/office/drawing/2014/main" id="{68DB8E99-F07A-9DD1-5275-5F69D12F6973}"/>
                </a:ext>
              </a:extLst>
            </p:cNvPr>
            <p:cNvSpPr/>
            <p:nvPr/>
          </p:nvSpPr>
          <p:spPr>
            <a:xfrm>
              <a:off x="-2029158" y="1962062"/>
              <a:ext cx="69691" cy="162026"/>
            </a:xfrm>
            <a:custGeom>
              <a:avLst/>
              <a:gdLst>
                <a:gd name="connsiteX0" fmla="*/ 50339 w 69691"/>
                <a:gd name="connsiteY0" fmla="*/ 162013 h 162026"/>
                <a:gd name="connsiteX1" fmla="*/ 26527 w 69691"/>
                <a:gd name="connsiteY1" fmla="*/ 109626 h 162026"/>
                <a:gd name="connsiteX2" fmla="*/ 7477 w 69691"/>
                <a:gd name="connsiteY2" fmla="*/ 59619 h 162026"/>
                <a:gd name="connsiteX3" fmla="*/ 333 w 69691"/>
                <a:gd name="connsiteY3" fmla="*/ 28663 h 162026"/>
                <a:gd name="connsiteX4" fmla="*/ 17002 w 69691"/>
                <a:gd name="connsiteY4" fmla="*/ 88 h 162026"/>
                <a:gd name="connsiteX5" fmla="*/ 57483 w 69691"/>
                <a:gd name="connsiteY5" fmla="*/ 38188 h 162026"/>
                <a:gd name="connsiteX6" fmla="*/ 69389 w 69691"/>
                <a:gd name="connsiteY6" fmla="*/ 114388 h 162026"/>
                <a:gd name="connsiteX7" fmla="*/ 50339 w 69691"/>
                <a:gd name="connsiteY7" fmla="*/ 162013 h 1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1" h="162026">
                  <a:moveTo>
                    <a:pt x="50339" y="162013"/>
                  </a:moveTo>
                  <a:cubicBezTo>
                    <a:pt x="43195" y="161219"/>
                    <a:pt x="33671" y="126692"/>
                    <a:pt x="26527" y="109626"/>
                  </a:cubicBezTo>
                  <a:cubicBezTo>
                    <a:pt x="19383" y="92560"/>
                    <a:pt x="11843" y="73113"/>
                    <a:pt x="7477" y="59619"/>
                  </a:cubicBezTo>
                  <a:cubicBezTo>
                    <a:pt x="3111" y="46125"/>
                    <a:pt x="-1255" y="38585"/>
                    <a:pt x="333" y="28663"/>
                  </a:cubicBezTo>
                  <a:cubicBezTo>
                    <a:pt x="1921" y="18741"/>
                    <a:pt x="7477" y="-1500"/>
                    <a:pt x="17002" y="88"/>
                  </a:cubicBezTo>
                  <a:cubicBezTo>
                    <a:pt x="26527" y="1675"/>
                    <a:pt x="48752" y="19138"/>
                    <a:pt x="57483" y="38188"/>
                  </a:cubicBezTo>
                  <a:cubicBezTo>
                    <a:pt x="66214" y="57238"/>
                    <a:pt x="70976" y="99307"/>
                    <a:pt x="69389" y="114388"/>
                  </a:cubicBezTo>
                  <a:cubicBezTo>
                    <a:pt x="67802" y="129469"/>
                    <a:pt x="57483" y="162807"/>
                    <a:pt x="50339" y="162013"/>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8" name="Freeform: Shape 77">
              <a:extLst>
                <a:ext uri="{FF2B5EF4-FFF2-40B4-BE49-F238E27FC236}">
                  <a16:creationId xmlns:a16="http://schemas.microsoft.com/office/drawing/2014/main" id="{15D1DBCE-BC07-81D5-6772-6795711D393D}"/>
                </a:ext>
              </a:extLst>
            </p:cNvPr>
            <p:cNvSpPr/>
            <p:nvPr/>
          </p:nvSpPr>
          <p:spPr>
            <a:xfrm>
              <a:off x="-2021681" y="2619375"/>
              <a:ext cx="172359" cy="150148"/>
            </a:xfrm>
            <a:custGeom>
              <a:avLst/>
              <a:gdLst>
                <a:gd name="connsiteX0" fmla="*/ 169094 w 172342"/>
                <a:gd name="connsiteY0" fmla="*/ 150019 h 150153"/>
                <a:gd name="connsiteX1" fmla="*/ 85751 w 172342"/>
                <a:gd name="connsiteY1" fmla="*/ 104775 h 150153"/>
                <a:gd name="connsiteX2" fmla="*/ 30982 w 172342"/>
                <a:gd name="connsiteY2" fmla="*/ 42863 h 150153"/>
                <a:gd name="connsiteX3" fmla="*/ 26 w 172342"/>
                <a:gd name="connsiteY3" fmla="*/ 11906 h 150153"/>
                <a:gd name="connsiteX4" fmla="*/ 26219 w 172342"/>
                <a:gd name="connsiteY4" fmla="*/ 0 h 150153"/>
                <a:gd name="connsiteX5" fmla="*/ 57176 w 172342"/>
                <a:gd name="connsiteY5" fmla="*/ 11906 h 150153"/>
                <a:gd name="connsiteX6" fmla="*/ 92894 w 172342"/>
                <a:gd name="connsiteY6" fmla="*/ 42863 h 150153"/>
                <a:gd name="connsiteX7" fmla="*/ 150044 w 172342"/>
                <a:gd name="connsiteY7" fmla="*/ 90488 h 150153"/>
                <a:gd name="connsiteX8" fmla="*/ 169094 w 172342"/>
                <a:gd name="connsiteY8" fmla="*/ 150019 h 150153"/>
                <a:gd name="connsiteX0" fmla="*/ 169094 w 172385"/>
                <a:gd name="connsiteY0" fmla="*/ 150019 h 150153"/>
                <a:gd name="connsiteX1" fmla="*/ 85751 w 172385"/>
                <a:gd name="connsiteY1" fmla="*/ 104775 h 150153"/>
                <a:gd name="connsiteX2" fmla="*/ 30982 w 172385"/>
                <a:gd name="connsiteY2" fmla="*/ 42863 h 150153"/>
                <a:gd name="connsiteX3" fmla="*/ 26 w 172385"/>
                <a:gd name="connsiteY3" fmla="*/ 11906 h 150153"/>
                <a:gd name="connsiteX4" fmla="*/ 26219 w 172385"/>
                <a:gd name="connsiteY4" fmla="*/ 0 h 150153"/>
                <a:gd name="connsiteX5" fmla="*/ 57176 w 172385"/>
                <a:gd name="connsiteY5" fmla="*/ 11906 h 150153"/>
                <a:gd name="connsiteX6" fmla="*/ 97657 w 172385"/>
                <a:gd name="connsiteY6" fmla="*/ 35719 h 150153"/>
                <a:gd name="connsiteX7" fmla="*/ 150044 w 172385"/>
                <a:gd name="connsiteY7" fmla="*/ 90488 h 150153"/>
                <a:gd name="connsiteX8" fmla="*/ 169094 w 172385"/>
                <a:gd name="connsiteY8" fmla="*/ 150019 h 150153"/>
                <a:gd name="connsiteX0" fmla="*/ 169068 w 172359"/>
                <a:gd name="connsiteY0" fmla="*/ 150019 h 150148"/>
                <a:gd name="connsiteX1" fmla="*/ 85725 w 172359"/>
                <a:gd name="connsiteY1" fmla="*/ 104775 h 150148"/>
                <a:gd name="connsiteX2" fmla="*/ 26194 w 172359"/>
                <a:gd name="connsiteY2" fmla="*/ 50007 h 150148"/>
                <a:gd name="connsiteX3" fmla="*/ 0 w 172359"/>
                <a:gd name="connsiteY3" fmla="*/ 11906 h 150148"/>
                <a:gd name="connsiteX4" fmla="*/ 26193 w 172359"/>
                <a:gd name="connsiteY4" fmla="*/ 0 h 150148"/>
                <a:gd name="connsiteX5" fmla="*/ 57150 w 172359"/>
                <a:gd name="connsiteY5" fmla="*/ 11906 h 150148"/>
                <a:gd name="connsiteX6" fmla="*/ 97631 w 172359"/>
                <a:gd name="connsiteY6" fmla="*/ 35719 h 150148"/>
                <a:gd name="connsiteX7" fmla="*/ 150018 w 172359"/>
                <a:gd name="connsiteY7" fmla="*/ 90488 h 150148"/>
                <a:gd name="connsiteX8" fmla="*/ 169068 w 172359"/>
                <a:gd name="connsiteY8" fmla="*/ 150019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59" h="150148">
                  <a:moveTo>
                    <a:pt x="169068" y="150019"/>
                  </a:moveTo>
                  <a:cubicBezTo>
                    <a:pt x="158353" y="152400"/>
                    <a:pt x="109537" y="121444"/>
                    <a:pt x="85725" y="104775"/>
                  </a:cubicBezTo>
                  <a:cubicBezTo>
                    <a:pt x="61913" y="88106"/>
                    <a:pt x="40481" y="65485"/>
                    <a:pt x="26194" y="50007"/>
                  </a:cubicBezTo>
                  <a:cubicBezTo>
                    <a:pt x="11907" y="34529"/>
                    <a:pt x="0" y="20240"/>
                    <a:pt x="0" y="11906"/>
                  </a:cubicBezTo>
                  <a:cubicBezTo>
                    <a:pt x="0" y="3572"/>
                    <a:pt x="16668" y="0"/>
                    <a:pt x="26193" y="0"/>
                  </a:cubicBezTo>
                  <a:cubicBezTo>
                    <a:pt x="35718" y="0"/>
                    <a:pt x="45244" y="5953"/>
                    <a:pt x="57150" y="11906"/>
                  </a:cubicBezTo>
                  <a:cubicBezTo>
                    <a:pt x="69056" y="17859"/>
                    <a:pt x="82153" y="22622"/>
                    <a:pt x="97631" y="35719"/>
                  </a:cubicBezTo>
                  <a:cubicBezTo>
                    <a:pt x="113109" y="48816"/>
                    <a:pt x="138112" y="71438"/>
                    <a:pt x="150018" y="90488"/>
                  </a:cubicBezTo>
                  <a:cubicBezTo>
                    <a:pt x="161924" y="109538"/>
                    <a:pt x="179783" y="147638"/>
                    <a:pt x="169068" y="150019"/>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Freeform: Shape 78">
              <a:extLst>
                <a:ext uri="{FF2B5EF4-FFF2-40B4-BE49-F238E27FC236}">
                  <a16:creationId xmlns:a16="http://schemas.microsoft.com/office/drawing/2014/main" id="{66FCDDE2-28E9-3E8F-176E-2E9CC109C997}"/>
                </a:ext>
              </a:extLst>
            </p:cNvPr>
            <p:cNvSpPr/>
            <p:nvPr/>
          </p:nvSpPr>
          <p:spPr>
            <a:xfrm>
              <a:off x="-1896014" y="1767910"/>
              <a:ext cx="739862" cy="415552"/>
            </a:xfrm>
            <a:custGeom>
              <a:avLst/>
              <a:gdLst>
                <a:gd name="connsiteX0" fmla="*/ 19589 w 739862"/>
                <a:gd name="connsiteY0" fmla="*/ 13265 h 415552"/>
                <a:gd name="connsiteX1" fmla="*/ 95789 w 739862"/>
                <a:gd name="connsiteY1" fmla="*/ 1359 h 415552"/>
                <a:gd name="connsiteX2" fmla="*/ 193420 w 739862"/>
                <a:gd name="connsiteY2" fmla="*/ 3740 h 415552"/>
                <a:gd name="connsiteX3" fmla="*/ 319626 w 739862"/>
                <a:gd name="connsiteY3" fmla="*/ 32315 h 415552"/>
                <a:gd name="connsiteX4" fmla="*/ 500601 w 739862"/>
                <a:gd name="connsiteY4" fmla="*/ 120421 h 415552"/>
                <a:gd name="connsiteX5" fmla="*/ 638714 w 739862"/>
                <a:gd name="connsiteY5" fmla="*/ 229959 h 415552"/>
                <a:gd name="connsiteX6" fmla="*/ 700626 w 739862"/>
                <a:gd name="connsiteY6" fmla="*/ 306159 h 415552"/>
                <a:gd name="connsiteX7" fmla="*/ 738726 w 739862"/>
                <a:gd name="connsiteY7" fmla="*/ 391884 h 415552"/>
                <a:gd name="connsiteX8" fmla="*/ 726820 w 739862"/>
                <a:gd name="connsiteY8" fmla="*/ 413315 h 415552"/>
                <a:gd name="connsiteX9" fmla="*/ 695864 w 739862"/>
                <a:gd name="connsiteY9" fmla="*/ 349021 h 415552"/>
                <a:gd name="connsiteX10" fmla="*/ 610139 w 739862"/>
                <a:gd name="connsiteY10" fmla="*/ 260915 h 415552"/>
                <a:gd name="connsiteX11" fmla="*/ 469645 w 739862"/>
                <a:gd name="connsiteY11" fmla="*/ 141853 h 415552"/>
                <a:gd name="connsiteX12" fmla="*/ 295814 w 739862"/>
                <a:gd name="connsiteY12" fmla="*/ 70415 h 415552"/>
                <a:gd name="connsiteX13" fmla="*/ 183895 w 739862"/>
                <a:gd name="connsiteY13" fmla="*/ 48984 h 415552"/>
                <a:gd name="connsiteX14" fmla="*/ 57689 w 739862"/>
                <a:gd name="connsiteY14" fmla="*/ 48984 h 415552"/>
                <a:gd name="connsiteX15" fmla="*/ 2920 w 739862"/>
                <a:gd name="connsiteY15" fmla="*/ 72796 h 415552"/>
                <a:gd name="connsiteX16" fmla="*/ 19589 w 739862"/>
                <a:gd name="connsiteY16" fmla="*/ 13265 h 41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862" h="415552">
                  <a:moveTo>
                    <a:pt x="19589" y="13265"/>
                  </a:moveTo>
                  <a:cubicBezTo>
                    <a:pt x="35067" y="1359"/>
                    <a:pt x="66817" y="2946"/>
                    <a:pt x="95789" y="1359"/>
                  </a:cubicBezTo>
                  <a:cubicBezTo>
                    <a:pt x="124761" y="-228"/>
                    <a:pt x="156114" y="-1419"/>
                    <a:pt x="193420" y="3740"/>
                  </a:cubicBezTo>
                  <a:cubicBezTo>
                    <a:pt x="230726" y="8899"/>
                    <a:pt x="268429" y="12868"/>
                    <a:pt x="319626" y="32315"/>
                  </a:cubicBezTo>
                  <a:cubicBezTo>
                    <a:pt x="370823" y="51762"/>
                    <a:pt x="447420" y="87480"/>
                    <a:pt x="500601" y="120421"/>
                  </a:cubicBezTo>
                  <a:cubicBezTo>
                    <a:pt x="553782" y="153362"/>
                    <a:pt x="605377" y="199003"/>
                    <a:pt x="638714" y="229959"/>
                  </a:cubicBezTo>
                  <a:cubicBezTo>
                    <a:pt x="672051" y="260915"/>
                    <a:pt x="683957" y="279172"/>
                    <a:pt x="700626" y="306159"/>
                  </a:cubicBezTo>
                  <a:cubicBezTo>
                    <a:pt x="717295" y="333146"/>
                    <a:pt x="734360" y="374025"/>
                    <a:pt x="738726" y="391884"/>
                  </a:cubicBezTo>
                  <a:cubicBezTo>
                    <a:pt x="743092" y="409743"/>
                    <a:pt x="733964" y="420459"/>
                    <a:pt x="726820" y="413315"/>
                  </a:cubicBezTo>
                  <a:cubicBezTo>
                    <a:pt x="719676" y="406171"/>
                    <a:pt x="715311" y="374421"/>
                    <a:pt x="695864" y="349021"/>
                  </a:cubicBezTo>
                  <a:cubicBezTo>
                    <a:pt x="676417" y="323621"/>
                    <a:pt x="647842" y="295443"/>
                    <a:pt x="610139" y="260915"/>
                  </a:cubicBezTo>
                  <a:cubicBezTo>
                    <a:pt x="572436" y="226387"/>
                    <a:pt x="522032" y="173603"/>
                    <a:pt x="469645" y="141853"/>
                  </a:cubicBezTo>
                  <a:cubicBezTo>
                    <a:pt x="417258" y="110103"/>
                    <a:pt x="343439" y="85893"/>
                    <a:pt x="295814" y="70415"/>
                  </a:cubicBezTo>
                  <a:cubicBezTo>
                    <a:pt x="248189" y="54937"/>
                    <a:pt x="223583" y="52556"/>
                    <a:pt x="183895" y="48984"/>
                  </a:cubicBezTo>
                  <a:cubicBezTo>
                    <a:pt x="144208" y="45412"/>
                    <a:pt x="87851" y="45015"/>
                    <a:pt x="57689" y="48984"/>
                  </a:cubicBezTo>
                  <a:cubicBezTo>
                    <a:pt x="27527" y="52953"/>
                    <a:pt x="10857" y="73193"/>
                    <a:pt x="2920" y="72796"/>
                  </a:cubicBezTo>
                  <a:cubicBezTo>
                    <a:pt x="-5017" y="72399"/>
                    <a:pt x="4111" y="25171"/>
                    <a:pt x="19589" y="1326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3" name="Rounded Rectangle 10">
            <a:extLst>
              <a:ext uri="{FF2B5EF4-FFF2-40B4-BE49-F238E27FC236}">
                <a16:creationId xmlns:a16="http://schemas.microsoft.com/office/drawing/2014/main" id="{233CC618-98C9-EEBD-C658-7A97D022FEA8}"/>
              </a:ext>
            </a:extLst>
          </p:cNvPr>
          <p:cNvSpPr/>
          <p:nvPr/>
        </p:nvSpPr>
        <p:spPr>
          <a:xfrm>
            <a:off x="8152736" y="5330598"/>
            <a:ext cx="3036651" cy="43088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nchorCtr="0">
            <a:spAutoFit/>
          </a:bodyPr>
          <a:lstStyle/>
          <a:p>
            <a:pPr lvl="0">
              <a:defRPr/>
            </a:pPr>
            <a:r>
              <a:rPr lang="en-US" sz="1400" noProof="0" dirty="0">
                <a:solidFill>
                  <a:schemeClr val="tx1"/>
                </a:solidFill>
                <a:ea typeface="Arial" panose="020B0604020202020204" pitchFamily="34" charset="0"/>
                <a:cs typeface="Arial" panose="020B0604020202020204" pitchFamily="34" charset="0"/>
              </a:rPr>
              <a:t>No increased risk in MACE </a:t>
            </a:r>
            <a:br>
              <a:rPr lang="en-US" sz="1400" noProof="0" dirty="0">
                <a:solidFill>
                  <a:schemeClr val="tx1"/>
                </a:solidFill>
                <a:ea typeface="Arial" panose="020B0604020202020204" pitchFamily="34" charset="0"/>
                <a:cs typeface="Arial" panose="020B0604020202020204" pitchFamily="34" charset="0"/>
              </a:rPr>
            </a:br>
            <a:r>
              <a:rPr lang="en-US" sz="1400" noProof="0" dirty="0">
                <a:solidFill>
                  <a:schemeClr val="tx1"/>
                </a:solidFill>
                <a:ea typeface="Arial" panose="020B0604020202020204" pitchFamily="34" charset="0"/>
                <a:cs typeface="Arial" panose="020B0604020202020204" pitchFamily="34" charset="0"/>
              </a:rPr>
              <a:t>with liraglutide 1.8 mg</a:t>
            </a:r>
            <a:r>
              <a:rPr lang="en-US" sz="1400" baseline="30000" noProof="0" dirty="0">
                <a:solidFill>
                  <a:schemeClr val="tx1"/>
                </a:solidFill>
                <a:ea typeface="Arial" panose="020B0604020202020204" pitchFamily="34" charset="0"/>
                <a:cs typeface="Arial" panose="020B0604020202020204" pitchFamily="34" charset="0"/>
              </a:rPr>
              <a:t>‡,2</a:t>
            </a:r>
          </a:p>
        </p:txBody>
      </p:sp>
      <p:sp>
        <p:nvSpPr>
          <p:cNvPr id="116" name="Arrow: Down 115">
            <a:extLst>
              <a:ext uri="{FF2B5EF4-FFF2-40B4-BE49-F238E27FC236}">
                <a16:creationId xmlns:a16="http://schemas.microsoft.com/office/drawing/2014/main" id="{BCAC6150-1545-66C6-1259-C8E84CD58532}"/>
              </a:ext>
            </a:extLst>
          </p:cNvPr>
          <p:cNvSpPr/>
          <p:nvPr/>
        </p:nvSpPr>
        <p:spPr>
          <a:xfrm>
            <a:off x="6836326" y="3884234"/>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9" name="Arrow: Down 118">
            <a:extLst>
              <a:ext uri="{FF2B5EF4-FFF2-40B4-BE49-F238E27FC236}">
                <a16:creationId xmlns:a16="http://schemas.microsoft.com/office/drawing/2014/main" id="{CBD7C676-9CC3-C8ED-F880-3504DBD76BDA}"/>
              </a:ext>
            </a:extLst>
          </p:cNvPr>
          <p:cNvSpPr/>
          <p:nvPr/>
        </p:nvSpPr>
        <p:spPr>
          <a:xfrm>
            <a:off x="6864557" y="4781723"/>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1" name="TextBox 120">
            <a:extLst>
              <a:ext uri="{FF2B5EF4-FFF2-40B4-BE49-F238E27FC236}">
                <a16:creationId xmlns:a16="http://schemas.microsoft.com/office/drawing/2014/main" id="{92CE30E4-38CB-A847-0A21-C0B00E98026D}"/>
              </a:ext>
            </a:extLst>
          </p:cNvPr>
          <p:cNvSpPr txBox="1"/>
          <p:nvPr/>
        </p:nvSpPr>
        <p:spPr>
          <a:xfrm>
            <a:off x="5067193" y="2903651"/>
            <a:ext cx="614271" cy="276999"/>
          </a:xfrm>
          <a:prstGeom prst="rect">
            <a:avLst/>
          </a:prstGeom>
          <a:noFill/>
        </p:spPr>
        <p:txBody>
          <a:bodyPr wrap="none" rtlCol="0">
            <a:spAutoFit/>
          </a:bodyPr>
          <a:lstStyle/>
          <a:p>
            <a:pPr algn="r"/>
            <a:r>
              <a:rPr lang="en-US" sz="1200" noProof="0" dirty="0">
                <a:solidFill>
                  <a:schemeClr val="bg1"/>
                </a:solidFill>
              </a:rPr>
              <a:t>n=282</a:t>
            </a:r>
          </a:p>
        </p:txBody>
      </p:sp>
      <p:sp>
        <p:nvSpPr>
          <p:cNvPr id="124" name="Isosceles Triangle 123">
            <a:extLst>
              <a:ext uri="{FF2B5EF4-FFF2-40B4-BE49-F238E27FC236}">
                <a16:creationId xmlns:a16="http://schemas.microsoft.com/office/drawing/2014/main" id="{ED441765-00D1-0773-F429-C9138FCAAF08}"/>
              </a:ext>
            </a:extLst>
          </p:cNvPr>
          <p:cNvSpPr/>
          <p:nvPr/>
        </p:nvSpPr>
        <p:spPr>
          <a:xfrm flipV="1">
            <a:off x="4094802" y="4551267"/>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5" name="Isosceles Triangle 124">
            <a:extLst>
              <a:ext uri="{FF2B5EF4-FFF2-40B4-BE49-F238E27FC236}">
                <a16:creationId xmlns:a16="http://schemas.microsoft.com/office/drawing/2014/main" id="{7DCD0AE4-FEA1-6485-3ADA-FA15FD6EA65B}"/>
              </a:ext>
            </a:extLst>
          </p:cNvPr>
          <p:cNvSpPr/>
          <p:nvPr/>
        </p:nvSpPr>
        <p:spPr>
          <a:xfrm flipV="1">
            <a:off x="2146867" y="5320738"/>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6" name="TextBox 125">
            <a:extLst>
              <a:ext uri="{FF2B5EF4-FFF2-40B4-BE49-F238E27FC236}">
                <a16:creationId xmlns:a16="http://schemas.microsoft.com/office/drawing/2014/main" id="{0A56F952-4DE2-1C7A-7567-4FDF77EF37FD}"/>
              </a:ext>
            </a:extLst>
          </p:cNvPr>
          <p:cNvSpPr txBox="1"/>
          <p:nvPr/>
        </p:nvSpPr>
        <p:spPr>
          <a:xfrm>
            <a:off x="1734118" y="3207855"/>
            <a:ext cx="1642542" cy="461665"/>
          </a:xfrm>
          <a:prstGeom prst="rect">
            <a:avLst/>
          </a:prstGeom>
          <a:noFill/>
        </p:spPr>
        <p:txBody>
          <a:bodyPr wrap="square" rtlCol="0">
            <a:spAutoFit/>
          </a:bodyPr>
          <a:lstStyle/>
          <a:p>
            <a:pPr algn="ctr"/>
            <a:r>
              <a:rPr lang="en-US" sz="1200" b="1" noProof="0" dirty="0">
                <a:solidFill>
                  <a:schemeClr val="accent1"/>
                </a:solidFill>
              </a:rPr>
              <a:t>Liraglutide 3.0 mg + lifestyle counseling </a:t>
            </a:r>
          </a:p>
        </p:txBody>
      </p:sp>
      <p:sp>
        <p:nvSpPr>
          <p:cNvPr id="127" name="TextBox 126">
            <a:extLst>
              <a:ext uri="{FF2B5EF4-FFF2-40B4-BE49-F238E27FC236}">
                <a16:creationId xmlns:a16="http://schemas.microsoft.com/office/drawing/2014/main" id="{CA263E50-B086-1A3D-7C06-6BC4FDF0901E}"/>
              </a:ext>
            </a:extLst>
          </p:cNvPr>
          <p:cNvSpPr txBox="1"/>
          <p:nvPr/>
        </p:nvSpPr>
        <p:spPr>
          <a:xfrm>
            <a:off x="3660761" y="3207855"/>
            <a:ext cx="1686546" cy="461665"/>
          </a:xfrm>
          <a:prstGeom prst="rect">
            <a:avLst/>
          </a:prstGeom>
          <a:noFill/>
        </p:spPr>
        <p:txBody>
          <a:bodyPr wrap="square" rtlCol="0">
            <a:spAutoFit/>
          </a:bodyPr>
          <a:lstStyle/>
          <a:p>
            <a:pPr algn="ctr"/>
            <a:r>
              <a:rPr lang="en-US" sz="1200" b="1" noProof="0" dirty="0">
                <a:solidFill>
                  <a:schemeClr val="bg1">
                    <a:lumMod val="50000"/>
                  </a:schemeClr>
                </a:solidFill>
              </a:rPr>
              <a:t>Placebo + lifestyle counseling</a:t>
            </a:r>
          </a:p>
        </p:txBody>
      </p:sp>
      <p:sp>
        <p:nvSpPr>
          <p:cNvPr id="134" name="TextBox 133">
            <a:extLst>
              <a:ext uri="{FF2B5EF4-FFF2-40B4-BE49-F238E27FC236}">
                <a16:creationId xmlns:a16="http://schemas.microsoft.com/office/drawing/2014/main" id="{77133AAE-BF8C-8296-AFC8-E55C7CD6FDDE}"/>
              </a:ext>
            </a:extLst>
          </p:cNvPr>
          <p:cNvSpPr txBox="1"/>
          <p:nvPr/>
        </p:nvSpPr>
        <p:spPr>
          <a:xfrm rot="16200000">
            <a:off x="1195074" y="4415913"/>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192" name="Chart 191">
            <a:extLst>
              <a:ext uri="{FF2B5EF4-FFF2-40B4-BE49-F238E27FC236}">
                <a16:creationId xmlns:a16="http://schemas.microsoft.com/office/drawing/2014/main" id="{ED7BDD02-9723-1FE0-D3F4-71B664F3F199}"/>
              </a:ext>
            </a:extLst>
          </p:cNvPr>
          <p:cNvGraphicFramePr/>
          <p:nvPr>
            <p:extLst>
              <p:ext uri="{D42A27DB-BD31-4B8C-83A1-F6EECF244321}">
                <p14:modId xmlns:p14="http://schemas.microsoft.com/office/powerpoint/2010/main" val="3595313770"/>
              </p:ext>
            </p:extLst>
          </p:nvPr>
        </p:nvGraphicFramePr>
        <p:xfrm>
          <a:off x="1431369" y="3533612"/>
          <a:ext cx="4183226" cy="2039556"/>
        </p:xfrm>
        <a:graphic>
          <a:graphicData uri="http://schemas.openxmlformats.org/drawingml/2006/chart">
            <c:chart xmlns:c="http://schemas.openxmlformats.org/drawingml/2006/chart" xmlns:r="http://schemas.openxmlformats.org/officeDocument/2006/relationships" r:id="rId6"/>
          </a:graphicData>
        </a:graphic>
      </p:graphicFrame>
      <p:sp>
        <p:nvSpPr>
          <p:cNvPr id="194" name="TextBox 193">
            <a:extLst>
              <a:ext uri="{FF2B5EF4-FFF2-40B4-BE49-F238E27FC236}">
                <a16:creationId xmlns:a16="http://schemas.microsoft.com/office/drawing/2014/main" id="{3099F466-8274-5253-A5FB-3D91DB1BCA68}"/>
              </a:ext>
            </a:extLst>
          </p:cNvPr>
          <p:cNvSpPr txBox="1"/>
          <p:nvPr/>
        </p:nvSpPr>
        <p:spPr>
          <a:xfrm>
            <a:off x="2367165" y="5288546"/>
            <a:ext cx="368691"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a:t>
            </a:r>
            <a:r>
              <a:rPr lang="en-US" sz="1200" dirty="0">
                <a:solidFill>
                  <a:schemeClr val="bg1"/>
                </a:solidFill>
              </a:rPr>
              <a:t>8</a:t>
            </a:r>
            <a:r>
              <a:rPr lang="en-US" sz="1200" noProof="0" dirty="0">
                <a:solidFill>
                  <a:schemeClr val="bg1"/>
                </a:solidFill>
              </a:rPr>
              <a:t>%</a:t>
            </a:r>
            <a:r>
              <a:rPr lang="en-US" sz="1200" baseline="30000" noProof="0" dirty="0">
                <a:solidFill>
                  <a:schemeClr val="bg1"/>
                </a:solidFill>
                <a:latin typeface="Arial" panose="020B0604020202020204" pitchFamily="34" charset="0"/>
                <a:cs typeface="Arial" panose="020B0604020202020204" pitchFamily="34" charset="0"/>
              </a:rPr>
              <a:t>†</a:t>
            </a:r>
            <a:endParaRPr lang="en-US" sz="1200" baseline="30000" noProof="0" dirty="0">
              <a:solidFill>
                <a:schemeClr val="bg1"/>
              </a:solidFill>
            </a:endParaRPr>
          </a:p>
        </p:txBody>
      </p:sp>
      <p:sp>
        <p:nvSpPr>
          <p:cNvPr id="195" name="TextBox 194">
            <a:extLst>
              <a:ext uri="{FF2B5EF4-FFF2-40B4-BE49-F238E27FC236}">
                <a16:creationId xmlns:a16="http://schemas.microsoft.com/office/drawing/2014/main" id="{CD8C419F-E4CC-8E44-BE85-7A64C161F036}"/>
              </a:ext>
            </a:extLst>
          </p:cNvPr>
          <p:cNvSpPr txBox="1"/>
          <p:nvPr/>
        </p:nvSpPr>
        <p:spPr>
          <a:xfrm>
            <a:off x="4343259" y="4514614"/>
            <a:ext cx="310983"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−4%</a:t>
            </a:r>
            <a:endParaRPr lang="en-US" sz="1200" baseline="30000" noProof="0" dirty="0">
              <a:solidFill>
                <a:schemeClr val="bg1"/>
              </a:solidFill>
            </a:endParaRPr>
          </a:p>
        </p:txBody>
      </p:sp>
      <p:sp>
        <p:nvSpPr>
          <p:cNvPr id="2" name="Title 1">
            <a:extLst>
              <a:ext uri="{FF2B5EF4-FFF2-40B4-BE49-F238E27FC236}">
                <a16:creationId xmlns:a16="http://schemas.microsoft.com/office/drawing/2014/main" id="{F7ED1686-2802-527C-03A4-83812129B5C2}"/>
              </a:ext>
            </a:extLst>
          </p:cNvPr>
          <p:cNvSpPr>
            <a:spLocks noGrp="1"/>
          </p:cNvSpPr>
          <p:nvPr>
            <p:ph type="title"/>
          </p:nvPr>
        </p:nvSpPr>
        <p:spPr/>
        <p:txBody>
          <a:bodyPr>
            <a:normAutofit/>
          </a:bodyPr>
          <a:lstStyle/>
          <a:p>
            <a:r>
              <a:rPr lang="en-US" noProof="0" dirty="0"/>
              <a:t>Liraglutide injection:</a:t>
            </a:r>
            <a:r>
              <a:rPr lang="en-US" dirty="0"/>
              <a:t>*</a:t>
            </a:r>
            <a:r>
              <a:rPr lang="en-US" noProof="0" dirty="0"/>
              <a:t> Efficacy in adults</a:t>
            </a:r>
          </a:p>
        </p:txBody>
      </p:sp>
      <p:sp>
        <p:nvSpPr>
          <p:cNvPr id="7" name="Text Placeholder 6">
            <a:extLst>
              <a:ext uri="{FF2B5EF4-FFF2-40B4-BE49-F238E27FC236}">
                <a16:creationId xmlns:a16="http://schemas.microsoft.com/office/drawing/2014/main" id="{D424AADD-3413-3CF8-0F18-28271A6ED65F}"/>
              </a:ext>
            </a:extLst>
          </p:cNvPr>
          <p:cNvSpPr>
            <a:spLocks noGrp="1"/>
          </p:cNvSpPr>
          <p:nvPr>
            <p:ph type="body" sz="quarter" idx="13"/>
          </p:nvPr>
        </p:nvSpPr>
        <p:spPr/>
        <p:txBody>
          <a:bodyPr/>
          <a:lstStyle/>
          <a:p>
            <a:r>
              <a:rPr lang="en-US" noProof="0" dirty="0"/>
              <a:t>*FDA-approved dosing: 6 mg/mL solution in a 3 mL pre-filled, single-patient-use pen that delivers doses of 0.6 mg, 1.2 mg, 1.8 mg, 2.4 mg or 3 mg; </a:t>
            </a:r>
            <a:r>
              <a:rPr lang="en-US" baseline="30000" noProof="0" dirty="0"/>
              <a:t>†</a:t>
            </a:r>
            <a:r>
              <a:rPr lang="en-US" noProof="0" dirty="0"/>
              <a:t>Statistically significant vs placebo; </a:t>
            </a:r>
            <a:r>
              <a:rPr lang="en-US" baseline="30000" noProof="0" dirty="0"/>
              <a:t>‡</a:t>
            </a:r>
            <a:r>
              <a:rPr lang="en-US" noProof="0" dirty="0"/>
              <a:t>The primary endpoint was the time from randomization to first occurrence of a major adverse cardiovascular event (MACE) defined as: cardiovascular death, non-fatal myocardial infarction, or non-fatal stroke.</a:t>
            </a:r>
            <a:br>
              <a:rPr lang="en-US" noProof="0" dirty="0"/>
            </a:br>
            <a:r>
              <a:rPr lang="en-US" noProof="0" dirty="0"/>
              <a:t>BMI, body mass index; HbA</a:t>
            </a:r>
            <a:r>
              <a:rPr lang="en-US" baseline="-25000" noProof="0" dirty="0"/>
              <a:t>1c</a:t>
            </a:r>
            <a:r>
              <a:rPr lang="en-US" noProof="0" dirty="0"/>
              <a:t>, glycated hemoglobin; MACE, major adverse cardiovascular event.</a:t>
            </a:r>
            <a:br>
              <a:rPr lang="en-US" noProof="0" dirty="0"/>
            </a:br>
            <a:r>
              <a:rPr lang="en-US" noProof="0" dirty="0"/>
              <a:t>1. Wadden TA et al. Obesity 2020;28:529–536; 2. Saxenda</a:t>
            </a:r>
            <a:r>
              <a:rPr lang="en-US" baseline="30000" noProof="0" dirty="0"/>
              <a:t>®</a:t>
            </a:r>
            <a:r>
              <a:rPr lang="en-US" noProof="0" dirty="0"/>
              <a:t> (liraglutide 3 mg). Prescribing information. </a:t>
            </a:r>
            <a:r>
              <a:rPr lang="en-US" noProof="0" dirty="0">
                <a:hlinkClick r:id="rId7"/>
              </a:rPr>
              <a:t>https://www.novo-pi.com/saxenda.pdf</a:t>
            </a:r>
            <a:r>
              <a:rPr lang="en-US" noProof="0" dirty="0"/>
              <a:t>. Accessed March 2026.</a:t>
            </a:r>
          </a:p>
        </p:txBody>
      </p:sp>
      <p:sp>
        <p:nvSpPr>
          <p:cNvPr id="199" name="TextBox 198">
            <a:extLst>
              <a:ext uri="{FF2B5EF4-FFF2-40B4-BE49-F238E27FC236}">
                <a16:creationId xmlns:a16="http://schemas.microsoft.com/office/drawing/2014/main" id="{68602953-4326-2F15-9D76-706A346A8AD8}"/>
              </a:ext>
            </a:extLst>
          </p:cNvPr>
          <p:cNvSpPr txBox="1"/>
          <p:nvPr/>
        </p:nvSpPr>
        <p:spPr>
          <a:xfrm>
            <a:off x="9048023" y="3817558"/>
            <a:ext cx="1855290" cy="307777"/>
          </a:xfrm>
          <a:prstGeom prst="rect">
            <a:avLst/>
          </a:prstGeom>
          <a:noFill/>
        </p:spPr>
        <p:txBody>
          <a:bodyPr wrap="square" rtlCol="0">
            <a:spAutoFit/>
          </a:bodyPr>
          <a:lstStyle/>
          <a:p>
            <a:pPr algn="ctr"/>
            <a:r>
              <a:rPr lang="en-US" sz="1400" noProof="0" dirty="0"/>
              <a:t>Waist circumference</a:t>
            </a:r>
            <a:r>
              <a:rPr lang="en-US" sz="1400" baseline="30000" noProof="0" dirty="0"/>
              <a:t>†</a:t>
            </a:r>
          </a:p>
        </p:txBody>
      </p:sp>
      <p:sp>
        <p:nvSpPr>
          <p:cNvPr id="200" name="Arrow: Down 199">
            <a:extLst>
              <a:ext uri="{FF2B5EF4-FFF2-40B4-BE49-F238E27FC236}">
                <a16:creationId xmlns:a16="http://schemas.microsoft.com/office/drawing/2014/main" id="{C44E9685-9712-8699-BD49-3833BD1DC093}"/>
              </a:ext>
            </a:extLst>
          </p:cNvPr>
          <p:cNvSpPr/>
          <p:nvPr/>
        </p:nvSpPr>
        <p:spPr>
          <a:xfrm>
            <a:off x="9007979" y="3894076"/>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1" name="TextBox 200">
            <a:extLst>
              <a:ext uri="{FF2B5EF4-FFF2-40B4-BE49-F238E27FC236}">
                <a16:creationId xmlns:a16="http://schemas.microsoft.com/office/drawing/2014/main" id="{8C088AC1-535F-5026-C582-9181852EECEB}"/>
              </a:ext>
            </a:extLst>
          </p:cNvPr>
          <p:cNvSpPr txBox="1"/>
          <p:nvPr/>
        </p:nvSpPr>
        <p:spPr>
          <a:xfrm>
            <a:off x="9390491" y="4708112"/>
            <a:ext cx="1798896" cy="523220"/>
          </a:xfrm>
          <a:prstGeom prst="rect">
            <a:avLst/>
          </a:prstGeom>
          <a:noFill/>
        </p:spPr>
        <p:txBody>
          <a:bodyPr wrap="square" rtlCol="0">
            <a:spAutoFit/>
          </a:bodyPr>
          <a:lstStyle/>
          <a:p>
            <a:pPr algn="ctr"/>
            <a:r>
              <a:rPr lang="en-US" sz="1400" noProof="0" dirty="0"/>
              <a:t>Improved</a:t>
            </a:r>
            <a:br>
              <a:rPr lang="en-US" sz="1400" noProof="0" dirty="0"/>
            </a:br>
            <a:r>
              <a:rPr lang="en-US" sz="1400" noProof="0" dirty="0"/>
              <a:t>lipid profile</a:t>
            </a:r>
          </a:p>
        </p:txBody>
      </p:sp>
      <p:grpSp>
        <p:nvGrpSpPr>
          <p:cNvPr id="202" name="Group 201">
            <a:extLst>
              <a:ext uri="{FF2B5EF4-FFF2-40B4-BE49-F238E27FC236}">
                <a16:creationId xmlns:a16="http://schemas.microsoft.com/office/drawing/2014/main" id="{F28D09D9-AE51-3080-A440-8E08E23D6C9E}"/>
              </a:ext>
            </a:extLst>
          </p:cNvPr>
          <p:cNvGrpSpPr/>
          <p:nvPr/>
        </p:nvGrpSpPr>
        <p:grpSpPr>
          <a:xfrm>
            <a:off x="10070786" y="4190318"/>
            <a:ext cx="441051" cy="441051"/>
            <a:chOff x="-2065342" y="-146049"/>
            <a:chExt cx="1139829" cy="1139823"/>
          </a:xfrm>
        </p:grpSpPr>
        <p:sp>
          <p:nvSpPr>
            <p:cNvPr id="203" name="Oval 23">
              <a:extLst>
                <a:ext uri="{FF2B5EF4-FFF2-40B4-BE49-F238E27FC236}">
                  <a16:creationId xmlns:a16="http://schemas.microsoft.com/office/drawing/2014/main" id="{75F0163D-3B20-1E8D-722B-295990CDD796}"/>
                </a:ext>
              </a:extLst>
            </p:cNvPr>
            <p:cNvSpPr>
              <a:spLocks noChangeArrowheads="1"/>
            </p:cNvSpPr>
            <p:nvPr/>
          </p:nvSpPr>
          <p:spPr bwMode="auto">
            <a:xfrm>
              <a:off x="-2065342" y="-146049"/>
              <a:ext cx="1139829" cy="1139823"/>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4" name="Freeform 24">
              <a:extLst>
                <a:ext uri="{FF2B5EF4-FFF2-40B4-BE49-F238E27FC236}">
                  <a16:creationId xmlns:a16="http://schemas.microsoft.com/office/drawing/2014/main" id="{D076D3D0-2F18-DC3A-DA6E-4782785773AE}"/>
                </a:ext>
              </a:extLst>
            </p:cNvPr>
            <p:cNvSpPr>
              <a:spLocks/>
            </p:cNvSpPr>
            <p:nvPr/>
          </p:nvSpPr>
          <p:spPr bwMode="auto">
            <a:xfrm>
              <a:off x="-2012955" y="-6350"/>
              <a:ext cx="228601" cy="701675"/>
            </a:xfrm>
            <a:custGeom>
              <a:avLst/>
              <a:gdLst>
                <a:gd name="T0" fmla="*/ 173 w 516"/>
                <a:gd name="T1" fmla="*/ 1578 h 1578"/>
                <a:gd name="T2" fmla="*/ 0 w 516"/>
                <a:gd name="T3" fmla="*/ 967 h 1578"/>
                <a:gd name="T4" fmla="*/ 516 w 516"/>
                <a:gd name="T5" fmla="*/ 0 h 1578"/>
              </a:gdLst>
              <a:ahLst/>
              <a:cxnLst>
                <a:cxn ang="0">
                  <a:pos x="T0" y="T1"/>
                </a:cxn>
                <a:cxn ang="0">
                  <a:pos x="T2" y="T3"/>
                </a:cxn>
                <a:cxn ang="0">
                  <a:pos x="T4" y="T5"/>
                </a:cxn>
              </a:cxnLst>
              <a:rect l="0" t="0" r="r" b="b"/>
              <a:pathLst>
                <a:path w="516" h="1578">
                  <a:moveTo>
                    <a:pt x="173" y="1578"/>
                  </a:moveTo>
                  <a:cubicBezTo>
                    <a:pt x="63" y="1400"/>
                    <a:pt x="0" y="1191"/>
                    <a:pt x="0" y="967"/>
                  </a:cubicBezTo>
                  <a:cubicBezTo>
                    <a:pt x="0" y="564"/>
                    <a:pt x="205" y="209"/>
                    <a:pt x="516"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5" name="Freeform 25">
              <a:extLst>
                <a:ext uri="{FF2B5EF4-FFF2-40B4-BE49-F238E27FC236}">
                  <a16:creationId xmlns:a16="http://schemas.microsoft.com/office/drawing/2014/main" id="{CC807039-D5FE-73D6-9451-46F00C832046}"/>
                </a:ext>
              </a:extLst>
            </p:cNvPr>
            <p:cNvSpPr>
              <a:spLocks/>
            </p:cNvSpPr>
            <p:nvPr/>
          </p:nvSpPr>
          <p:spPr bwMode="auto">
            <a:xfrm>
              <a:off x="-1751016" y="-93662"/>
              <a:ext cx="669927" cy="204788"/>
            </a:xfrm>
            <a:custGeom>
              <a:avLst/>
              <a:gdLst>
                <a:gd name="T0" fmla="*/ 0 w 1502"/>
                <a:gd name="T1" fmla="*/ 151 h 462"/>
                <a:gd name="T2" fmla="*/ 574 w 1502"/>
                <a:gd name="T3" fmla="*/ 0 h 462"/>
                <a:gd name="T4" fmla="*/ 1502 w 1502"/>
                <a:gd name="T5" fmla="*/ 462 h 462"/>
              </a:gdLst>
              <a:ahLst/>
              <a:cxnLst>
                <a:cxn ang="0">
                  <a:pos x="T0" y="T1"/>
                </a:cxn>
                <a:cxn ang="0">
                  <a:pos x="T2" y="T3"/>
                </a:cxn>
                <a:cxn ang="0">
                  <a:pos x="T4" y="T5"/>
                </a:cxn>
              </a:cxnLst>
              <a:rect l="0" t="0" r="r" b="b"/>
              <a:pathLst>
                <a:path w="1502" h="462">
                  <a:moveTo>
                    <a:pt x="0" y="151"/>
                  </a:moveTo>
                  <a:cubicBezTo>
                    <a:pt x="169" y="55"/>
                    <a:pt x="365" y="0"/>
                    <a:pt x="574" y="0"/>
                  </a:cubicBezTo>
                  <a:cubicBezTo>
                    <a:pt x="953" y="0"/>
                    <a:pt x="1290" y="181"/>
                    <a:pt x="1502" y="46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6" name="Freeform 26">
              <a:extLst>
                <a:ext uri="{FF2B5EF4-FFF2-40B4-BE49-F238E27FC236}">
                  <a16:creationId xmlns:a16="http://schemas.microsoft.com/office/drawing/2014/main" id="{16C5A6E1-E4CF-CBAC-6AD2-943A4344B47C}"/>
                </a:ext>
              </a:extLst>
            </p:cNvPr>
            <p:cNvSpPr>
              <a:spLocks/>
            </p:cNvSpPr>
            <p:nvPr/>
          </p:nvSpPr>
          <p:spPr bwMode="auto">
            <a:xfrm>
              <a:off x="-1050927" y="157163"/>
              <a:ext cx="71439" cy="214314"/>
            </a:xfrm>
            <a:custGeom>
              <a:avLst/>
              <a:gdLst>
                <a:gd name="T0" fmla="*/ 0 w 160"/>
                <a:gd name="T1" fmla="*/ 0 h 482"/>
                <a:gd name="T2" fmla="*/ 160 w 160"/>
                <a:gd name="T3" fmla="*/ 482 h 482"/>
              </a:gdLst>
              <a:ahLst/>
              <a:cxnLst>
                <a:cxn ang="0">
                  <a:pos x="T0" y="T1"/>
                </a:cxn>
                <a:cxn ang="0">
                  <a:pos x="T2" y="T3"/>
                </a:cxn>
              </a:cxnLst>
              <a:rect l="0" t="0" r="r" b="b"/>
              <a:pathLst>
                <a:path w="160" h="482">
                  <a:moveTo>
                    <a:pt x="0" y="0"/>
                  </a:moveTo>
                  <a:cubicBezTo>
                    <a:pt x="87" y="143"/>
                    <a:pt x="143" y="307"/>
                    <a:pt x="160" y="48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7" name="Freeform 27">
              <a:extLst>
                <a:ext uri="{FF2B5EF4-FFF2-40B4-BE49-F238E27FC236}">
                  <a16:creationId xmlns:a16="http://schemas.microsoft.com/office/drawing/2014/main" id="{7582A8D0-76CA-6F88-BF94-D759004B9880}"/>
                </a:ext>
              </a:extLst>
            </p:cNvPr>
            <p:cNvSpPr>
              <a:spLocks/>
            </p:cNvSpPr>
            <p:nvPr/>
          </p:nvSpPr>
          <p:spPr bwMode="auto">
            <a:xfrm>
              <a:off x="-1911354" y="420688"/>
              <a:ext cx="935040" cy="522286"/>
            </a:xfrm>
            <a:custGeom>
              <a:avLst/>
              <a:gdLst>
                <a:gd name="T0" fmla="*/ 2096 w 2096"/>
                <a:gd name="T1" fmla="*/ 0 h 1172"/>
                <a:gd name="T2" fmla="*/ 2096 w 2096"/>
                <a:gd name="T3" fmla="*/ 8 h 1172"/>
                <a:gd name="T4" fmla="*/ 933 w 2096"/>
                <a:gd name="T5" fmla="*/ 1172 h 1172"/>
                <a:gd name="T6" fmla="*/ 0 w 2096"/>
                <a:gd name="T7" fmla="*/ 704 h 1172"/>
              </a:gdLst>
              <a:ahLst/>
              <a:cxnLst>
                <a:cxn ang="0">
                  <a:pos x="T0" y="T1"/>
                </a:cxn>
                <a:cxn ang="0">
                  <a:pos x="T2" y="T3"/>
                </a:cxn>
                <a:cxn ang="0">
                  <a:pos x="T4" y="T5"/>
                </a:cxn>
                <a:cxn ang="0">
                  <a:pos x="T6" y="T7"/>
                </a:cxn>
              </a:cxnLst>
              <a:rect l="0" t="0" r="r" b="b"/>
              <a:pathLst>
                <a:path w="2096" h="1172">
                  <a:moveTo>
                    <a:pt x="2096" y="0"/>
                  </a:moveTo>
                  <a:cubicBezTo>
                    <a:pt x="2096" y="3"/>
                    <a:pt x="2096" y="6"/>
                    <a:pt x="2096" y="8"/>
                  </a:cubicBezTo>
                  <a:cubicBezTo>
                    <a:pt x="2096" y="651"/>
                    <a:pt x="1575" y="1172"/>
                    <a:pt x="933" y="1172"/>
                  </a:cubicBezTo>
                  <a:cubicBezTo>
                    <a:pt x="551" y="1172"/>
                    <a:pt x="212" y="988"/>
                    <a:pt x="0" y="704"/>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8" name="Oval 28">
              <a:extLst>
                <a:ext uri="{FF2B5EF4-FFF2-40B4-BE49-F238E27FC236}">
                  <a16:creationId xmlns:a16="http://schemas.microsoft.com/office/drawing/2014/main" id="{A7ECF838-6611-C93B-4052-8D7A5067600F}"/>
                </a:ext>
              </a:extLst>
            </p:cNvPr>
            <p:cNvSpPr>
              <a:spLocks noChangeArrowheads="1"/>
            </p:cNvSpPr>
            <p:nvPr/>
          </p:nvSpPr>
          <p:spPr bwMode="auto">
            <a:xfrm>
              <a:off x="-1909767" y="9525"/>
              <a:ext cx="830265" cy="828675"/>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09" name="Freeform 29">
              <a:extLst>
                <a:ext uri="{FF2B5EF4-FFF2-40B4-BE49-F238E27FC236}">
                  <a16:creationId xmlns:a16="http://schemas.microsoft.com/office/drawing/2014/main" id="{B052113D-7ABA-89F3-CCD7-916F5F60C302}"/>
                </a:ext>
              </a:extLst>
            </p:cNvPr>
            <p:cNvSpPr>
              <a:spLocks/>
            </p:cNvSpPr>
            <p:nvPr/>
          </p:nvSpPr>
          <p:spPr bwMode="auto">
            <a:xfrm>
              <a:off x="-1739903" y="265113"/>
              <a:ext cx="628652" cy="514350"/>
            </a:xfrm>
            <a:custGeom>
              <a:avLst/>
              <a:gdLst>
                <a:gd name="T0" fmla="*/ 72 w 1410"/>
                <a:gd name="T1" fmla="*/ 1156 h 1156"/>
                <a:gd name="T2" fmla="*/ 470 w 1410"/>
                <a:gd name="T3" fmla="*/ 607 h 1156"/>
                <a:gd name="T4" fmla="*/ 1410 w 1410"/>
                <a:gd name="T5" fmla="*/ 0 h 1156"/>
              </a:gdLst>
              <a:ahLst/>
              <a:cxnLst>
                <a:cxn ang="0">
                  <a:pos x="T0" y="T1"/>
                </a:cxn>
                <a:cxn ang="0">
                  <a:pos x="T2" y="T3"/>
                </a:cxn>
                <a:cxn ang="0">
                  <a:pos x="T4" y="T5"/>
                </a:cxn>
              </a:cxnLst>
              <a:rect l="0" t="0" r="r" b="b"/>
              <a:pathLst>
                <a:path w="1410" h="1156">
                  <a:moveTo>
                    <a:pt x="72" y="1156"/>
                  </a:moveTo>
                  <a:cubicBezTo>
                    <a:pt x="72" y="1156"/>
                    <a:pt x="0" y="723"/>
                    <a:pt x="470" y="607"/>
                  </a:cubicBezTo>
                  <a:cubicBezTo>
                    <a:pt x="940" y="492"/>
                    <a:pt x="1269" y="353"/>
                    <a:pt x="1410"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0" name="Oval 30">
              <a:extLst>
                <a:ext uri="{FF2B5EF4-FFF2-40B4-BE49-F238E27FC236}">
                  <a16:creationId xmlns:a16="http://schemas.microsoft.com/office/drawing/2014/main" id="{9ED0D963-7D8B-E7BB-3078-0454AE3C7B1D}"/>
                </a:ext>
              </a:extLst>
            </p:cNvPr>
            <p:cNvSpPr>
              <a:spLocks noChangeArrowheads="1"/>
            </p:cNvSpPr>
            <p:nvPr/>
          </p:nvSpPr>
          <p:spPr bwMode="auto">
            <a:xfrm>
              <a:off x="-1814516" y="412751"/>
              <a:ext cx="115887" cy="158751"/>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1" name="Freeform 31">
              <a:extLst>
                <a:ext uri="{FF2B5EF4-FFF2-40B4-BE49-F238E27FC236}">
                  <a16:creationId xmlns:a16="http://schemas.microsoft.com/office/drawing/2014/main" id="{57A95D34-0035-F79A-8009-63CC407707F5}"/>
                </a:ext>
              </a:extLst>
            </p:cNvPr>
            <p:cNvSpPr>
              <a:spLocks/>
            </p:cNvSpPr>
            <p:nvPr/>
          </p:nvSpPr>
          <p:spPr bwMode="auto">
            <a:xfrm>
              <a:off x="-1765302" y="165099"/>
              <a:ext cx="155575" cy="160337"/>
            </a:xfrm>
            <a:custGeom>
              <a:avLst/>
              <a:gdLst>
                <a:gd name="T0" fmla="*/ 269 w 347"/>
                <a:gd name="T1" fmla="*/ 268 h 358"/>
                <a:gd name="T2" fmla="*/ 53 w 347"/>
                <a:gd name="T3" fmla="*/ 309 h 358"/>
                <a:gd name="T4" fmla="*/ 78 w 347"/>
                <a:gd name="T5" fmla="*/ 90 h 358"/>
                <a:gd name="T6" fmla="*/ 294 w 347"/>
                <a:gd name="T7" fmla="*/ 50 h 358"/>
                <a:gd name="T8" fmla="*/ 269 w 347"/>
                <a:gd name="T9" fmla="*/ 268 h 358"/>
              </a:gdLst>
              <a:ahLst/>
              <a:cxnLst>
                <a:cxn ang="0">
                  <a:pos x="T0" y="T1"/>
                </a:cxn>
                <a:cxn ang="0">
                  <a:pos x="T2" y="T3"/>
                </a:cxn>
                <a:cxn ang="0">
                  <a:pos x="T4" y="T5"/>
                </a:cxn>
                <a:cxn ang="0">
                  <a:pos x="T6" y="T7"/>
                </a:cxn>
                <a:cxn ang="0">
                  <a:pos x="T8" y="T9"/>
                </a:cxn>
              </a:cxnLst>
              <a:rect l="0" t="0" r="r" b="b"/>
              <a:pathLst>
                <a:path w="347" h="358">
                  <a:moveTo>
                    <a:pt x="269" y="268"/>
                  </a:moveTo>
                  <a:cubicBezTo>
                    <a:pt x="202" y="340"/>
                    <a:pt x="105" y="358"/>
                    <a:pt x="53" y="309"/>
                  </a:cubicBezTo>
                  <a:cubicBezTo>
                    <a:pt x="0" y="260"/>
                    <a:pt x="11" y="162"/>
                    <a:pt x="78" y="90"/>
                  </a:cubicBezTo>
                  <a:cubicBezTo>
                    <a:pt x="145" y="19"/>
                    <a:pt x="241" y="0"/>
                    <a:pt x="294" y="50"/>
                  </a:cubicBezTo>
                  <a:cubicBezTo>
                    <a:pt x="347" y="99"/>
                    <a:pt x="336" y="197"/>
                    <a:pt x="269" y="268"/>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2" name="Freeform 32">
              <a:extLst>
                <a:ext uri="{FF2B5EF4-FFF2-40B4-BE49-F238E27FC236}">
                  <a16:creationId xmlns:a16="http://schemas.microsoft.com/office/drawing/2014/main" id="{74339272-44C4-C821-9F0D-9C1F76059FC7}"/>
                </a:ext>
              </a:extLst>
            </p:cNvPr>
            <p:cNvSpPr>
              <a:spLocks/>
            </p:cNvSpPr>
            <p:nvPr/>
          </p:nvSpPr>
          <p:spPr bwMode="auto">
            <a:xfrm>
              <a:off x="-1624016" y="328613"/>
              <a:ext cx="169864" cy="139699"/>
            </a:xfrm>
            <a:custGeom>
              <a:avLst/>
              <a:gdLst>
                <a:gd name="T0" fmla="*/ 237 w 383"/>
                <a:gd name="T1" fmla="*/ 279 h 313"/>
                <a:gd name="T2" fmla="*/ 25 w 383"/>
                <a:gd name="T3" fmla="*/ 218 h 313"/>
                <a:gd name="T4" fmla="*/ 146 w 383"/>
                <a:gd name="T5" fmla="*/ 34 h 313"/>
                <a:gd name="T6" fmla="*/ 358 w 383"/>
                <a:gd name="T7" fmla="*/ 95 h 313"/>
                <a:gd name="T8" fmla="*/ 237 w 383"/>
                <a:gd name="T9" fmla="*/ 279 h 313"/>
              </a:gdLst>
              <a:ahLst/>
              <a:cxnLst>
                <a:cxn ang="0">
                  <a:pos x="T0" y="T1"/>
                </a:cxn>
                <a:cxn ang="0">
                  <a:pos x="T2" y="T3"/>
                </a:cxn>
                <a:cxn ang="0">
                  <a:pos x="T4" y="T5"/>
                </a:cxn>
                <a:cxn ang="0">
                  <a:pos x="T6" y="T7"/>
                </a:cxn>
                <a:cxn ang="0">
                  <a:pos x="T8" y="T9"/>
                </a:cxn>
              </a:cxnLst>
              <a:rect l="0" t="0" r="r" b="b"/>
              <a:pathLst>
                <a:path w="383" h="313">
                  <a:moveTo>
                    <a:pt x="237" y="279"/>
                  </a:moveTo>
                  <a:cubicBezTo>
                    <a:pt x="145" y="313"/>
                    <a:pt x="51" y="286"/>
                    <a:pt x="25" y="218"/>
                  </a:cubicBezTo>
                  <a:cubicBezTo>
                    <a:pt x="0" y="151"/>
                    <a:pt x="54" y="68"/>
                    <a:pt x="146" y="34"/>
                  </a:cubicBezTo>
                  <a:cubicBezTo>
                    <a:pt x="238" y="0"/>
                    <a:pt x="333" y="27"/>
                    <a:pt x="358" y="95"/>
                  </a:cubicBezTo>
                  <a:cubicBezTo>
                    <a:pt x="383" y="163"/>
                    <a:pt x="329" y="245"/>
                    <a:pt x="237" y="279"/>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3" name="Freeform 33">
              <a:extLst>
                <a:ext uri="{FF2B5EF4-FFF2-40B4-BE49-F238E27FC236}">
                  <a16:creationId xmlns:a16="http://schemas.microsoft.com/office/drawing/2014/main" id="{E23ED14C-D885-D4B0-9832-1C9ACEE95300}"/>
                </a:ext>
              </a:extLst>
            </p:cNvPr>
            <p:cNvSpPr>
              <a:spLocks/>
            </p:cNvSpPr>
            <p:nvPr/>
          </p:nvSpPr>
          <p:spPr bwMode="auto">
            <a:xfrm>
              <a:off x="-1546227" y="95250"/>
              <a:ext cx="168274" cy="144462"/>
            </a:xfrm>
            <a:custGeom>
              <a:avLst/>
              <a:gdLst>
                <a:gd name="T0" fmla="*/ 125 w 380"/>
                <a:gd name="T1" fmla="*/ 275 h 324"/>
                <a:gd name="T2" fmla="*/ 36 w 380"/>
                <a:gd name="T3" fmla="*/ 73 h 324"/>
                <a:gd name="T4" fmla="*/ 255 w 380"/>
                <a:gd name="T5" fmla="*/ 49 h 324"/>
                <a:gd name="T6" fmla="*/ 344 w 380"/>
                <a:gd name="T7" fmla="*/ 251 h 324"/>
                <a:gd name="T8" fmla="*/ 125 w 380"/>
                <a:gd name="T9" fmla="*/ 275 h 324"/>
              </a:gdLst>
              <a:ahLst/>
              <a:cxnLst>
                <a:cxn ang="0">
                  <a:pos x="T0" y="T1"/>
                </a:cxn>
                <a:cxn ang="0">
                  <a:pos x="T2" y="T3"/>
                </a:cxn>
                <a:cxn ang="0">
                  <a:pos x="T4" y="T5"/>
                </a:cxn>
                <a:cxn ang="0">
                  <a:pos x="T6" y="T7"/>
                </a:cxn>
                <a:cxn ang="0">
                  <a:pos x="T8" y="T9"/>
                </a:cxn>
              </a:cxnLst>
              <a:rect l="0" t="0" r="r" b="b"/>
              <a:pathLst>
                <a:path w="380" h="324">
                  <a:moveTo>
                    <a:pt x="125" y="275"/>
                  </a:moveTo>
                  <a:cubicBezTo>
                    <a:pt x="40" y="226"/>
                    <a:pt x="0" y="136"/>
                    <a:pt x="36" y="73"/>
                  </a:cubicBezTo>
                  <a:cubicBezTo>
                    <a:pt x="73" y="11"/>
                    <a:pt x="170" y="0"/>
                    <a:pt x="255" y="49"/>
                  </a:cubicBezTo>
                  <a:cubicBezTo>
                    <a:pt x="340" y="98"/>
                    <a:pt x="380" y="188"/>
                    <a:pt x="344" y="251"/>
                  </a:cubicBezTo>
                  <a:cubicBezTo>
                    <a:pt x="307" y="313"/>
                    <a:pt x="210" y="324"/>
                    <a:pt x="125" y="27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214" name="Freeform 34">
              <a:extLst>
                <a:ext uri="{FF2B5EF4-FFF2-40B4-BE49-F238E27FC236}">
                  <a16:creationId xmlns:a16="http://schemas.microsoft.com/office/drawing/2014/main" id="{A9488C24-9986-5730-94F1-12CAE9E89C42}"/>
                </a:ext>
              </a:extLst>
            </p:cNvPr>
            <p:cNvSpPr>
              <a:spLocks/>
            </p:cNvSpPr>
            <p:nvPr/>
          </p:nvSpPr>
          <p:spPr bwMode="auto">
            <a:xfrm>
              <a:off x="-1350962" y="180975"/>
              <a:ext cx="146049" cy="168274"/>
            </a:xfrm>
            <a:custGeom>
              <a:avLst/>
              <a:gdLst>
                <a:gd name="T0" fmla="*/ 276 w 325"/>
                <a:gd name="T1" fmla="*/ 255 h 379"/>
                <a:gd name="T2" fmla="*/ 74 w 325"/>
                <a:gd name="T3" fmla="*/ 343 h 379"/>
                <a:gd name="T4" fmla="*/ 49 w 325"/>
                <a:gd name="T5" fmla="*/ 124 h 379"/>
                <a:gd name="T6" fmla="*/ 251 w 325"/>
                <a:gd name="T7" fmla="*/ 36 h 379"/>
                <a:gd name="T8" fmla="*/ 276 w 325"/>
                <a:gd name="T9" fmla="*/ 255 h 379"/>
              </a:gdLst>
              <a:ahLst/>
              <a:cxnLst>
                <a:cxn ang="0">
                  <a:pos x="T0" y="T1"/>
                </a:cxn>
                <a:cxn ang="0">
                  <a:pos x="T2" y="T3"/>
                </a:cxn>
                <a:cxn ang="0">
                  <a:pos x="T4" y="T5"/>
                </a:cxn>
                <a:cxn ang="0">
                  <a:pos x="T6" y="T7"/>
                </a:cxn>
                <a:cxn ang="0">
                  <a:pos x="T8" y="T9"/>
                </a:cxn>
              </a:cxnLst>
              <a:rect l="0" t="0" r="r" b="b"/>
              <a:pathLst>
                <a:path w="325" h="379">
                  <a:moveTo>
                    <a:pt x="276" y="255"/>
                  </a:moveTo>
                  <a:cubicBezTo>
                    <a:pt x="227" y="339"/>
                    <a:pt x="136" y="379"/>
                    <a:pt x="74" y="343"/>
                  </a:cubicBezTo>
                  <a:cubicBezTo>
                    <a:pt x="11" y="307"/>
                    <a:pt x="0" y="209"/>
                    <a:pt x="49" y="124"/>
                  </a:cubicBezTo>
                  <a:cubicBezTo>
                    <a:pt x="98" y="39"/>
                    <a:pt x="189" y="0"/>
                    <a:pt x="251" y="36"/>
                  </a:cubicBezTo>
                  <a:cubicBezTo>
                    <a:pt x="314" y="72"/>
                    <a:pt x="325" y="170"/>
                    <a:pt x="276" y="25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15" name="Freeform 161">
            <a:extLst>
              <a:ext uri="{FF2B5EF4-FFF2-40B4-BE49-F238E27FC236}">
                <a16:creationId xmlns:a16="http://schemas.microsoft.com/office/drawing/2014/main" id="{E7583C6F-3C75-C58A-19D1-0D1964C30841}"/>
              </a:ext>
            </a:extLst>
          </p:cNvPr>
          <p:cNvSpPr>
            <a:spLocks noEditPoints="1"/>
          </p:cNvSpPr>
          <p:nvPr/>
        </p:nvSpPr>
        <p:spPr bwMode="auto">
          <a:xfrm>
            <a:off x="8526337" y="4259678"/>
            <a:ext cx="486988" cy="436858"/>
          </a:xfrm>
          <a:custGeom>
            <a:avLst/>
            <a:gdLst>
              <a:gd name="T0" fmla="*/ 24 w 280"/>
              <a:gd name="T1" fmla="*/ 21 h 250"/>
              <a:gd name="T2" fmla="*/ 79 w 280"/>
              <a:gd name="T3" fmla="*/ 0 h 250"/>
              <a:gd name="T4" fmla="*/ 138 w 280"/>
              <a:gd name="T5" fmla="*/ 37 h 250"/>
              <a:gd name="T6" fmla="*/ 140 w 280"/>
              <a:gd name="T7" fmla="*/ 41 h 250"/>
              <a:gd name="T8" fmla="*/ 142 w 280"/>
              <a:gd name="T9" fmla="*/ 37 h 250"/>
              <a:gd name="T10" fmla="*/ 201 w 280"/>
              <a:gd name="T11" fmla="*/ 0 h 250"/>
              <a:gd name="T12" fmla="*/ 256 w 280"/>
              <a:gd name="T13" fmla="*/ 21 h 250"/>
              <a:gd name="T14" fmla="*/ 280 w 280"/>
              <a:gd name="T15" fmla="*/ 75 h 250"/>
              <a:gd name="T16" fmla="*/ 270 w 280"/>
              <a:gd name="T17" fmla="*/ 121 h 250"/>
              <a:gd name="T18" fmla="*/ 232 w 280"/>
              <a:gd name="T19" fmla="*/ 121 h 250"/>
              <a:gd name="T20" fmla="*/ 208 w 280"/>
              <a:gd name="T21" fmla="*/ 60 h 250"/>
              <a:gd name="T22" fmla="*/ 186 w 280"/>
              <a:gd name="T23" fmla="*/ 157 h 250"/>
              <a:gd name="T24" fmla="*/ 172 w 280"/>
              <a:gd name="T25" fmla="*/ 116 h 250"/>
              <a:gd name="T26" fmla="*/ 135 w 280"/>
              <a:gd name="T27" fmla="*/ 116 h 250"/>
              <a:gd name="T28" fmla="*/ 111 w 280"/>
              <a:gd name="T29" fmla="*/ 38 h 250"/>
              <a:gd name="T30" fmla="*/ 92 w 280"/>
              <a:gd name="T31" fmla="*/ 149 h 250"/>
              <a:gd name="T32" fmla="*/ 68 w 280"/>
              <a:gd name="T33" fmla="*/ 63 h 250"/>
              <a:gd name="T34" fmla="*/ 50 w 280"/>
              <a:gd name="T35" fmla="*/ 116 h 250"/>
              <a:gd name="T36" fmla="*/ 8 w 280"/>
              <a:gd name="T37" fmla="*/ 116 h 250"/>
              <a:gd name="T38" fmla="*/ 0 w 280"/>
              <a:gd name="T39" fmla="*/ 75 h 250"/>
              <a:gd name="T40" fmla="*/ 24 w 280"/>
              <a:gd name="T41" fmla="*/ 21 h 250"/>
              <a:gd name="T42" fmla="*/ 264 w 280"/>
              <a:gd name="T43" fmla="*/ 135 h 250"/>
              <a:gd name="T44" fmla="*/ 222 w 280"/>
              <a:gd name="T45" fmla="*/ 135 h 250"/>
              <a:gd name="T46" fmla="*/ 212 w 280"/>
              <a:gd name="T47" fmla="*/ 104 h 250"/>
              <a:gd name="T48" fmla="*/ 189 w 280"/>
              <a:gd name="T49" fmla="*/ 205 h 250"/>
              <a:gd name="T50" fmla="*/ 162 w 280"/>
              <a:gd name="T51" fmla="*/ 130 h 250"/>
              <a:gd name="T52" fmla="*/ 125 w 280"/>
              <a:gd name="T53" fmla="*/ 130 h 250"/>
              <a:gd name="T54" fmla="*/ 115 w 280"/>
              <a:gd name="T55" fmla="*/ 96 h 250"/>
              <a:gd name="T56" fmla="*/ 95 w 280"/>
              <a:gd name="T57" fmla="*/ 214 h 250"/>
              <a:gd name="T58" fmla="*/ 67 w 280"/>
              <a:gd name="T59" fmla="*/ 112 h 250"/>
              <a:gd name="T60" fmla="*/ 63 w 280"/>
              <a:gd name="T61" fmla="*/ 130 h 250"/>
              <a:gd name="T62" fmla="*/ 13 w 280"/>
              <a:gd name="T63" fmla="*/ 130 h 250"/>
              <a:gd name="T64" fmla="*/ 87 w 280"/>
              <a:gd name="T65" fmla="*/ 215 h 250"/>
              <a:gd name="T66" fmla="*/ 140 w 280"/>
              <a:gd name="T67" fmla="*/ 250 h 250"/>
              <a:gd name="T68" fmla="*/ 191 w 280"/>
              <a:gd name="T69" fmla="*/ 217 h 250"/>
              <a:gd name="T70" fmla="*/ 264 w 280"/>
              <a:gd name="T71" fmla="*/ 13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0" h="250">
                <a:moveTo>
                  <a:pt x="24" y="21"/>
                </a:moveTo>
                <a:cubicBezTo>
                  <a:pt x="39" y="7"/>
                  <a:pt x="57" y="0"/>
                  <a:pt x="79" y="0"/>
                </a:cubicBezTo>
                <a:cubicBezTo>
                  <a:pt x="108" y="0"/>
                  <a:pt x="127" y="12"/>
                  <a:pt x="138" y="37"/>
                </a:cubicBezTo>
                <a:cubicBezTo>
                  <a:pt x="140" y="41"/>
                  <a:pt x="140" y="41"/>
                  <a:pt x="140" y="41"/>
                </a:cubicBezTo>
                <a:cubicBezTo>
                  <a:pt x="142" y="37"/>
                  <a:pt x="142" y="37"/>
                  <a:pt x="142" y="37"/>
                </a:cubicBezTo>
                <a:cubicBezTo>
                  <a:pt x="153" y="12"/>
                  <a:pt x="172" y="0"/>
                  <a:pt x="201" y="0"/>
                </a:cubicBezTo>
                <a:cubicBezTo>
                  <a:pt x="223" y="0"/>
                  <a:pt x="241" y="7"/>
                  <a:pt x="256" y="21"/>
                </a:cubicBezTo>
                <a:cubicBezTo>
                  <a:pt x="272" y="36"/>
                  <a:pt x="280" y="54"/>
                  <a:pt x="280" y="75"/>
                </a:cubicBezTo>
                <a:cubicBezTo>
                  <a:pt x="280" y="90"/>
                  <a:pt x="277" y="106"/>
                  <a:pt x="270" y="121"/>
                </a:cubicBezTo>
                <a:cubicBezTo>
                  <a:pt x="232" y="121"/>
                  <a:pt x="232" y="121"/>
                  <a:pt x="232" y="121"/>
                </a:cubicBezTo>
                <a:cubicBezTo>
                  <a:pt x="208" y="60"/>
                  <a:pt x="208" y="60"/>
                  <a:pt x="208" y="60"/>
                </a:cubicBezTo>
                <a:cubicBezTo>
                  <a:pt x="186" y="157"/>
                  <a:pt x="186" y="157"/>
                  <a:pt x="186" y="157"/>
                </a:cubicBezTo>
                <a:cubicBezTo>
                  <a:pt x="172" y="116"/>
                  <a:pt x="172" y="116"/>
                  <a:pt x="172" y="116"/>
                </a:cubicBezTo>
                <a:cubicBezTo>
                  <a:pt x="135" y="116"/>
                  <a:pt x="135" y="116"/>
                  <a:pt x="135" y="116"/>
                </a:cubicBezTo>
                <a:cubicBezTo>
                  <a:pt x="111" y="38"/>
                  <a:pt x="111" y="38"/>
                  <a:pt x="111" y="38"/>
                </a:cubicBezTo>
                <a:cubicBezTo>
                  <a:pt x="92" y="149"/>
                  <a:pt x="92" y="149"/>
                  <a:pt x="92" y="149"/>
                </a:cubicBezTo>
                <a:cubicBezTo>
                  <a:pt x="68" y="63"/>
                  <a:pt x="68" y="63"/>
                  <a:pt x="68" y="63"/>
                </a:cubicBezTo>
                <a:cubicBezTo>
                  <a:pt x="50" y="116"/>
                  <a:pt x="50" y="116"/>
                  <a:pt x="50" y="116"/>
                </a:cubicBezTo>
                <a:cubicBezTo>
                  <a:pt x="8" y="116"/>
                  <a:pt x="8" y="116"/>
                  <a:pt x="8" y="116"/>
                </a:cubicBezTo>
                <a:cubicBezTo>
                  <a:pt x="3" y="102"/>
                  <a:pt x="0" y="88"/>
                  <a:pt x="0" y="75"/>
                </a:cubicBezTo>
                <a:cubicBezTo>
                  <a:pt x="0" y="54"/>
                  <a:pt x="8" y="36"/>
                  <a:pt x="24" y="21"/>
                </a:cubicBezTo>
                <a:close/>
                <a:moveTo>
                  <a:pt x="264" y="135"/>
                </a:moveTo>
                <a:cubicBezTo>
                  <a:pt x="222" y="135"/>
                  <a:pt x="222" y="135"/>
                  <a:pt x="222" y="135"/>
                </a:cubicBezTo>
                <a:cubicBezTo>
                  <a:pt x="212" y="104"/>
                  <a:pt x="212" y="104"/>
                  <a:pt x="212" y="104"/>
                </a:cubicBezTo>
                <a:cubicBezTo>
                  <a:pt x="189" y="205"/>
                  <a:pt x="189" y="205"/>
                  <a:pt x="189" y="205"/>
                </a:cubicBezTo>
                <a:cubicBezTo>
                  <a:pt x="162" y="130"/>
                  <a:pt x="162" y="130"/>
                  <a:pt x="162" y="130"/>
                </a:cubicBezTo>
                <a:cubicBezTo>
                  <a:pt x="125" y="130"/>
                  <a:pt x="125" y="130"/>
                  <a:pt x="125" y="130"/>
                </a:cubicBezTo>
                <a:cubicBezTo>
                  <a:pt x="115" y="96"/>
                  <a:pt x="115" y="96"/>
                  <a:pt x="115" y="96"/>
                </a:cubicBezTo>
                <a:cubicBezTo>
                  <a:pt x="95" y="214"/>
                  <a:pt x="95" y="214"/>
                  <a:pt x="95" y="214"/>
                </a:cubicBezTo>
                <a:cubicBezTo>
                  <a:pt x="67" y="112"/>
                  <a:pt x="67" y="112"/>
                  <a:pt x="67" y="112"/>
                </a:cubicBezTo>
                <a:cubicBezTo>
                  <a:pt x="63" y="130"/>
                  <a:pt x="63" y="130"/>
                  <a:pt x="63" y="130"/>
                </a:cubicBezTo>
                <a:cubicBezTo>
                  <a:pt x="13" y="130"/>
                  <a:pt x="13" y="130"/>
                  <a:pt x="13" y="130"/>
                </a:cubicBezTo>
                <a:cubicBezTo>
                  <a:pt x="31" y="166"/>
                  <a:pt x="63" y="196"/>
                  <a:pt x="87" y="215"/>
                </a:cubicBezTo>
                <a:cubicBezTo>
                  <a:pt x="113" y="236"/>
                  <a:pt x="136" y="248"/>
                  <a:pt x="140" y="250"/>
                </a:cubicBezTo>
                <a:cubicBezTo>
                  <a:pt x="144" y="249"/>
                  <a:pt x="165" y="237"/>
                  <a:pt x="191" y="217"/>
                </a:cubicBezTo>
                <a:cubicBezTo>
                  <a:pt x="214" y="199"/>
                  <a:pt x="246" y="170"/>
                  <a:pt x="264" y="13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216" name="TextBox 215">
            <a:extLst>
              <a:ext uri="{FF2B5EF4-FFF2-40B4-BE49-F238E27FC236}">
                <a16:creationId xmlns:a16="http://schemas.microsoft.com/office/drawing/2014/main" id="{D7E024E7-3AC2-5410-A09E-73B57612275F}"/>
              </a:ext>
            </a:extLst>
          </p:cNvPr>
          <p:cNvSpPr txBox="1"/>
          <p:nvPr/>
        </p:nvSpPr>
        <p:spPr>
          <a:xfrm>
            <a:off x="7950381" y="4708112"/>
            <a:ext cx="1798896" cy="307777"/>
          </a:xfrm>
          <a:prstGeom prst="rect">
            <a:avLst/>
          </a:prstGeom>
          <a:noFill/>
        </p:spPr>
        <p:txBody>
          <a:bodyPr wrap="square" rtlCol="0">
            <a:spAutoFit/>
          </a:bodyPr>
          <a:lstStyle/>
          <a:p>
            <a:pPr algn="ctr"/>
            <a:r>
              <a:rPr lang="en-US" sz="1400" noProof="0" dirty="0"/>
              <a:t>Heart rate</a:t>
            </a:r>
          </a:p>
        </p:txBody>
      </p:sp>
      <p:sp>
        <p:nvSpPr>
          <p:cNvPr id="217" name="Arrow: Down 216">
            <a:extLst>
              <a:ext uri="{FF2B5EF4-FFF2-40B4-BE49-F238E27FC236}">
                <a16:creationId xmlns:a16="http://schemas.microsoft.com/office/drawing/2014/main" id="{1604051D-AE7A-0C1D-3B50-C92ECAAA0F09}"/>
              </a:ext>
            </a:extLst>
          </p:cNvPr>
          <p:cNvSpPr/>
          <p:nvPr/>
        </p:nvSpPr>
        <p:spPr>
          <a:xfrm rot="10800000">
            <a:off x="8330846" y="4761701"/>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1DA246ED-B5FD-0A25-77F5-BA76DC7872D1}"/>
              </a:ext>
            </a:extLst>
          </p:cNvPr>
          <p:cNvGrpSpPr/>
          <p:nvPr/>
        </p:nvGrpSpPr>
        <p:grpSpPr>
          <a:xfrm>
            <a:off x="4447588" y="2039229"/>
            <a:ext cx="767738" cy="809597"/>
            <a:chOff x="4447588" y="2039229"/>
            <a:chExt cx="767738" cy="809597"/>
          </a:xfrm>
        </p:grpSpPr>
        <p:grpSp>
          <p:nvGrpSpPr>
            <p:cNvPr id="21" name="Group 20">
              <a:extLst>
                <a:ext uri="{FF2B5EF4-FFF2-40B4-BE49-F238E27FC236}">
                  <a16:creationId xmlns:a16="http://schemas.microsoft.com/office/drawing/2014/main" id="{CF45C533-05F1-9568-7452-DF03224E0776}"/>
                </a:ext>
              </a:extLst>
            </p:cNvPr>
            <p:cNvGrpSpPr/>
            <p:nvPr/>
          </p:nvGrpSpPr>
          <p:grpSpPr>
            <a:xfrm>
              <a:off x="4447588" y="2420403"/>
              <a:ext cx="767738" cy="428423"/>
              <a:chOff x="4842329" y="1953294"/>
              <a:chExt cx="903598" cy="504238"/>
            </a:xfrm>
          </p:grpSpPr>
          <p:sp>
            <p:nvSpPr>
              <p:cNvPr id="23" name="TextBox 22">
                <a:extLst>
                  <a:ext uri="{FF2B5EF4-FFF2-40B4-BE49-F238E27FC236}">
                    <a16:creationId xmlns:a16="http://schemas.microsoft.com/office/drawing/2014/main" id="{57A57DB7-7D8B-C184-C429-064EF99284B6}"/>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24" name="TextBox 23">
                <a:extLst>
                  <a:ext uri="{FF2B5EF4-FFF2-40B4-BE49-F238E27FC236}">
                    <a16:creationId xmlns:a16="http://schemas.microsoft.com/office/drawing/2014/main" id="{180253A3-EAF1-2C59-6DEC-83C9918481B0}"/>
                  </a:ext>
                </a:extLst>
              </p:cNvPr>
              <p:cNvSpPr txBox="1"/>
              <p:nvPr/>
            </p:nvSpPr>
            <p:spPr>
              <a:xfrm>
                <a:off x="4842329" y="2095290"/>
                <a:ext cx="903598" cy="362242"/>
              </a:xfrm>
              <a:prstGeom prst="rect">
                <a:avLst/>
              </a:prstGeom>
              <a:noFill/>
            </p:spPr>
            <p:txBody>
              <a:bodyPr wrap="square" rtlCol="0">
                <a:spAutoFit/>
              </a:bodyPr>
              <a:lstStyle/>
              <a:p>
                <a:pPr algn="ctr"/>
                <a:r>
                  <a:rPr lang="en-US" sz="1400" noProof="0" dirty="0"/>
                  <a:t>17%</a:t>
                </a:r>
              </a:p>
            </p:txBody>
          </p:sp>
        </p:grpSp>
        <p:pic>
          <p:nvPicPr>
            <p:cNvPr id="3" name="Graphic 2" descr="Man with solid fill">
              <a:extLst>
                <a:ext uri="{FF2B5EF4-FFF2-40B4-BE49-F238E27FC236}">
                  <a16:creationId xmlns:a16="http://schemas.microsoft.com/office/drawing/2014/main" id="{1A3793C5-67E2-AD79-8763-27258FE23F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6234" y="2039229"/>
              <a:ext cx="410448" cy="374657"/>
            </a:xfrm>
            <a:prstGeom prst="rect">
              <a:avLst/>
            </a:prstGeom>
          </p:spPr>
        </p:pic>
      </p:grpSp>
    </p:spTree>
    <p:extLst>
      <p:ext uri="{BB962C8B-B14F-4D97-AF65-F5344CB8AC3E}">
        <p14:creationId xmlns:p14="http://schemas.microsoft.com/office/powerpoint/2010/main" val="385148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2E084-601F-F4E2-7A5F-D9F998116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42989-9FBB-95E7-A0AA-13E0BF9A602C}"/>
              </a:ext>
            </a:extLst>
          </p:cNvPr>
          <p:cNvSpPr>
            <a:spLocks noGrp="1"/>
          </p:cNvSpPr>
          <p:nvPr>
            <p:ph type="title"/>
          </p:nvPr>
        </p:nvSpPr>
        <p:spPr/>
        <p:txBody>
          <a:bodyPr/>
          <a:lstStyle/>
          <a:p>
            <a:r>
              <a:rPr lang="en-US" noProof="0" dirty="0"/>
              <a:t>Liraglutide injection: Efficacy in adolescents (12–18 years) </a:t>
            </a:r>
          </a:p>
        </p:txBody>
      </p:sp>
      <p:sp>
        <p:nvSpPr>
          <p:cNvPr id="4" name="Text Placeholder 3">
            <a:extLst>
              <a:ext uri="{FF2B5EF4-FFF2-40B4-BE49-F238E27FC236}">
                <a16:creationId xmlns:a16="http://schemas.microsoft.com/office/drawing/2014/main" id="{4DCA79D4-3051-0921-91AA-DC8A1EF426B4}"/>
              </a:ext>
            </a:extLst>
          </p:cNvPr>
          <p:cNvSpPr>
            <a:spLocks noGrp="1"/>
          </p:cNvSpPr>
          <p:nvPr>
            <p:ph type="body" sz="quarter" idx="13"/>
          </p:nvPr>
        </p:nvSpPr>
        <p:spPr>
          <a:xfrm>
            <a:off x="536240" y="6028224"/>
            <a:ext cx="10896000" cy="324000"/>
          </a:xfrm>
        </p:spPr>
        <p:txBody>
          <a:bodyPr/>
          <a:lstStyle/>
          <a:p>
            <a:r>
              <a:rPr lang="en-US" noProof="0" dirty="0"/>
              <a:t>BMI, body mass index; CI, confidence interval; ETD, estimated treatment difference.</a:t>
            </a:r>
            <a:br>
              <a:rPr lang="en-US" noProof="0" dirty="0"/>
            </a:br>
            <a:r>
              <a:rPr lang="en-US" noProof="0" dirty="0"/>
              <a:t>Kelly et al. N Engl J Med 2020;382:2117–2128.</a:t>
            </a:r>
          </a:p>
        </p:txBody>
      </p:sp>
      <p:sp>
        <p:nvSpPr>
          <p:cNvPr id="5" name="Rectangle 4">
            <a:extLst>
              <a:ext uri="{FF2B5EF4-FFF2-40B4-BE49-F238E27FC236}">
                <a16:creationId xmlns:a16="http://schemas.microsoft.com/office/drawing/2014/main" id="{1AFA1D56-6F83-CA6A-3863-CC8B422AA59A}"/>
              </a:ext>
            </a:extLst>
          </p:cNvPr>
          <p:cNvSpPr/>
          <p:nvPr/>
        </p:nvSpPr>
        <p:spPr>
          <a:xfrm>
            <a:off x="3756608"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extBox 6">
            <a:extLst>
              <a:ext uri="{FF2B5EF4-FFF2-40B4-BE49-F238E27FC236}">
                <a16:creationId xmlns:a16="http://schemas.microsoft.com/office/drawing/2014/main" id="{0B95FB25-62A8-7A18-432F-736037467466}"/>
              </a:ext>
            </a:extLst>
          </p:cNvPr>
          <p:cNvSpPr txBox="1"/>
          <p:nvPr/>
        </p:nvSpPr>
        <p:spPr>
          <a:xfrm>
            <a:off x="3755163"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56 weeks </a:t>
            </a:r>
          </a:p>
        </p:txBody>
      </p:sp>
      <p:sp>
        <p:nvSpPr>
          <p:cNvPr id="8" name="Rectangle 7">
            <a:extLst>
              <a:ext uri="{FF2B5EF4-FFF2-40B4-BE49-F238E27FC236}">
                <a16:creationId xmlns:a16="http://schemas.microsoft.com/office/drawing/2014/main" id="{DCF2F1B9-14E8-D249-AB17-9B5F18483642}"/>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9" name="TextBox 8">
            <a:extLst>
              <a:ext uri="{FF2B5EF4-FFF2-40B4-BE49-F238E27FC236}">
                <a16:creationId xmlns:a16="http://schemas.microsoft.com/office/drawing/2014/main" id="{1C454239-8A7E-FD81-47D7-C11E570AAA1A}"/>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endParaRPr lang="en-US" sz="1600" b="1" baseline="30000" noProof="0" dirty="0">
              <a:solidFill>
                <a:schemeClr val="bg1"/>
              </a:solidFill>
            </a:endParaRPr>
          </a:p>
        </p:txBody>
      </p:sp>
      <p:grpSp>
        <p:nvGrpSpPr>
          <p:cNvPr id="10" name="Group 9">
            <a:extLst>
              <a:ext uri="{FF2B5EF4-FFF2-40B4-BE49-F238E27FC236}">
                <a16:creationId xmlns:a16="http://schemas.microsoft.com/office/drawing/2014/main" id="{0522F079-13DD-3EBF-ED19-B56C1877B3A6}"/>
              </a:ext>
            </a:extLst>
          </p:cNvPr>
          <p:cNvGrpSpPr/>
          <p:nvPr/>
        </p:nvGrpSpPr>
        <p:grpSpPr>
          <a:xfrm>
            <a:off x="2114167" y="1990359"/>
            <a:ext cx="1069350" cy="857780"/>
            <a:chOff x="2711498" y="1447148"/>
            <a:chExt cx="1258583" cy="1009574"/>
          </a:xfrm>
        </p:grpSpPr>
        <p:sp>
          <p:nvSpPr>
            <p:cNvPr id="11" name="TextBox 10">
              <a:extLst>
                <a:ext uri="{FF2B5EF4-FFF2-40B4-BE49-F238E27FC236}">
                  <a16:creationId xmlns:a16="http://schemas.microsoft.com/office/drawing/2014/main" id="{8F6ACF62-72F7-4C2D-3B0A-CB245EDF1673}"/>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12" name="Graphic 11" descr="Cake with solid fill">
              <a:extLst>
                <a:ext uri="{FF2B5EF4-FFF2-40B4-BE49-F238E27FC236}">
                  <a16:creationId xmlns:a16="http://schemas.microsoft.com/office/drawing/2014/main" id="{06037E91-C385-97B5-F4A4-4E7C454BBF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092148" y="1447148"/>
              <a:ext cx="497285" cy="500822"/>
            </a:xfrm>
            <a:prstGeom prst="rect">
              <a:avLst/>
            </a:prstGeom>
          </p:spPr>
        </p:pic>
        <p:sp>
          <p:nvSpPr>
            <p:cNvPr id="13" name="TextBox 12">
              <a:extLst>
                <a:ext uri="{FF2B5EF4-FFF2-40B4-BE49-F238E27FC236}">
                  <a16:creationId xmlns:a16="http://schemas.microsoft.com/office/drawing/2014/main" id="{D0E56135-1912-41D4-607E-DB50820A71A5}"/>
                </a:ext>
              </a:extLst>
            </p:cNvPr>
            <p:cNvSpPr txBox="1"/>
            <p:nvPr/>
          </p:nvSpPr>
          <p:spPr>
            <a:xfrm>
              <a:off x="2711498" y="2094480"/>
              <a:ext cx="1258583" cy="362242"/>
            </a:xfrm>
            <a:prstGeom prst="rect">
              <a:avLst/>
            </a:prstGeom>
            <a:noFill/>
          </p:spPr>
          <p:txBody>
            <a:bodyPr wrap="square" rtlCol="0">
              <a:spAutoFit/>
            </a:bodyPr>
            <a:lstStyle/>
            <a:p>
              <a:pPr algn="ctr"/>
              <a:r>
                <a:rPr lang="en-US" sz="1400" noProof="0" dirty="0"/>
                <a:t>15 years</a:t>
              </a:r>
            </a:p>
          </p:txBody>
        </p:sp>
      </p:grpSp>
      <p:grpSp>
        <p:nvGrpSpPr>
          <p:cNvPr id="18" name="Group 17">
            <a:extLst>
              <a:ext uri="{FF2B5EF4-FFF2-40B4-BE49-F238E27FC236}">
                <a16:creationId xmlns:a16="http://schemas.microsoft.com/office/drawing/2014/main" id="{7DBF88FA-10A9-AAC3-EFF3-2B73420761AF}"/>
              </a:ext>
            </a:extLst>
          </p:cNvPr>
          <p:cNvGrpSpPr/>
          <p:nvPr/>
        </p:nvGrpSpPr>
        <p:grpSpPr>
          <a:xfrm>
            <a:off x="6522286" y="2022128"/>
            <a:ext cx="1201896" cy="826011"/>
            <a:chOff x="6230456" y="1484539"/>
            <a:chExt cx="1414585" cy="972183"/>
          </a:xfrm>
        </p:grpSpPr>
        <p:pic>
          <p:nvPicPr>
            <p:cNvPr id="19" name="Graphic 18" descr="Scale outline">
              <a:extLst>
                <a:ext uri="{FF2B5EF4-FFF2-40B4-BE49-F238E27FC236}">
                  <a16:creationId xmlns:a16="http://schemas.microsoft.com/office/drawing/2014/main" id="{9556DE4D-90E6-0BC5-CD83-99BE60009E0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8827" y="1484539"/>
              <a:ext cx="437843" cy="440956"/>
            </a:xfrm>
            <a:prstGeom prst="rect">
              <a:avLst/>
            </a:prstGeom>
          </p:spPr>
        </p:pic>
        <p:sp>
          <p:nvSpPr>
            <p:cNvPr id="20" name="TextBox 19">
              <a:extLst>
                <a:ext uri="{FF2B5EF4-FFF2-40B4-BE49-F238E27FC236}">
                  <a16:creationId xmlns:a16="http://schemas.microsoft.com/office/drawing/2014/main" id="{42E0F57C-0954-FAE3-C0D6-2D1054CBA13A}"/>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21" name="TextBox 20">
              <a:extLst>
                <a:ext uri="{FF2B5EF4-FFF2-40B4-BE49-F238E27FC236}">
                  <a16:creationId xmlns:a16="http://schemas.microsoft.com/office/drawing/2014/main" id="{29481A3B-AB6A-A959-6C9A-C61A8101C5C1}"/>
                </a:ext>
              </a:extLst>
            </p:cNvPr>
            <p:cNvSpPr txBox="1"/>
            <p:nvPr/>
          </p:nvSpPr>
          <p:spPr>
            <a:xfrm>
              <a:off x="6397589" y="2094480"/>
              <a:ext cx="1080319" cy="362242"/>
            </a:xfrm>
            <a:prstGeom prst="rect">
              <a:avLst/>
            </a:prstGeom>
            <a:noFill/>
          </p:spPr>
          <p:txBody>
            <a:bodyPr wrap="square" rtlCol="0">
              <a:spAutoFit/>
            </a:bodyPr>
            <a:lstStyle/>
            <a:p>
              <a:pPr algn="ctr"/>
              <a:r>
                <a:rPr lang="en-US" sz="1400" noProof="0" dirty="0"/>
                <a:t>222 kg</a:t>
              </a:r>
            </a:p>
          </p:txBody>
        </p:sp>
      </p:grpSp>
      <p:grpSp>
        <p:nvGrpSpPr>
          <p:cNvPr id="22" name="Group 21">
            <a:extLst>
              <a:ext uri="{FF2B5EF4-FFF2-40B4-BE49-F238E27FC236}">
                <a16:creationId xmlns:a16="http://schemas.microsoft.com/office/drawing/2014/main" id="{D515F2FC-3D7F-54F8-564D-D73F5E516D42}"/>
              </a:ext>
            </a:extLst>
          </p:cNvPr>
          <p:cNvGrpSpPr/>
          <p:nvPr/>
        </p:nvGrpSpPr>
        <p:grpSpPr>
          <a:xfrm>
            <a:off x="9031142" y="2022128"/>
            <a:ext cx="922884" cy="826011"/>
            <a:chOff x="8009968" y="1484539"/>
            <a:chExt cx="1086199" cy="972183"/>
          </a:xfrm>
        </p:grpSpPr>
        <p:pic>
          <p:nvPicPr>
            <p:cNvPr id="23" name="Graphic 22" descr="Scale outline">
              <a:extLst>
                <a:ext uri="{FF2B5EF4-FFF2-40B4-BE49-F238E27FC236}">
                  <a16:creationId xmlns:a16="http://schemas.microsoft.com/office/drawing/2014/main" id="{553A543C-2D04-D11D-3DEF-71DE6A5D774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4146" y="1484539"/>
              <a:ext cx="437843" cy="440956"/>
            </a:xfrm>
            <a:prstGeom prst="rect">
              <a:avLst/>
            </a:prstGeom>
          </p:spPr>
        </p:pic>
        <p:sp>
          <p:nvSpPr>
            <p:cNvPr id="24" name="TextBox 23">
              <a:extLst>
                <a:ext uri="{FF2B5EF4-FFF2-40B4-BE49-F238E27FC236}">
                  <a16:creationId xmlns:a16="http://schemas.microsoft.com/office/drawing/2014/main" id="{E05576E1-203B-44BE-568C-61127A5371CB}"/>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25" name="TextBox 24">
              <a:extLst>
                <a:ext uri="{FF2B5EF4-FFF2-40B4-BE49-F238E27FC236}">
                  <a16:creationId xmlns:a16="http://schemas.microsoft.com/office/drawing/2014/main" id="{158C74A7-5944-35D8-7FDB-E2BA1426C108}"/>
                </a:ext>
              </a:extLst>
            </p:cNvPr>
            <p:cNvSpPr txBox="1"/>
            <p:nvPr/>
          </p:nvSpPr>
          <p:spPr>
            <a:xfrm>
              <a:off x="8009968" y="2094480"/>
              <a:ext cx="1086199" cy="362242"/>
            </a:xfrm>
            <a:prstGeom prst="rect">
              <a:avLst/>
            </a:prstGeom>
            <a:noFill/>
          </p:spPr>
          <p:txBody>
            <a:bodyPr wrap="square" rtlCol="0">
              <a:spAutoFit/>
            </a:bodyPr>
            <a:lstStyle/>
            <a:p>
              <a:pPr algn="ctr"/>
              <a:r>
                <a:rPr lang="en-US" sz="1400" noProof="0" dirty="0"/>
                <a:t>36 kg/m</a:t>
              </a:r>
              <a:r>
                <a:rPr lang="en-US" sz="1400" baseline="30000" noProof="0" dirty="0"/>
                <a:t>2</a:t>
              </a:r>
            </a:p>
          </p:txBody>
        </p:sp>
      </p:grpSp>
      <p:sp>
        <p:nvSpPr>
          <p:cNvPr id="26" name="TextBox 25">
            <a:extLst>
              <a:ext uri="{FF2B5EF4-FFF2-40B4-BE49-F238E27FC236}">
                <a16:creationId xmlns:a16="http://schemas.microsoft.com/office/drawing/2014/main" id="{66DD48C3-46DB-49F4-FDE8-01137F4CE38A}"/>
              </a:ext>
            </a:extLst>
          </p:cNvPr>
          <p:cNvSpPr txBox="1"/>
          <p:nvPr/>
        </p:nvSpPr>
        <p:spPr>
          <a:xfrm>
            <a:off x="7821188" y="2903651"/>
            <a:ext cx="614271" cy="276999"/>
          </a:xfrm>
          <a:prstGeom prst="rect">
            <a:avLst/>
          </a:prstGeom>
          <a:noFill/>
        </p:spPr>
        <p:txBody>
          <a:bodyPr wrap="none" rtlCol="0">
            <a:spAutoFit/>
          </a:bodyPr>
          <a:lstStyle/>
          <a:p>
            <a:pPr algn="r"/>
            <a:r>
              <a:rPr lang="en-US" sz="1200" noProof="0" dirty="0">
                <a:solidFill>
                  <a:schemeClr val="bg1"/>
                </a:solidFill>
              </a:rPr>
              <a:t>n=251</a:t>
            </a:r>
          </a:p>
        </p:txBody>
      </p:sp>
      <p:sp>
        <p:nvSpPr>
          <p:cNvPr id="27" name="Isosceles Triangle 26">
            <a:extLst>
              <a:ext uri="{FF2B5EF4-FFF2-40B4-BE49-F238E27FC236}">
                <a16:creationId xmlns:a16="http://schemas.microsoft.com/office/drawing/2014/main" id="{B3B49D3C-75CB-4EDC-99C8-D5C1F2E8778A}"/>
              </a:ext>
            </a:extLst>
          </p:cNvPr>
          <p:cNvSpPr/>
          <p:nvPr/>
        </p:nvSpPr>
        <p:spPr>
          <a:xfrm>
            <a:off x="6848797" y="3491053"/>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Isosceles Triangle 27">
            <a:extLst>
              <a:ext uri="{FF2B5EF4-FFF2-40B4-BE49-F238E27FC236}">
                <a16:creationId xmlns:a16="http://schemas.microsoft.com/office/drawing/2014/main" id="{9F50829F-C855-5B69-0AEA-830A06D6FCCB}"/>
              </a:ext>
            </a:extLst>
          </p:cNvPr>
          <p:cNvSpPr/>
          <p:nvPr/>
        </p:nvSpPr>
        <p:spPr>
          <a:xfrm flipV="1">
            <a:off x="4900862" y="5560008"/>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TextBox 28">
            <a:extLst>
              <a:ext uri="{FF2B5EF4-FFF2-40B4-BE49-F238E27FC236}">
                <a16:creationId xmlns:a16="http://schemas.microsoft.com/office/drawing/2014/main" id="{9CBE6C89-D3FA-8F2D-A730-95C4DA656659}"/>
              </a:ext>
            </a:extLst>
          </p:cNvPr>
          <p:cNvSpPr txBox="1"/>
          <p:nvPr/>
        </p:nvSpPr>
        <p:spPr>
          <a:xfrm>
            <a:off x="4488113" y="3207855"/>
            <a:ext cx="1642542" cy="276999"/>
          </a:xfrm>
          <a:prstGeom prst="rect">
            <a:avLst/>
          </a:prstGeom>
          <a:noFill/>
        </p:spPr>
        <p:txBody>
          <a:bodyPr wrap="square" rtlCol="0">
            <a:spAutoFit/>
          </a:bodyPr>
          <a:lstStyle/>
          <a:p>
            <a:pPr algn="ctr"/>
            <a:r>
              <a:rPr lang="en-US" sz="1200" b="1" noProof="0" dirty="0">
                <a:solidFill>
                  <a:schemeClr val="accent1"/>
                </a:solidFill>
              </a:rPr>
              <a:t>Liraglutide 3.0 mg</a:t>
            </a:r>
          </a:p>
        </p:txBody>
      </p:sp>
      <p:sp>
        <p:nvSpPr>
          <p:cNvPr id="30" name="TextBox 29">
            <a:extLst>
              <a:ext uri="{FF2B5EF4-FFF2-40B4-BE49-F238E27FC236}">
                <a16:creationId xmlns:a16="http://schemas.microsoft.com/office/drawing/2014/main" id="{2B765C6E-2032-57B9-918C-5A2F6537793C}"/>
              </a:ext>
            </a:extLst>
          </p:cNvPr>
          <p:cNvSpPr txBox="1"/>
          <p:nvPr/>
        </p:nvSpPr>
        <p:spPr>
          <a:xfrm>
            <a:off x="6414756" y="3207855"/>
            <a:ext cx="1686546" cy="276999"/>
          </a:xfrm>
          <a:prstGeom prst="rect">
            <a:avLst/>
          </a:prstGeom>
          <a:noFill/>
        </p:spPr>
        <p:txBody>
          <a:bodyPr wrap="square" rtlCol="0">
            <a:spAutoFit/>
          </a:bodyPr>
          <a:lstStyle/>
          <a:p>
            <a:pPr algn="ctr"/>
            <a:r>
              <a:rPr lang="en-US" sz="1200" b="1" noProof="0" dirty="0">
                <a:solidFill>
                  <a:schemeClr val="bg1">
                    <a:lumMod val="50000"/>
                  </a:schemeClr>
                </a:solidFill>
              </a:rPr>
              <a:t>Placebo</a:t>
            </a:r>
          </a:p>
        </p:txBody>
      </p:sp>
      <p:sp>
        <p:nvSpPr>
          <p:cNvPr id="31" name="TextBox 30">
            <a:extLst>
              <a:ext uri="{FF2B5EF4-FFF2-40B4-BE49-F238E27FC236}">
                <a16:creationId xmlns:a16="http://schemas.microsoft.com/office/drawing/2014/main" id="{146302FB-6806-5D26-3DA3-E055CC548517}"/>
              </a:ext>
            </a:extLst>
          </p:cNvPr>
          <p:cNvSpPr txBox="1"/>
          <p:nvPr/>
        </p:nvSpPr>
        <p:spPr>
          <a:xfrm rot="16200000">
            <a:off x="3949069" y="4415913"/>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32" name="Chart 31">
            <a:extLst>
              <a:ext uri="{FF2B5EF4-FFF2-40B4-BE49-F238E27FC236}">
                <a16:creationId xmlns:a16="http://schemas.microsoft.com/office/drawing/2014/main" id="{A974E8E7-E8D2-1F9B-9B4E-33372C91B007}"/>
              </a:ext>
            </a:extLst>
          </p:cNvPr>
          <p:cNvGraphicFramePr/>
          <p:nvPr>
            <p:extLst>
              <p:ext uri="{D42A27DB-BD31-4B8C-83A1-F6EECF244321}">
                <p14:modId xmlns:p14="http://schemas.microsoft.com/office/powerpoint/2010/main" val="2578145122"/>
              </p:ext>
            </p:extLst>
          </p:nvPr>
        </p:nvGraphicFramePr>
        <p:xfrm>
          <a:off x="4185364" y="3533612"/>
          <a:ext cx="4183226" cy="2240888"/>
        </p:xfrm>
        <a:graphic>
          <a:graphicData uri="http://schemas.openxmlformats.org/drawingml/2006/chart">
            <c:chart xmlns:c="http://schemas.openxmlformats.org/drawingml/2006/chart" xmlns:r="http://schemas.openxmlformats.org/officeDocument/2006/relationships" r:id="rId6"/>
          </a:graphicData>
        </a:graphic>
      </p:graphicFrame>
      <p:sp>
        <p:nvSpPr>
          <p:cNvPr id="33" name="TextBox 32">
            <a:extLst>
              <a:ext uri="{FF2B5EF4-FFF2-40B4-BE49-F238E27FC236}">
                <a16:creationId xmlns:a16="http://schemas.microsoft.com/office/drawing/2014/main" id="{25ADD278-6B39-B1F2-49E9-134B2CADB8E5}"/>
              </a:ext>
            </a:extLst>
          </p:cNvPr>
          <p:cNvSpPr txBox="1"/>
          <p:nvPr/>
        </p:nvSpPr>
        <p:spPr>
          <a:xfrm>
            <a:off x="5150014" y="5527816"/>
            <a:ext cx="310983"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a:t>
            </a:r>
            <a:r>
              <a:rPr lang="en-US" sz="1200" dirty="0">
                <a:solidFill>
                  <a:schemeClr val="bg1"/>
                </a:solidFill>
              </a:rPr>
              <a:t>3</a:t>
            </a:r>
            <a:r>
              <a:rPr lang="en-US" sz="1200" noProof="0" dirty="0">
                <a:solidFill>
                  <a:schemeClr val="bg1"/>
                </a:solidFill>
              </a:rPr>
              <a:t>%</a:t>
            </a:r>
            <a:endParaRPr lang="en-US" sz="1200" baseline="30000" noProof="0" dirty="0">
              <a:solidFill>
                <a:schemeClr val="bg1"/>
              </a:solidFill>
            </a:endParaRPr>
          </a:p>
        </p:txBody>
      </p:sp>
      <p:sp>
        <p:nvSpPr>
          <p:cNvPr id="34" name="TextBox 33">
            <a:extLst>
              <a:ext uri="{FF2B5EF4-FFF2-40B4-BE49-F238E27FC236}">
                <a16:creationId xmlns:a16="http://schemas.microsoft.com/office/drawing/2014/main" id="{F9C61317-DA76-BBA6-85BA-32283984B753}"/>
              </a:ext>
            </a:extLst>
          </p:cNvPr>
          <p:cNvSpPr txBox="1"/>
          <p:nvPr/>
        </p:nvSpPr>
        <p:spPr>
          <a:xfrm>
            <a:off x="7142138" y="3847494"/>
            <a:ext cx="221214"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2%</a:t>
            </a:r>
            <a:endParaRPr lang="en-US" sz="1200" baseline="30000" noProof="0" dirty="0">
              <a:solidFill>
                <a:schemeClr val="bg1"/>
              </a:solidFill>
            </a:endParaRPr>
          </a:p>
        </p:txBody>
      </p:sp>
      <p:sp>
        <p:nvSpPr>
          <p:cNvPr id="35" name="TextBox 34">
            <a:extLst>
              <a:ext uri="{FF2B5EF4-FFF2-40B4-BE49-F238E27FC236}">
                <a16:creationId xmlns:a16="http://schemas.microsoft.com/office/drawing/2014/main" id="{D3EF7FDD-2881-CCE1-A740-23F1FAF60999}"/>
              </a:ext>
            </a:extLst>
          </p:cNvPr>
          <p:cNvSpPr txBox="1"/>
          <p:nvPr/>
        </p:nvSpPr>
        <p:spPr>
          <a:xfrm>
            <a:off x="6281745" y="5296428"/>
            <a:ext cx="2154281" cy="415498"/>
          </a:xfrm>
          <a:prstGeom prst="rect">
            <a:avLst/>
          </a:prstGeom>
          <a:noFill/>
        </p:spPr>
        <p:txBody>
          <a:bodyPr wrap="square" lIns="0" rIns="0" rtlCol="0" anchor="t">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1965"/>
                </a:solidFill>
                <a:effectLst/>
                <a:uLnTx/>
                <a:uFillTx/>
                <a:ea typeface="+mn-ea"/>
                <a:cs typeface="Arial" charset="0"/>
              </a:rPr>
              <a:t>ETD </a:t>
            </a:r>
            <a:r>
              <a:rPr kumimoji="0" lang="en-US" sz="1050" i="0" u="none" strike="noStrike" kern="1200" cap="none" spc="0" normalizeH="0" baseline="0" noProof="0" dirty="0">
                <a:ln>
                  <a:noFill/>
                </a:ln>
                <a:solidFill>
                  <a:srgbClr val="001965"/>
                </a:solidFill>
                <a:effectLst/>
                <a:uLnTx/>
                <a:uFillTx/>
                <a:ea typeface="+mn-ea"/>
                <a:cs typeface="Arial" charset="0"/>
              </a:rPr>
              <a:t>(95% CI) week 56 </a:t>
            </a:r>
            <a:br>
              <a:rPr kumimoji="0" lang="en-US" sz="1050" i="0" u="none" strike="noStrike" kern="1200" cap="none" spc="0" normalizeH="0" baseline="0" noProof="0" dirty="0">
                <a:ln>
                  <a:noFill/>
                </a:ln>
                <a:solidFill>
                  <a:srgbClr val="001965"/>
                </a:solidFill>
                <a:effectLst/>
                <a:uLnTx/>
                <a:uFillTx/>
                <a:ea typeface="+mn-ea"/>
                <a:cs typeface="Arial" charset="0"/>
              </a:rPr>
            </a:br>
            <a:r>
              <a:rPr kumimoji="0" lang="en-US" sz="1050" b="1" i="0" u="none" strike="noStrike" kern="1200" cap="none" spc="0" normalizeH="0" baseline="0" noProof="0" dirty="0">
                <a:ln>
                  <a:noFill/>
                </a:ln>
                <a:solidFill>
                  <a:srgbClr val="001965"/>
                </a:solidFill>
                <a:effectLst/>
                <a:uLnTx/>
                <a:uFillTx/>
                <a:ea typeface="+mn-ea"/>
                <a:cs typeface="Arial" charset="0"/>
              </a:rPr>
              <a:t>−4.50 kg </a:t>
            </a:r>
            <a:r>
              <a:rPr kumimoji="0" lang="en-US" sz="1050" i="0" u="none" strike="noStrike" kern="1200" cap="none" spc="0" normalizeH="0" baseline="0" noProof="0" dirty="0">
                <a:ln>
                  <a:noFill/>
                </a:ln>
                <a:solidFill>
                  <a:srgbClr val="001965"/>
                </a:solidFill>
                <a:effectLst/>
                <a:uLnTx/>
                <a:uFillTx/>
                <a:ea typeface="+mn-ea"/>
                <a:cs typeface="Arial" charset="0"/>
              </a:rPr>
              <a:t>(−7.17, −1.84)</a:t>
            </a:r>
          </a:p>
        </p:txBody>
      </p:sp>
      <p:grpSp>
        <p:nvGrpSpPr>
          <p:cNvPr id="6" name="Group 5">
            <a:extLst>
              <a:ext uri="{FF2B5EF4-FFF2-40B4-BE49-F238E27FC236}">
                <a16:creationId xmlns:a16="http://schemas.microsoft.com/office/drawing/2014/main" id="{10DF2165-5CC4-4A3F-1309-5DA7794E6C2A}"/>
              </a:ext>
            </a:extLst>
          </p:cNvPr>
          <p:cNvGrpSpPr/>
          <p:nvPr/>
        </p:nvGrpSpPr>
        <p:grpSpPr>
          <a:xfrm>
            <a:off x="4447588" y="2039229"/>
            <a:ext cx="767738" cy="809597"/>
            <a:chOff x="4447588" y="2039229"/>
            <a:chExt cx="767738" cy="809597"/>
          </a:xfrm>
        </p:grpSpPr>
        <p:grpSp>
          <p:nvGrpSpPr>
            <p:cNvPr id="14" name="Group 13">
              <a:extLst>
                <a:ext uri="{FF2B5EF4-FFF2-40B4-BE49-F238E27FC236}">
                  <a16:creationId xmlns:a16="http://schemas.microsoft.com/office/drawing/2014/main" id="{47938FE4-F9D6-033A-7D23-BAD934D81CD1}"/>
                </a:ext>
              </a:extLst>
            </p:cNvPr>
            <p:cNvGrpSpPr/>
            <p:nvPr/>
          </p:nvGrpSpPr>
          <p:grpSpPr>
            <a:xfrm>
              <a:off x="4447588" y="2420403"/>
              <a:ext cx="767738" cy="428423"/>
              <a:chOff x="4842329" y="1953294"/>
              <a:chExt cx="903598" cy="504238"/>
            </a:xfrm>
          </p:grpSpPr>
          <p:sp>
            <p:nvSpPr>
              <p:cNvPr id="16" name="TextBox 15">
                <a:extLst>
                  <a:ext uri="{FF2B5EF4-FFF2-40B4-BE49-F238E27FC236}">
                    <a16:creationId xmlns:a16="http://schemas.microsoft.com/office/drawing/2014/main" id="{5BA2688A-C9A2-5448-AA56-DE764C5F92D0}"/>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17" name="TextBox 16">
                <a:extLst>
                  <a:ext uri="{FF2B5EF4-FFF2-40B4-BE49-F238E27FC236}">
                    <a16:creationId xmlns:a16="http://schemas.microsoft.com/office/drawing/2014/main" id="{5F245F66-0757-55AE-1A95-C39D0975A993}"/>
                  </a:ext>
                </a:extLst>
              </p:cNvPr>
              <p:cNvSpPr txBox="1"/>
              <p:nvPr/>
            </p:nvSpPr>
            <p:spPr>
              <a:xfrm>
                <a:off x="4842329" y="2095290"/>
                <a:ext cx="903598" cy="362242"/>
              </a:xfrm>
              <a:prstGeom prst="rect">
                <a:avLst/>
              </a:prstGeom>
              <a:noFill/>
            </p:spPr>
            <p:txBody>
              <a:bodyPr wrap="square" rtlCol="0">
                <a:spAutoFit/>
              </a:bodyPr>
              <a:lstStyle/>
              <a:p>
                <a:pPr algn="ctr"/>
                <a:r>
                  <a:rPr lang="en-US" sz="1400" noProof="0" dirty="0"/>
                  <a:t>41%</a:t>
                </a:r>
              </a:p>
            </p:txBody>
          </p:sp>
        </p:grpSp>
        <p:pic>
          <p:nvPicPr>
            <p:cNvPr id="3" name="Graphic 2" descr="Man with solid fill">
              <a:extLst>
                <a:ext uri="{FF2B5EF4-FFF2-40B4-BE49-F238E27FC236}">
                  <a16:creationId xmlns:a16="http://schemas.microsoft.com/office/drawing/2014/main" id="{11E6CD6B-7AD5-50AD-AC92-9924EEAE37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26234" y="2039229"/>
              <a:ext cx="410448" cy="374657"/>
            </a:xfrm>
            <a:prstGeom prst="rect">
              <a:avLst/>
            </a:prstGeom>
          </p:spPr>
        </p:pic>
      </p:grpSp>
    </p:spTree>
    <p:extLst>
      <p:ext uri="{BB962C8B-B14F-4D97-AF65-F5344CB8AC3E}">
        <p14:creationId xmlns:p14="http://schemas.microsoft.com/office/powerpoint/2010/main" val="93071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50A0D-FA1A-C134-A77E-259150C93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A1DF6-4B70-932B-7022-D8852E3A7263}"/>
              </a:ext>
            </a:extLst>
          </p:cNvPr>
          <p:cNvSpPr>
            <a:spLocks noGrp="1"/>
          </p:cNvSpPr>
          <p:nvPr>
            <p:ph type="title"/>
          </p:nvPr>
        </p:nvSpPr>
        <p:spPr/>
        <p:txBody>
          <a:bodyPr>
            <a:normAutofit/>
          </a:bodyPr>
          <a:lstStyle/>
          <a:p>
            <a:r>
              <a:rPr lang="en-US" sz="3200" noProof="0" dirty="0"/>
              <a:t>Liraglutide</a:t>
            </a:r>
            <a:r>
              <a:rPr lang="en-US" noProof="0" dirty="0"/>
              <a:t>: Safety</a:t>
            </a:r>
          </a:p>
        </p:txBody>
      </p:sp>
      <p:sp>
        <p:nvSpPr>
          <p:cNvPr id="9" name="Text Placeholder 8">
            <a:extLst>
              <a:ext uri="{FF2B5EF4-FFF2-40B4-BE49-F238E27FC236}">
                <a16:creationId xmlns:a16="http://schemas.microsoft.com/office/drawing/2014/main" id="{877D5936-2416-77B7-953E-A7B920552907}"/>
              </a:ext>
            </a:extLst>
          </p:cNvPr>
          <p:cNvSpPr>
            <a:spLocks noGrp="1"/>
          </p:cNvSpPr>
          <p:nvPr>
            <p:ph type="body" sz="quarter" idx="13"/>
          </p:nvPr>
        </p:nvSpPr>
        <p:spPr/>
        <p:txBody>
          <a:bodyPr/>
          <a:lstStyle/>
          <a:p>
            <a:r>
              <a:rPr lang="en-US" noProof="0" dirty="0"/>
              <a:t>T2DM, type 2 diabetes mellitus.</a:t>
            </a:r>
            <a:br>
              <a:rPr lang="en-US" noProof="0" dirty="0"/>
            </a:br>
            <a:r>
              <a:rPr lang="en-US" noProof="0" dirty="0"/>
              <a:t>Saxenda</a:t>
            </a:r>
            <a:r>
              <a:rPr lang="en-US" baseline="30000" noProof="0" dirty="0"/>
              <a:t>®</a:t>
            </a:r>
            <a:r>
              <a:rPr lang="en-US" noProof="0" dirty="0"/>
              <a:t> (liraglutide 3 mg). Prescribing information. </a:t>
            </a:r>
            <a:r>
              <a:rPr lang="en-US" noProof="0" dirty="0">
                <a:hlinkClick r:id="rId3"/>
              </a:rPr>
              <a:t>https://www.novo-pi.com/saxenda.pdf</a:t>
            </a:r>
            <a:r>
              <a:rPr lang="en-US" dirty="0"/>
              <a:t>. Accessed March 2026.</a:t>
            </a:r>
            <a:endParaRPr lang="en-US" noProof="0" dirty="0"/>
          </a:p>
        </p:txBody>
      </p:sp>
      <p:sp>
        <p:nvSpPr>
          <p:cNvPr id="4" name="TextBox 3">
            <a:extLst>
              <a:ext uri="{FF2B5EF4-FFF2-40B4-BE49-F238E27FC236}">
                <a16:creationId xmlns:a16="http://schemas.microsoft.com/office/drawing/2014/main" id="{7C8955F4-CBBF-A985-1968-1D91B695F114}"/>
              </a:ext>
            </a:extLst>
          </p:cNvPr>
          <p:cNvSpPr txBox="1"/>
          <p:nvPr/>
        </p:nvSpPr>
        <p:spPr>
          <a:xfrm>
            <a:off x="6127710" y="1683953"/>
            <a:ext cx="5416292" cy="687388"/>
          </a:xfrm>
          <a:prstGeom prst="roundRect">
            <a:avLst/>
          </a:prstGeom>
          <a:solidFill>
            <a:schemeClr val="tx1"/>
          </a:solidFill>
          <a:ln>
            <a:noFill/>
          </a:ln>
        </p:spPr>
        <p:txBody>
          <a:bodyPr wrap="square" rtlCol="0">
            <a:noAutofit/>
          </a:bodyPr>
          <a:lstStyle>
            <a:defPPr>
              <a:defRPr lang="en-US"/>
            </a:defPPr>
            <a:lvl1pPr>
              <a:defRPr>
                <a:solidFill>
                  <a:schemeClr val="bg1"/>
                </a:solidFill>
              </a:defRPr>
            </a:lvl1pPr>
          </a:lstStyle>
          <a:p>
            <a:r>
              <a:rPr lang="en-US" noProof="0" dirty="0"/>
              <a:t>Warnings and precautions</a:t>
            </a:r>
          </a:p>
        </p:txBody>
      </p:sp>
      <p:sp>
        <p:nvSpPr>
          <p:cNvPr id="5" name="Rectangle 4">
            <a:extLst>
              <a:ext uri="{FF2B5EF4-FFF2-40B4-BE49-F238E27FC236}">
                <a16:creationId xmlns:a16="http://schemas.microsoft.com/office/drawing/2014/main" id="{0372774B-FF38-CC40-8863-806AC9869D81}"/>
              </a:ext>
            </a:extLst>
          </p:cNvPr>
          <p:cNvSpPr/>
          <p:nvPr/>
        </p:nvSpPr>
        <p:spPr>
          <a:xfrm>
            <a:off x="6127710" y="2092950"/>
            <a:ext cx="5416292" cy="3622050"/>
          </a:xfrm>
          <a:prstGeom prst="rect">
            <a:avLst/>
          </a:prstGeom>
          <a:solidFill>
            <a:schemeClr val="bg1">
              <a:lumMod val="85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0" tIns="108000" rIns="182880" rtlCol="0" anchor="t"/>
          <a:lstStyle/>
          <a:p>
            <a:pPr marL="358775" indent="-179388" defTabSz="1219139" fontAlgn="base">
              <a:spcBef>
                <a:spcPct val="0"/>
              </a:spcBef>
              <a:spcAft>
                <a:spcPct val="0"/>
              </a:spcAft>
              <a:buFont typeface="Arial" panose="020B0604020202020204" pitchFamily="34" charset="0"/>
              <a:buChar char="•"/>
            </a:pPr>
            <a:r>
              <a:rPr lang="en-US" sz="1400" noProof="0" dirty="0">
                <a:solidFill>
                  <a:schemeClr val="tx1"/>
                </a:solidFill>
                <a:latin typeface="+mj-lt"/>
              </a:rPr>
              <a:t>Acute pancreatitis</a:t>
            </a:r>
          </a:p>
          <a:p>
            <a:pPr marL="358775" indent="-179388" defTabSz="1219139" fontAlgn="base">
              <a:spcBef>
                <a:spcPct val="0"/>
              </a:spcBef>
              <a:spcAft>
                <a:spcPct val="0"/>
              </a:spcAft>
              <a:buFont typeface="Arial" panose="020B0604020202020204" pitchFamily="34" charset="0"/>
              <a:buChar char="•"/>
            </a:pPr>
            <a:r>
              <a:rPr lang="en-US" sz="1400" noProof="0" dirty="0">
                <a:solidFill>
                  <a:schemeClr val="tx1"/>
                </a:solidFill>
                <a:latin typeface="+mj-lt"/>
              </a:rPr>
              <a:t>Acute gall bladder disease</a:t>
            </a:r>
          </a:p>
          <a:p>
            <a:pPr marL="358775" indent="-179388" defTabSz="1219139" fontAlgn="base">
              <a:spcBef>
                <a:spcPct val="0"/>
              </a:spcBef>
              <a:spcAft>
                <a:spcPct val="0"/>
              </a:spcAft>
              <a:buFont typeface="Arial" panose="020B0604020202020204" pitchFamily="34" charset="0"/>
              <a:buChar char="•"/>
            </a:pPr>
            <a:r>
              <a:rPr lang="en-US" sz="1400" noProof="0" dirty="0">
                <a:solidFill>
                  <a:schemeClr val="tx1"/>
                </a:solidFill>
                <a:latin typeface="+mj-lt"/>
              </a:rPr>
              <a:t>Hypoglycemia can occur with concomitant use </a:t>
            </a:r>
            <a:br>
              <a:rPr lang="en-US" sz="1400" noProof="0" dirty="0">
                <a:solidFill>
                  <a:schemeClr val="tx1"/>
                </a:solidFill>
                <a:latin typeface="+mj-lt"/>
              </a:rPr>
            </a:br>
            <a:r>
              <a:rPr lang="en-US" sz="1400" noProof="0" dirty="0">
                <a:solidFill>
                  <a:schemeClr val="tx1"/>
                </a:solidFill>
                <a:latin typeface="+mj-lt"/>
              </a:rPr>
              <a:t>of insulin secretagogues or insulin</a:t>
            </a:r>
          </a:p>
          <a:p>
            <a:pPr marL="358775" indent="-179388" defTabSz="1219139" fontAlgn="base">
              <a:spcBef>
                <a:spcPct val="0"/>
              </a:spcBef>
              <a:spcAft>
                <a:spcPct val="0"/>
              </a:spcAft>
              <a:buFont typeface="Arial" panose="020B0604020202020204" pitchFamily="34" charset="0"/>
              <a:buChar char="•"/>
            </a:pPr>
            <a:r>
              <a:rPr lang="en-US" sz="1400" noProof="0" dirty="0">
                <a:solidFill>
                  <a:schemeClr val="tx1"/>
                </a:solidFill>
                <a:latin typeface="+mj-lt"/>
              </a:rPr>
              <a:t>Acute kidney injury</a:t>
            </a:r>
          </a:p>
          <a:p>
            <a:pPr marL="358775" indent="-179388" defTabSz="1219139" fontAlgn="base">
              <a:spcBef>
                <a:spcPct val="0"/>
              </a:spcBef>
              <a:spcAft>
                <a:spcPct val="0"/>
              </a:spcAft>
              <a:buFont typeface="Arial" panose="020B0604020202020204" pitchFamily="34" charset="0"/>
              <a:buChar char="•"/>
            </a:pPr>
            <a:r>
              <a:rPr lang="en-US" sz="1400" noProof="0" dirty="0">
                <a:solidFill>
                  <a:schemeClr val="tx1"/>
                </a:solidFill>
                <a:latin typeface="+mj-lt"/>
              </a:rPr>
              <a:t>Hypersensitivity reactions</a:t>
            </a:r>
          </a:p>
          <a:p>
            <a:pPr marL="358775" indent="-179388" defTabSz="1219139" fontAlgn="base">
              <a:spcBef>
                <a:spcPct val="0"/>
              </a:spcBef>
              <a:spcAft>
                <a:spcPct val="0"/>
              </a:spcAft>
              <a:buFont typeface="Arial" panose="020B0604020202020204" pitchFamily="34" charset="0"/>
              <a:buChar char="•"/>
            </a:pPr>
            <a:r>
              <a:rPr lang="en-US" sz="1400" noProof="0" dirty="0">
                <a:solidFill>
                  <a:schemeClr val="tx1"/>
                </a:solidFill>
                <a:latin typeface="+mj-lt"/>
              </a:rPr>
              <a:t>Diabetic retinopathy complications in patients </a:t>
            </a:r>
            <a:br>
              <a:rPr lang="en-US" sz="1400" noProof="0" dirty="0">
                <a:solidFill>
                  <a:schemeClr val="tx1"/>
                </a:solidFill>
                <a:latin typeface="+mj-lt"/>
              </a:rPr>
            </a:br>
            <a:r>
              <a:rPr lang="en-US" sz="1400" noProof="0" dirty="0">
                <a:solidFill>
                  <a:schemeClr val="tx1"/>
                </a:solidFill>
                <a:latin typeface="+mj-lt"/>
              </a:rPr>
              <a:t>with type 2 diabetes</a:t>
            </a:r>
          </a:p>
          <a:p>
            <a:pPr marL="358775" indent="-179388" defTabSz="1219139" fontAlgn="base">
              <a:spcBef>
                <a:spcPct val="0"/>
              </a:spcBef>
              <a:spcAft>
                <a:spcPct val="0"/>
              </a:spcAft>
              <a:buFont typeface="Arial" panose="020B0604020202020204" pitchFamily="34" charset="0"/>
              <a:buChar char="•"/>
            </a:pPr>
            <a:r>
              <a:rPr lang="en-US" sz="1400" noProof="0" dirty="0">
                <a:solidFill>
                  <a:schemeClr val="tx1"/>
                </a:solidFill>
                <a:latin typeface="+mj-lt"/>
              </a:rPr>
              <a:t>Increased heart rate</a:t>
            </a:r>
          </a:p>
          <a:p>
            <a:pPr marL="358775" indent="-179388" defTabSz="1219139" fontAlgn="base">
              <a:spcBef>
                <a:spcPct val="0"/>
              </a:spcBef>
              <a:spcAft>
                <a:spcPct val="0"/>
              </a:spcAft>
              <a:buFont typeface="Arial" panose="020B0604020202020204" pitchFamily="34" charset="0"/>
              <a:buChar char="•"/>
            </a:pPr>
            <a:endParaRPr lang="en-US" sz="1400" noProof="0" dirty="0">
              <a:solidFill>
                <a:schemeClr val="tx1"/>
              </a:solidFill>
              <a:latin typeface="+mj-lt"/>
            </a:endParaRPr>
          </a:p>
        </p:txBody>
      </p:sp>
      <p:sp>
        <p:nvSpPr>
          <p:cNvPr id="19" name="TextBox 18">
            <a:extLst>
              <a:ext uri="{FF2B5EF4-FFF2-40B4-BE49-F238E27FC236}">
                <a16:creationId xmlns:a16="http://schemas.microsoft.com/office/drawing/2014/main" id="{C8878663-F60B-4401-DFDD-A87C7DD6C731}"/>
              </a:ext>
            </a:extLst>
          </p:cNvPr>
          <p:cNvSpPr txBox="1"/>
          <p:nvPr/>
        </p:nvSpPr>
        <p:spPr>
          <a:xfrm>
            <a:off x="647999" y="1683953"/>
            <a:ext cx="5149298" cy="541034"/>
          </a:xfrm>
          <a:prstGeom prst="roundRect">
            <a:avLst/>
          </a:prstGeom>
          <a:solidFill>
            <a:schemeClr val="accent1"/>
          </a:solidFill>
          <a:ln>
            <a:noFill/>
          </a:ln>
        </p:spPr>
        <p:txBody>
          <a:bodyPr wrap="square" rtlCol="0">
            <a:noAutofit/>
          </a:bodyPr>
          <a:lstStyle/>
          <a:p>
            <a:r>
              <a:rPr lang="en-US" noProof="0" dirty="0">
                <a:solidFill>
                  <a:schemeClr val="bg1"/>
                </a:solidFill>
              </a:rPr>
              <a:t>Contraindications</a:t>
            </a:r>
          </a:p>
        </p:txBody>
      </p:sp>
      <p:sp>
        <p:nvSpPr>
          <p:cNvPr id="21" name="Rectangle 20">
            <a:extLst>
              <a:ext uri="{FF2B5EF4-FFF2-40B4-BE49-F238E27FC236}">
                <a16:creationId xmlns:a16="http://schemas.microsoft.com/office/drawing/2014/main" id="{1AABF38D-0C9D-7665-6634-DDB09092CC11}"/>
              </a:ext>
            </a:extLst>
          </p:cNvPr>
          <p:cNvSpPr/>
          <p:nvPr/>
        </p:nvSpPr>
        <p:spPr>
          <a:xfrm>
            <a:off x="647999" y="2092951"/>
            <a:ext cx="5149298" cy="1126857"/>
          </a:xfrm>
          <a:prstGeom prst="rect">
            <a:avLst/>
          </a:prstGeom>
          <a:solidFill>
            <a:schemeClr val="accent1">
              <a:lumMod val="20000"/>
              <a:lumOff val="80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08000" rIns="182880" rtlCol="0" anchor="t"/>
          <a:lstStyle/>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Personal or family history of medullary thyroid carcinoma or multiple endocrine neoplasia syndrome type 2</a:t>
            </a:r>
          </a:p>
          <a:p>
            <a:pPr marL="142875" marR="0" lvl="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Hypersensitivity to liraglutide or any of its excipients</a:t>
            </a:r>
          </a:p>
        </p:txBody>
      </p:sp>
      <p:sp>
        <p:nvSpPr>
          <p:cNvPr id="20" name="TextBox 19">
            <a:extLst>
              <a:ext uri="{FF2B5EF4-FFF2-40B4-BE49-F238E27FC236}">
                <a16:creationId xmlns:a16="http://schemas.microsoft.com/office/drawing/2014/main" id="{2BAEF1B8-554A-8351-FFFC-826BDDB7F788}"/>
              </a:ext>
            </a:extLst>
          </p:cNvPr>
          <p:cNvSpPr txBox="1"/>
          <p:nvPr/>
        </p:nvSpPr>
        <p:spPr>
          <a:xfrm>
            <a:off x="647999" y="3129522"/>
            <a:ext cx="5149297" cy="640657"/>
          </a:xfrm>
          <a:prstGeom prst="roundRect">
            <a:avLst/>
          </a:prstGeom>
          <a:solidFill>
            <a:schemeClr val="tx2"/>
          </a:solidFill>
          <a:ln>
            <a:noFill/>
          </a:ln>
        </p:spPr>
        <p:txBody>
          <a:bodyPr wrap="square" rtlCol="0">
            <a:noAutofit/>
          </a:bodyPr>
          <a:lstStyle>
            <a:defPPr>
              <a:defRPr lang="en-US"/>
            </a:defPPr>
            <a:lvl1pPr>
              <a:defRPr>
                <a:solidFill>
                  <a:schemeClr val="bg1"/>
                </a:solidFill>
              </a:defRPr>
            </a:lvl1pPr>
          </a:lstStyle>
          <a:p>
            <a:r>
              <a:rPr lang="en-US" noProof="0" dirty="0"/>
              <a:t>Adverse events (incidence ≥5%)</a:t>
            </a:r>
          </a:p>
        </p:txBody>
      </p:sp>
      <p:sp>
        <p:nvSpPr>
          <p:cNvPr id="22" name="Rectangle 21">
            <a:extLst>
              <a:ext uri="{FF2B5EF4-FFF2-40B4-BE49-F238E27FC236}">
                <a16:creationId xmlns:a16="http://schemas.microsoft.com/office/drawing/2014/main" id="{A85BF1B6-3F94-AC86-E20C-FFE540DFC82D}"/>
              </a:ext>
            </a:extLst>
          </p:cNvPr>
          <p:cNvSpPr/>
          <p:nvPr/>
        </p:nvSpPr>
        <p:spPr>
          <a:xfrm>
            <a:off x="647998" y="3524868"/>
            <a:ext cx="5149298" cy="2190132"/>
          </a:xfrm>
          <a:prstGeom prst="rect">
            <a:avLst/>
          </a:prstGeom>
          <a:solidFill>
            <a:srgbClr val="F2F2F2"/>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rIns="182880" numCol="2" rtlCol="0" anchor="ctr"/>
          <a:lstStyle/>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Nausea </a:t>
            </a:r>
          </a:p>
          <a:p>
            <a:pPr marL="142875" lvl="0"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Diarrhea</a:t>
            </a:r>
          </a:p>
          <a:p>
            <a:pPr marL="142875" lvl="0"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Constipation</a:t>
            </a:r>
          </a:p>
          <a:p>
            <a:pPr marL="142875" lvl="0"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Vomiting </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Injection site reactions</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Headache</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Hypoglycemia in T2DM</a:t>
            </a:r>
            <a:br>
              <a:rPr lang="en-US" sz="1400" noProof="0" dirty="0">
                <a:solidFill>
                  <a:schemeClr val="tx1"/>
                </a:solidFill>
                <a:latin typeface="+mj-lt"/>
              </a:rPr>
            </a:br>
            <a:endParaRPr lang="en-US" sz="1400" noProof="0" dirty="0">
              <a:solidFill>
                <a:schemeClr val="tx1"/>
              </a:solidFill>
              <a:latin typeface="+mj-lt"/>
            </a:endParaRP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Dyspepsia</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Fatigue</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Dizziness</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Abdominal pain</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Increased lipase</a:t>
            </a:r>
          </a:p>
          <a:p>
            <a:pPr marL="142875" marR="0" lvl="0" indent="-142875" defTabSz="1219139" fontAlgn="base">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Upper abdominal pain</a:t>
            </a:r>
          </a:p>
        </p:txBody>
      </p:sp>
      <p:sp>
        <p:nvSpPr>
          <p:cNvPr id="8" name="Rectangle 7">
            <a:extLst>
              <a:ext uri="{FF2B5EF4-FFF2-40B4-BE49-F238E27FC236}">
                <a16:creationId xmlns:a16="http://schemas.microsoft.com/office/drawing/2014/main" id="{04C49734-4063-57C8-B3C9-019EFE5EFFD4}"/>
              </a:ext>
            </a:extLst>
          </p:cNvPr>
          <p:cNvSpPr/>
          <p:nvPr/>
        </p:nvSpPr>
        <p:spPr>
          <a:xfrm>
            <a:off x="6127710" y="2216354"/>
            <a:ext cx="5416292" cy="3109127"/>
          </a:xfrm>
          <a:prstGeom prst="rect">
            <a:avLst/>
          </a:prstGeom>
          <a:solidFill>
            <a:schemeClr val="bg1">
              <a:lumMod val="85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rIns="182880" rtlCol="0" anchor="t"/>
          <a:lstStyle/>
          <a:p>
            <a:pPr marL="142875" marR="0" lvl="0" indent="-142875" algn="l" defTabSz="1219139" rtl="0" eaLnBrk="1" fontAlgn="base" latinLnBrk="0" hangingPunct="1">
              <a:spcBef>
                <a:spcPct val="0"/>
              </a:spcBef>
              <a:spcAft>
                <a:spcPts val="300"/>
              </a:spcAft>
              <a:buClrTx/>
              <a:buSzTx/>
              <a:buFont typeface="Arial" panose="020B0604020202020204" pitchFamily="34" charset="0"/>
              <a:buChar char="•"/>
              <a:tabLst/>
              <a:defRPr/>
            </a:pPr>
            <a:r>
              <a:rPr lang="en-US" sz="1400" dirty="0">
                <a:solidFill>
                  <a:schemeClr val="tx1"/>
                </a:solidFill>
                <a:latin typeface="+mj-lt"/>
              </a:rPr>
              <a:t>Risk of t</a:t>
            </a:r>
            <a:r>
              <a:rPr kumimoji="0" lang="en-US" sz="1400" b="0" i="0" u="none" strike="noStrike" kern="1200" cap="none" spc="0" normalizeH="0" baseline="0" noProof="0" dirty="0">
                <a:ln>
                  <a:noFill/>
                </a:ln>
                <a:solidFill>
                  <a:schemeClr val="tx1"/>
                </a:solidFill>
                <a:effectLst/>
                <a:uLnTx/>
                <a:uFillTx/>
                <a:latin typeface="+mj-lt"/>
                <a:ea typeface="+mn-ea"/>
                <a:cs typeface="+mn-cs"/>
              </a:rPr>
              <a:t>hyroid C-cell tumors</a:t>
            </a:r>
          </a:p>
          <a:p>
            <a:pPr marL="142875" marR="0" lvl="0" indent="-142875" algn="l" defTabSz="1219139" rtl="0" eaLnBrk="1" fontAlgn="base" latinLnBrk="0" hangingPunct="1">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Acute pancreatitis</a:t>
            </a:r>
          </a:p>
          <a:p>
            <a:pPr marL="142875" marR="0" lvl="0" indent="-142875" algn="l" defTabSz="1219139" rtl="0" eaLnBrk="1" fontAlgn="base" latinLnBrk="0" hangingPunct="1">
              <a:spcBef>
                <a:spcPct val="0"/>
              </a:spcBef>
              <a:spcAft>
                <a:spcPts val="3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tx1"/>
                </a:solidFill>
                <a:effectLst/>
                <a:uLnTx/>
                <a:uFillTx/>
                <a:latin typeface="+mj-lt"/>
                <a:ea typeface="+mn-ea"/>
                <a:cs typeface="+mn-cs"/>
              </a:rPr>
              <a:t>Acute gallbladder disease</a:t>
            </a:r>
          </a:p>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Hypoglycemia </a:t>
            </a:r>
          </a:p>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Heart rate increase</a:t>
            </a:r>
          </a:p>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Acute kidney injury due to volume depletion</a:t>
            </a:r>
          </a:p>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Severe gastrointestinal adverse reactions</a:t>
            </a:r>
          </a:p>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Hypersensitivity reactions</a:t>
            </a:r>
          </a:p>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Suicidal behavior and ideation</a:t>
            </a:r>
          </a:p>
          <a:p>
            <a:pPr marL="142875" indent="-142875" defTabSz="1219139" fontAlgn="base">
              <a:spcBef>
                <a:spcPct val="0"/>
              </a:spcBef>
              <a:spcAft>
                <a:spcPts val="300"/>
              </a:spcAft>
              <a:buFont typeface="Arial" panose="020B0604020202020204" pitchFamily="34" charset="0"/>
              <a:buChar char="•"/>
              <a:defRPr/>
            </a:pPr>
            <a:r>
              <a:rPr kumimoji="0" lang="en-US" sz="1400" b="0" i="0" u="none" strike="noStrike" kern="1200" cap="none" spc="0" normalizeH="0" baseline="0" noProof="0" dirty="0">
                <a:ln>
                  <a:noFill/>
                </a:ln>
                <a:solidFill>
                  <a:schemeClr val="tx1"/>
                </a:solidFill>
                <a:effectLst/>
                <a:uLnTx/>
                <a:uFillTx/>
                <a:latin typeface="+mj-lt"/>
                <a:ea typeface="+mn-ea"/>
                <a:cs typeface="+mn-cs"/>
              </a:rPr>
              <a:t>Pulmonary aspiration during general anesthesia </a:t>
            </a:r>
            <a:br>
              <a:rPr kumimoji="0" lang="en-US" sz="1400" b="0" i="0" u="none" strike="noStrike" kern="1200" cap="none" spc="0" normalizeH="0" baseline="0" noProof="0" dirty="0">
                <a:ln>
                  <a:noFill/>
                </a:ln>
                <a:solidFill>
                  <a:schemeClr val="tx1"/>
                </a:solidFill>
                <a:effectLst/>
                <a:uLnTx/>
                <a:uFillTx/>
                <a:latin typeface="+mj-lt"/>
                <a:ea typeface="+mn-ea"/>
                <a:cs typeface="+mn-cs"/>
              </a:rPr>
            </a:br>
            <a:r>
              <a:rPr kumimoji="0" lang="en-US" sz="1400" b="0" i="0" u="none" strike="noStrike" kern="1200" cap="none" spc="0" normalizeH="0" baseline="0" noProof="0" dirty="0">
                <a:ln>
                  <a:noFill/>
                </a:ln>
                <a:solidFill>
                  <a:schemeClr val="tx1"/>
                </a:solidFill>
                <a:effectLst/>
                <a:uLnTx/>
                <a:uFillTx/>
                <a:latin typeface="+mj-lt"/>
                <a:ea typeface="+mn-ea"/>
                <a:cs typeface="+mn-cs"/>
              </a:rPr>
              <a:t>or deep sedation</a:t>
            </a:r>
          </a:p>
        </p:txBody>
      </p:sp>
      <p:pic>
        <p:nvPicPr>
          <p:cNvPr id="3" name="Graphic 2">
            <a:extLst>
              <a:ext uri="{FF2B5EF4-FFF2-40B4-BE49-F238E27FC236}">
                <a16:creationId xmlns:a16="http://schemas.microsoft.com/office/drawing/2014/main" id="{4D3D8742-FBF6-E296-B8E0-E7886FE79A6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3957" y="4648200"/>
            <a:ext cx="998283" cy="998283"/>
          </a:xfrm>
          <a:prstGeom prst="rect">
            <a:avLst/>
          </a:prstGeom>
        </p:spPr>
      </p:pic>
    </p:spTree>
    <p:extLst>
      <p:ext uri="{BB962C8B-B14F-4D97-AF65-F5344CB8AC3E}">
        <p14:creationId xmlns:p14="http://schemas.microsoft.com/office/powerpoint/2010/main" val="271965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23029-F15C-8B56-DF13-6BC707BE0E37}"/>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31BEF85B-079B-A9A0-10D3-30D1929536C8}"/>
              </a:ext>
            </a:extLst>
          </p:cNvPr>
          <p:cNvPicPr>
            <a:picLocks noChangeAspect="1"/>
          </p:cNvPicPr>
          <p:nvPr/>
        </p:nvPicPr>
        <p:blipFill>
          <a:blip>
            <a:extLst>
              <a:ext uri="{96DAC541-7B7A-43D3-8B79-37D633B846F1}">
                <asvg:svgBlip xmlns:asvg="http://schemas.microsoft.com/office/drawing/2016/SVG/main" r:embed="rId3"/>
              </a:ext>
            </a:extLst>
          </a:blip>
          <a:srcRect l="5" r="5"/>
          <a:stretch/>
        </p:blipFill>
        <p:spPr>
          <a:xfrm>
            <a:off x="1683498" y="2257434"/>
            <a:ext cx="9970493" cy="344044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BCBAE2E0-9C3B-D129-6F89-75E6D1C1CD8A}"/>
              </a:ext>
            </a:extLst>
          </p:cNvPr>
          <p:cNvPicPr>
            <a:picLocks noChangeAspect="1"/>
          </p:cNvPicPr>
          <p:nvPr/>
        </p:nvPicPr>
        <p:blipFill rotWithShape="1">
          <a:blip r:embed="rId4">
            <a:extLst>
              <a:ext uri="{28A0092B-C50C-407E-A947-70E740481C1C}">
                <a14:useLocalDpi xmlns:a14="http://schemas.microsoft.com/office/drawing/2010/main" val="0"/>
              </a:ext>
            </a:extLst>
          </a:blip>
          <a:srcRect b="44830"/>
          <a:stretch/>
        </p:blipFill>
        <p:spPr>
          <a:xfrm>
            <a:off x="479152" y="2758390"/>
            <a:ext cx="2634590" cy="3032933"/>
          </a:xfrm>
          <a:prstGeom prst="rect">
            <a:avLst/>
          </a:prstGeom>
        </p:spPr>
      </p:pic>
      <p:sp>
        <p:nvSpPr>
          <p:cNvPr id="12" name="Rectangle: Rounded Corners 11">
            <a:extLst>
              <a:ext uri="{FF2B5EF4-FFF2-40B4-BE49-F238E27FC236}">
                <a16:creationId xmlns:a16="http://schemas.microsoft.com/office/drawing/2014/main" id="{4397C915-2CA0-7112-946F-7C607EC25103}"/>
              </a:ext>
            </a:extLst>
          </p:cNvPr>
          <p:cNvSpPr/>
          <p:nvPr/>
        </p:nvSpPr>
        <p:spPr>
          <a:xfrm>
            <a:off x="587375" y="5502427"/>
            <a:ext cx="11017250" cy="648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noProof="0" dirty="0"/>
              <a:t>By acting in place of alpha-melanocyte-stimulating hormone (α-MSH) to reestablish MC4R pathway activity, setmelanotide helps increase satiety signals and energy expenditure</a:t>
            </a:r>
            <a:endParaRPr lang="en-US" baseline="30000" noProof="0" dirty="0"/>
          </a:p>
        </p:txBody>
      </p:sp>
      <p:sp>
        <p:nvSpPr>
          <p:cNvPr id="14" name="Oval 13">
            <a:extLst>
              <a:ext uri="{FF2B5EF4-FFF2-40B4-BE49-F238E27FC236}">
                <a16:creationId xmlns:a16="http://schemas.microsoft.com/office/drawing/2014/main" id="{FFDD8443-219D-574B-EC7F-22FFB698C5D8}"/>
              </a:ext>
            </a:extLst>
          </p:cNvPr>
          <p:cNvSpPr/>
          <p:nvPr/>
        </p:nvSpPr>
        <p:spPr>
          <a:xfrm>
            <a:off x="570997" y="1687224"/>
            <a:ext cx="1015200" cy="1015664"/>
          </a:xfrm>
          <a:prstGeom prst="ellips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Picture 14">
            <a:extLst>
              <a:ext uri="{FF2B5EF4-FFF2-40B4-BE49-F238E27FC236}">
                <a16:creationId xmlns:a16="http://schemas.microsoft.com/office/drawing/2014/main" id="{2F388309-B5C0-A0DD-811B-790888E7073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988" y="1776624"/>
            <a:ext cx="783157" cy="783155"/>
          </a:xfrm>
          <a:prstGeom prst="rect">
            <a:avLst/>
          </a:prstGeom>
        </p:spPr>
      </p:pic>
      <p:sp>
        <p:nvSpPr>
          <p:cNvPr id="16" name="Oval 15">
            <a:extLst>
              <a:ext uri="{FF2B5EF4-FFF2-40B4-BE49-F238E27FC236}">
                <a16:creationId xmlns:a16="http://schemas.microsoft.com/office/drawing/2014/main" id="{1900934C-34BA-BD4A-E95B-7E0031A90C20}"/>
              </a:ext>
            </a:extLst>
          </p:cNvPr>
          <p:cNvSpPr/>
          <p:nvPr/>
        </p:nvSpPr>
        <p:spPr>
          <a:xfrm>
            <a:off x="995800" y="2110550"/>
            <a:ext cx="171450" cy="17145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7" name="Straight Connector 16">
            <a:extLst>
              <a:ext uri="{FF2B5EF4-FFF2-40B4-BE49-F238E27FC236}">
                <a16:creationId xmlns:a16="http://schemas.microsoft.com/office/drawing/2014/main" id="{D5A3D899-4B93-EE95-6F98-7EBFBC82FF96}"/>
              </a:ext>
            </a:extLst>
          </p:cNvPr>
          <p:cNvCxnSpPr>
            <a:cxnSpLocks/>
            <a:stCxn id="16" idx="6"/>
          </p:cNvCxnSpPr>
          <p:nvPr/>
        </p:nvCxnSpPr>
        <p:spPr>
          <a:xfrm flipV="1">
            <a:off x="1167250" y="2192947"/>
            <a:ext cx="611218" cy="3328"/>
          </a:xfrm>
          <a:prstGeom prst="line">
            <a:avLst/>
          </a:prstGeom>
          <a:noFill/>
          <a:ln w="19050"/>
        </p:spPr>
        <p:style>
          <a:lnRef idx="2">
            <a:schemeClr val="accent1">
              <a:shade val="15000"/>
            </a:schemeClr>
          </a:lnRef>
          <a:fillRef idx="1">
            <a:schemeClr val="accent1"/>
          </a:fillRef>
          <a:effectRef idx="0">
            <a:schemeClr val="accent1"/>
          </a:effectRef>
          <a:fontRef idx="minor">
            <a:schemeClr val="lt1"/>
          </a:fontRef>
        </p:style>
      </p:cxnSp>
      <p:sp>
        <p:nvSpPr>
          <p:cNvPr id="2" name="Title 1">
            <a:extLst>
              <a:ext uri="{FF2B5EF4-FFF2-40B4-BE49-F238E27FC236}">
                <a16:creationId xmlns:a16="http://schemas.microsoft.com/office/drawing/2014/main" id="{616EA98A-0803-9978-259C-0667D5D9D0CE}"/>
              </a:ext>
            </a:extLst>
          </p:cNvPr>
          <p:cNvSpPr>
            <a:spLocks noGrp="1"/>
          </p:cNvSpPr>
          <p:nvPr>
            <p:ph type="title"/>
          </p:nvPr>
        </p:nvSpPr>
        <p:spPr/>
        <p:txBody>
          <a:bodyPr/>
          <a:lstStyle/>
          <a:p>
            <a:r>
              <a:rPr lang="en-US" noProof="0" dirty="0"/>
              <a:t>Setmelanotide: Mechanism of action</a:t>
            </a:r>
          </a:p>
        </p:txBody>
      </p:sp>
      <p:sp>
        <p:nvSpPr>
          <p:cNvPr id="4" name="Text Placeholder 3">
            <a:extLst>
              <a:ext uri="{FF2B5EF4-FFF2-40B4-BE49-F238E27FC236}">
                <a16:creationId xmlns:a16="http://schemas.microsoft.com/office/drawing/2014/main" id="{B6B2120C-1833-3599-A0FB-F935BB856FA9}"/>
              </a:ext>
            </a:extLst>
          </p:cNvPr>
          <p:cNvSpPr>
            <a:spLocks noGrp="1"/>
          </p:cNvSpPr>
          <p:nvPr>
            <p:ph type="body" sz="quarter" idx="13"/>
          </p:nvPr>
        </p:nvSpPr>
        <p:spPr/>
        <p:txBody>
          <a:bodyPr/>
          <a:lstStyle/>
          <a:p>
            <a:br>
              <a:rPr lang="en-US" noProof="0" dirty="0"/>
            </a:br>
            <a:r>
              <a:rPr lang="en-US" noProof="0" dirty="0"/>
              <a:t>Rhythm Pharmaceuticals. IMCIVREE (setmelanotide) injection: Mechanism of action. </a:t>
            </a:r>
            <a:r>
              <a:rPr lang="en-US" noProof="0" dirty="0">
                <a:hlinkClick r:id="rId6"/>
              </a:rPr>
              <a:t>https://www.imcivree.com/hcp/ppl/moa/</a:t>
            </a:r>
            <a:r>
              <a:rPr lang="en-US" noProof="0" dirty="0"/>
              <a:t>. Accessed </a:t>
            </a:r>
            <a:r>
              <a:rPr lang="en-US" dirty="0"/>
              <a:t>March 2026</a:t>
            </a:r>
            <a:r>
              <a:rPr lang="en-US" noProof="0" dirty="0"/>
              <a:t>.</a:t>
            </a:r>
          </a:p>
        </p:txBody>
      </p:sp>
      <p:sp>
        <p:nvSpPr>
          <p:cNvPr id="79" name="TextBox 78">
            <a:extLst>
              <a:ext uri="{FF2B5EF4-FFF2-40B4-BE49-F238E27FC236}">
                <a16:creationId xmlns:a16="http://schemas.microsoft.com/office/drawing/2014/main" id="{D05A4B0E-68DC-3DA2-CDF1-607EE76E5FD3}"/>
              </a:ext>
            </a:extLst>
          </p:cNvPr>
          <p:cNvSpPr txBox="1"/>
          <p:nvPr/>
        </p:nvSpPr>
        <p:spPr>
          <a:xfrm>
            <a:off x="201871" y="6612414"/>
            <a:ext cx="10652011" cy="246221"/>
          </a:xfrm>
          <a:prstGeom prst="rect">
            <a:avLst/>
          </a:prstGeom>
          <a:noFill/>
        </p:spPr>
        <p:txBody>
          <a:bodyPr wrap="square" anchor="b">
            <a:spAutoFit/>
          </a:bodyPr>
          <a:lstStyle/>
          <a:p>
            <a:pPr marL="0" indent="0">
              <a:buNone/>
            </a:pPr>
            <a:endParaRPr lang="en-US" sz="1000" noProof="0" dirty="0"/>
          </a:p>
        </p:txBody>
      </p:sp>
      <p:sp>
        <p:nvSpPr>
          <p:cNvPr id="8" name="Freeform: Shape 7">
            <a:extLst>
              <a:ext uri="{FF2B5EF4-FFF2-40B4-BE49-F238E27FC236}">
                <a16:creationId xmlns:a16="http://schemas.microsoft.com/office/drawing/2014/main" id="{FC913153-EB7E-F134-5A13-E72A18C46464}"/>
              </a:ext>
            </a:extLst>
          </p:cNvPr>
          <p:cNvSpPr/>
          <p:nvPr/>
        </p:nvSpPr>
        <p:spPr>
          <a:xfrm rot="763526">
            <a:off x="1762997" y="3017344"/>
            <a:ext cx="925999" cy="553626"/>
          </a:xfrm>
          <a:custGeom>
            <a:avLst/>
            <a:gdLst>
              <a:gd name="connsiteX0" fmla="*/ 0 w 1828800"/>
              <a:gd name="connsiteY0" fmla="*/ 588434 h 812800"/>
              <a:gd name="connsiteX1" fmla="*/ 1828800 w 1828800"/>
              <a:gd name="connsiteY1" fmla="*/ 0 h 812800"/>
              <a:gd name="connsiteX2" fmla="*/ 1828800 w 1828800"/>
              <a:gd name="connsiteY2" fmla="*/ 812800 h 812800"/>
              <a:gd name="connsiteX3" fmla="*/ 0 w 1828800"/>
              <a:gd name="connsiteY3" fmla="*/ 588434 h 812800"/>
              <a:gd name="connsiteX0" fmla="*/ 0 w 1865873"/>
              <a:gd name="connsiteY0" fmla="*/ 588434 h 1307749"/>
              <a:gd name="connsiteX1" fmla="*/ 1828800 w 1865873"/>
              <a:gd name="connsiteY1" fmla="*/ 0 h 1307749"/>
              <a:gd name="connsiteX2" fmla="*/ 1865873 w 1865873"/>
              <a:gd name="connsiteY2" fmla="*/ 1307749 h 1307749"/>
              <a:gd name="connsiteX3" fmla="*/ 0 w 1865873"/>
              <a:gd name="connsiteY3" fmla="*/ 588434 h 1307749"/>
              <a:gd name="connsiteX0" fmla="*/ 0 w 1910221"/>
              <a:gd name="connsiteY0" fmla="*/ 0 h 719315"/>
              <a:gd name="connsiteX1" fmla="*/ 1910221 w 1910221"/>
              <a:gd name="connsiteY1" fmla="*/ 112412 h 719315"/>
              <a:gd name="connsiteX2" fmla="*/ 1865873 w 1910221"/>
              <a:gd name="connsiteY2" fmla="*/ 719315 h 719315"/>
              <a:gd name="connsiteX3" fmla="*/ 0 w 1910221"/>
              <a:gd name="connsiteY3" fmla="*/ 0 h 719315"/>
              <a:gd name="connsiteX0" fmla="*/ 0 w 1910221"/>
              <a:gd name="connsiteY0" fmla="*/ 0 h 957468"/>
              <a:gd name="connsiteX1" fmla="*/ 1910221 w 1910221"/>
              <a:gd name="connsiteY1" fmla="*/ 112412 h 957468"/>
              <a:gd name="connsiteX2" fmla="*/ 1766731 w 1910221"/>
              <a:gd name="connsiteY2" fmla="*/ 957469 h 957468"/>
              <a:gd name="connsiteX3" fmla="*/ 0 w 1910221"/>
              <a:gd name="connsiteY3" fmla="*/ 0 h 957468"/>
              <a:gd name="connsiteX0" fmla="*/ 0 w 1945368"/>
              <a:gd name="connsiteY0" fmla="*/ 0 h 957469"/>
              <a:gd name="connsiteX1" fmla="*/ 1910221 w 1945368"/>
              <a:gd name="connsiteY1" fmla="*/ 112412 h 957469"/>
              <a:gd name="connsiteX2" fmla="*/ 1766731 w 1945368"/>
              <a:gd name="connsiteY2" fmla="*/ 957469 h 957469"/>
              <a:gd name="connsiteX3" fmla="*/ 0 w 1945368"/>
              <a:gd name="connsiteY3" fmla="*/ 0 h 957469"/>
              <a:gd name="connsiteX0" fmla="*/ 0 w 2067406"/>
              <a:gd name="connsiteY0" fmla="*/ 0 h 957469"/>
              <a:gd name="connsiteX1" fmla="*/ 2067406 w 2067406"/>
              <a:gd name="connsiteY1" fmla="*/ 163867 h 957469"/>
              <a:gd name="connsiteX2" fmla="*/ 1766731 w 2067406"/>
              <a:gd name="connsiteY2" fmla="*/ 957469 h 957469"/>
              <a:gd name="connsiteX3" fmla="*/ 0 w 2067406"/>
              <a:gd name="connsiteY3" fmla="*/ 0 h 957469"/>
              <a:gd name="connsiteX0" fmla="*/ 0 w 2072674"/>
              <a:gd name="connsiteY0" fmla="*/ 0 h 957469"/>
              <a:gd name="connsiteX1" fmla="*/ 2067406 w 2072674"/>
              <a:gd name="connsiteY1" fmla="*/ 163867 h 957469"/>
              <a:gd name="connsiteX2" fmla="*/ 1766731 w 2072674"/>
              <a:gd name="connsiteY2" fmla="*/ 957469 h 957469"/>
              <a:gd name="connsiteX3" fmla="*/ 0 w 2072674"/>
              <a:gd name="connsiteY3" fmla="*/ 0 h 957469"/>
              <a:gd name="connsiteX0" fmla="*/ 0 w 2053150"/>
              <a:gd name="connsiteY0" fmla="*/ 0 h 957469"/>
              <a:gd name="connsiteX1" fmla="*/ 2044999 w 2053150"/>
              <a:gd name="connsiteY1" fmla="*/ 176173 h 957469"/>
              <a:gd name="connsiteX2" fmla="*/ 1766731 w 2053150"/>
              <a:gd name="connsiteY2" fmla="*/ 957469 h 957469"/>
              <a:gd name="connsiteX3" fmla="*/ 0 w 2053150"/>
              <a:gd name="connsiteY3" fmla="*/ 0 h 957469"/>
              <a:gd name="connsiteX0" fmla="*/ 0 w 1894637"/>
              <a:gd name="connsiteY0" fmla="*/ 0 h 957469"/>
              <a:gd name="connsiteX1" fmla="*/ 1679106 w 1894637"/>
              <a:gd name="connsiteY1" fmla="*/ 158965 h 957469"/>
              <a:gd name="connsiteX2" fmla="*/ 1766731 w 1894637"/>
              <a:gd name="connsiteY2" fmla="*/ 957469 h 957469"/>
              <a:gd name="connsiteX3" fmla="*/ 0 w 1894637"/>
              <a:gd name="connsiteY3" fmla="*/ 0 h 957469"/>
              <a:gd name="connsiteX0" fmla="*/ 0 w 1726947"/>
              <a:gd name="connsiteY0" fmla="*/ 0 h 817641"/>
              <a:gd name="connsiteX1" fmla="*/ 1679106 w 1726947"/>
              <a:gd name="connsiteY1" fmla="*/ 158965 h 817641"/>
              <a:gd name="connsiteX2" fmla="*/ 1519580 w 1726947"/>
              <a:gd name="connsiteY2" fmla="*/ 817641 h 817641"/>
              <a:gd name="connsiteX3" fmla="*/ 0 w 1726947"/>
              <a:gd name="connsiteY3" fmla="*/ 0 h 817641"/>
              <a:gd name="connsiteX0" fmla="*/ 0 w 1680187"/>
              <a:gd name="connsiteY0" fmla="*/ 0 h 817641"/>
              <a:gd name="connsiteX1" fmla="*/ 1679106 w 1680187"/>
              <a:gd name="connsiteY1" fmla="*/ 158965 h 817641"/>
              <a:gd name="connsiteX2" fmla="*/ 1519580 w 1680187"/>
              <a:gd name="connsiteY2" fmla="*/ 817641 h 817641"/>
              <a:gd name="connsiteX3" fmla="*/ 0 w 1680187"/>
              <a:gd name="connsiteY3" fmla="*/ 0 h 817641"/>
              <a:gd name="connsiteX0" fmla="*/ 0 w 1569927"/>
              <a:gd name="connsiteY0" fmla="*/ 0 h 817641"/>
              <a:gd name="connsiteX1" fmla="*/ 1562175 w 1569927"/>
              <a:gd name="connsiteY1" fmla="*/ 168984 h 817641"/>
              <a:gd name="connsiteX2" fmla="*/ 1519580 w 1569927"/>
              <a:gd name="connsiteY2" fmla="*/ 817641 h 817641"/>
              <a:gd name="connsiteX3" fmla="*/ 0 w 1569927"/>
              <a:gd name="connsiteY3" fmla="*/ 0 h 817641"/>
              <a:gd name="connsiteX0" fmla="*/ 0 w 1568002"/>
              <a:gd name="connsiteY0" fmla="*/ 0 h 803869"/>
              <a:gd name="connsiteX1" fmla="*/ 1562175 w 1568002"/>
              <a:gd name="connsiteY1" fmla="*/ 168984 h 803869"/>
              <a:gd name="connsiteX2" fmla="*/ 1510953 w 1568002"/>
              <a:gd name="connsiteY2" fmla="*/ 803869 h 803869"/>
              <a:gd name="connsiteX3" fmla="*/ 0 w 1568002"/>
              <a:gd name="connsiteY3" fmla="*/ 0 h 803869"/>
              <a:gd name="connsiteX0" fmla="*/ 0 w 820508"/>
              <a:gd name="connsiteY0" fmla="*/ 256954 h 640834"/>
              <a:gd name="connsiteX1" fmla="*/ 814681 w 820508"/>
              <a:gd name="connsiteY1" fmla="*/ 5949 h 640834"/>
              <a:gd name="connsiteX2" fmla="*/ 763459 w 820508"/>
              <a:gd name="connsiteY2" fmla="*/ 640834 h 640834"/>
              <a:gd name="connsiteX3" fmla="*/ 0 w 820508"/>
              <a:gd name="connsiteY3" fmla="*/ 256954 h 640834"/>
            </a:gdLst>
            <a:ahLst/>
            <a:cxnLst>
              <a:cxn ang="0">
                <a:pos x="connsiteX0" y="connsiteY0"/>
              </a:cxn>
              <a:cxn ang="0">
                <a:pos x="connsiteX1" y="connsiteY1"/>
              </a:cxn>
              <a:cxn ang="0">
                <a:pos x="connsiteX2" y="connsiteY2"/>
              </a:cxn>
              <a:cxn ang="0">
                <a:pos x="connsiteX3" y="connsiteY3"/>
              </a:cxn>
            </a:cxnLst>
            <a:rect l="l" t="t" r="r" b="b"/>
            <a:pathLst>
              <a:path w="820508" h="640834">
                <a:moveTo>
                  <a:pt x="0" y="256954"/>
                </a:moveTo>
                <a:cubicBezTo>
                  <a:pt x="520725" y="313282"/>
                  <a:pt x="293956" y="-50379"/>
                  <a:pt x="814681" y="5949"/>
                </a:cubicBezTo>
                <a:cubicBezTo>
                  <a:pt x="828128" y="368799"/>
                  <a:pt x="821137" y="307812"/>
                  <a:pt x="763459" y="640834"/>
                </a:cubicBezTo>
                <a:lnTo>
                  <a:pt x="0" y="25695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mj-lt"/>
              <a:ea typeface="+mn-ea"/>
              <a:cs typeface="+mn-cs"/>
            </a:endParaRPr>
          </a:p>
        </p:txBody>
      </p:sp>
      <p:grpSp>
        <p:nvGrpSpPr>
          <p:cNvPr id="22" name="Group 21">
            <a:extLst>
              <a:ext uri="{FF2B5EF4-FFF2-40B4-BE49-F238E27FC236}">
                <a16:creationId xmlns:a16="http://schemas.microsoft.com/office/drawing/2014/main" id="{EC958861-A8B1-EBC2-660E-DC501E7722B2}"/>
              </a:ext>
            </a:extLst>
          </p:cNvPr>
          <p:cNvGrpSpPr/>
          <p:nvPr/>
        </p:nvGrpSpPr>
        <p:grpSpPr>
          <a:xfrm>
            <a:off x="1472859" y="3117673"/>
            <a:ext cx="361189" cy="64800"/>
            <a:chOff x="1472859" y="2988466"/>
            <a:chExt cx="361189" cy="64800"/>
          </a:xfrm>
        </p:grpSpPr>
        <p:cxnSp>
          <p:nvCxnSpPr>
            <p:cNvPr id="19" name="Straight Connector 18">
              <a:extLst>
                <a:ext uri="{FF2B5EF4-FFF2-40B4-BE49-F238E27FC236}">
                  <a16:creationId xmlns:a16="http://schemas.microsoft.com/office/drawing/2014/main" id="{8669FCC5-0E75-0134-FCC6-2BE5538B316D}"/>
                </a:ext>
              </a:extLst>
            </p:cNvPr>
            <p:cNvCxnSpPr>
              <a:cxnSpLocks/>
            </p:cNvCxnSpPr>
            <p:nvPr/>
          </p:nvCxnSpPr>
          <p:spPr>
            <a:xfrm>
              <a:off x="1472859" y="3020866"/>
              <a:ext cx="296410" cy="0"/>
            </a:xfrm>
            <a:prstGeom prst="line">
              <a:avLst/>
            </a:prstGeom>
            <a:ln w="6350">
              <a:solidFill>
                <a:srgbClr val="445569"/>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A9175837-B8EA-3131-E729-07DF4BD3BA47}"/>
                </a:ext>
              </a:extLst>
            </p:cNvPr>
            <p:cNvSpPr>
              <a:spLocks noChangeAspect="1"/>
            </p:cNvSpPr>
            <p:nvPr/>
          </p:nvSpPr>
          <p:spPr>
            <a:xfrm>
              <a:off x="1769248" y="2988466"/>
              <a:ext cx="64800" cy="64800"/>
            </a:xfrm>
            <a:prstGeom prst="ellipse">
              <a:avLst/>
            </a:prstGeom>
            <a:noFill/>
            <a:ln w="6350">
              <a:solidFill>
                <a:srgbClr val="445569"/>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
        <p:nvSpPr>
          <p:cNvPr id="13" name="TextBox 12">
            <a:extLst>
              <a:ext uri="{FF2B5EF4-FFF2-40B4-BE49-F238E27FC236}">
                <a16:creationId xmlns:a16="http://schemas.microsoft.com/office/drawing/2014/main" id="{CDF39C84-EF41-0377-7038-5C1E847305BB}"/>
              </a:ext>
            </a:extLst>
          </p:cNvPr>
          <p:cNvSpPr txBox="1"/>
          <p:nvPr/>
        </p:nvSpPr>
        <p:spPr>
          <a:xfrm>
            <a:off x="1738650" y="1881856"/>
            <a:ext cx="9866099" cy="626400"/>
          </a:xfrm>
          <a:prstGeom prst="roundRect">
            <a:avLst>
              <a:gd name="adj" fmla="val 50000"/>
            </a:avLst>
          </a:prstGeom>
          <a:solidFill>
            <a:schemeClr val="accent1"/>
          </a:solidFill>
          <a:ln>
            <a:noFill/>
          </a:ln>
          <a:effectLst/>
        </p:spPr>
        <p:txBody>
          <a:bodyPr wrap="square" lIns="108000" rIns="108000" bIns="46800" anchor="ctr">
            <a:noAutofit/>
          </a:bodyPr>
          <a:lstStyle>
            <a:defPPr>
              <a:defRPr lang="en-US"/>
            </a:defPPr>
            <a:lvl1pPr indent="0">
              <a:buFont typeface="Arial" panose="020B0604020202020204" pitchFamily="34" charset="0"/>
              <a:buNone/>
              <a:defRPr sz="2000">
                <a:latin typeface="+mj-lt"/>
              </a:defRPr>
            </a:lvl1pPr>
          </a:lstStyle>
          <a:p>
            <a:pPr algn="ctr"/>
            <a:r>
              <a:rPr lang="en-US" sz="1700" noProof="0" dirty="0">
                <a:solidFill>
                  <a:schemeClr val="bg1"/>
                </a:solidFill>
              </a:rPr>
              <a:t>Setmelanotide restores impaired MC4 receptor pathway activity, and is prescribed only for</a:t>
            </a:r>
          </a:p>
          <a:p>
            <a:pPr algn="ctr"/>
            <a:r>
              <a:rPr lang="en-US" sz="1700" noProof="0" dirty="0">
                <a:solidFill>
                  <a:schemeClr val="bg1"/>
                </a:solidFill>
              </a:rPr>
              <a:t>POMC deficiency, LEPR, and MC4R genetic causes:</a:t>
            </a:r>
            <a:endParaRPr lang="en-US" sz="1700" baseline="30000" noProof="0" dirty="0">
              <a:solidFill>
                <a:schemeClr val="bg1"/>
              </a:solidFill>
            </a:endParaRPr>
          </a:p>
        </p:txBody>
      </p:sp>
      <p:pic>
        <p:nvPicPr>
          <p:cNvPr id="11" name="Graphic 10">
            <a:extLst>
              <a:ext uri="{FF2B5EF4-FFF2-40B4-BE49-F238E27FC236}">
                <a16:creationId xmlns:a16="http://schemas.microsoft.com/office/drawing/2014/main" id="{E6B9684E-278A-9479-C85B-E4B488ACA561}"/>
              </a:ext>
            </a:extLst>
          </p:cNvPr>
          <p:cNvPicPr>
            <a:picLocks noChangeAspect="1"/>
          </p:cNvPicPr>
          <p:nvPr/>
        </p:nvPicPr>
        <p:blipFill>
          <a:blip>
            <a:extLst>
              <a:ext uri="{96DAC541-7B7A-43D3-8B79-37D633B846F1}">
                <asvg:svgBlip xmlns:asvg="http://schemas.microsoft.com/office/drawing/2016/SVG/main" r:embed="rId7"/>
              </a:ext>
            </a:extLst>
          </a:blip>
          <a:srcRect l="61363" t="43658" r="1837" b="43635"/>
          <a:stretch>
            <a:fillRect/>
          </a:stretch>
        </p:blipFill>
        <p:spPr>
          <a:xfrm>
            <a:off x="587375" y="3036187"/>
            <a:ext cx="804863" cy="196112"/>
          </a:xfrm>
          <a:prstGeom prst="rect">
            <a:avLst/>
          </a:prstGeom>
        </p:spPr>
      </p:pic>
    </p:spTree>
    <p:extLst>
      <p:ext uri="{BB962C8B-B14F-4D97-AF65-F5344CB8AC3E}">
        <p14:creationId xmlns:p14="http://schemas.microsoft.com/office/powerpoint/2010/main" val="44140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ABF3F-9BA2-6287-91E0-1E8C3B7F1E37}"/>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F5F59810-6968-84AD-DA81-2B23BB3480C5}"/>
              </a:ext>
            </a:extLst>
          </p:cNvPr>
          <p:cNvSpPr/>
          <p:nvPr/>
        </p:nvSpPr>
        <p:spPr>
          <a:xfrm>
            <a:off x="1002613" y="3402709"/>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27649D6-1033-A46E-6207-D0B455CC532E}"/>
              </a:ext>
            </a:extLst>
          </p:cNvPr>
          <p:cNvSpPr>
            <a:spLocks noGrp="1"/>
          </p:cNvSpPr>
          <p:nvPr>
            <p:ph type="title"/>
          </p:nvPr>
        </p:nvSpPr>
        <p:spPr/>
        <p:txBody>
          <a:bodyPr>
            <a:normAutofit/>
          </a:bodyPr>
          <a:lstStyle/>
          <a:p>
            <a:r>
              <a:rPr lang="en-US" noProof="0" dirty="0"/>
              <a:t>Setmelanotide injection:</a:t>
            </a:r>
            <a:r>
              <a:rPr lang="en-US" dirty="0"/>
              <a:t>*</a:t>
            </a:r>
            <a:r>
              <a:rPr lang="en-US" noProof="0" dirty="0"/>
              <a:t> Efficacy in children </a:t>
            </a:r>
            <a:r>
              <a:rPr lang="en-US" dirty="0"/>
              <a:t>and adults </a:t>
            </a:r>
            <a:br>
              <a:rPr lang="en-US" dirty="0"/>
            </a:br>
            <a:r>
              <a:rPr lang="en-US" dirty="0"/>
              <a:t>(&gt;6 years) </a:t>
            </a:r>
            <a:endParaRPr lang="en-US" noProof="0" dirty="0"/>
          </a:p>
        </p:txBody>
      </p:sp>
      <p:sp>
        <p:nvSpPr>
          <p:cNvPr id="30" name="Text Placeholder 29">
            <a:extLst>
              <a:ext uri="{FF2B5EF4-FFF2-40B4-BE49-F238E27FC236}">
                <a16:creationId xmlns:a16="http://schemas.microsoft.com/office/drawing/2014/main" id="{0AF7F2AF-F1F8-762F-B791-4B5F5C3C12AA}"/>
              </a:ext>
            </a:extLst>
          </p:cNvPr>
          <p:cNvSpPr>
            <a:spLocks noGrp="1"/>
          </p:cNvSpPr>
          <p:nvPr>
            <p:ph type="body" sz="quarter" idx="13"/>
          </p:nvPr>
        </p:nvSpPr>
        <p:spPr>
          <a:xfrm>
            <a:off x="536239" y="6020060"/>
            <a:ext cx="11068385" cy="324000"/>
          </a:xfrm>
        </p:spPr>
        <p:txBody>
          <a:bodyPr/>
          <a:lstStyle/>
          <a:p>
            <a:r>
              <a:rPr lang="en-US" noProof="0" dirty="0"/>
              <a:t>*FDA-approved dosing: 1 mg (0.1 mL), 2 mg (0.2 mL), or 3 mg (0.3 mL) in a 1 mL multi-dose vial.</a:t>
            </a:r>
            <a:br>
              <a:rPr lang="en-US" noProof="0" dirty="0"/>
            </a:br>
            <a:r>
              <a:rPr lang="en-US" noProof="0" dirty="0"/>
              <a:t>BMI, body mass index</a:t>
            </a:r>
            <a:r>
              <a:rPr lang="en-US" dirty="0"/>
              <a:t>; LEPR, leptin receptor; POMC, pro-opiomelanocortin.</a:t>
            </a:r>
            <a:br>
              <a:rPr lang="en-US" noProof="0" dirty="0"/>
            </a:br>
            <a:r>
              <a:rPr lang="en-US" noProof="0" dirty="0"/>
              <a:t>1. Clement K et al. Lancet Diabetes Endocrinol 2020;8:960–970; 2. IMCIVREE</a:t>
            </a:r>
            <a:r>
              <a:rPr lang="en-US" baseline="30000" noProof="0" dirty="0"/>
              <a:t>®</a:t>
            </a:r>
            <a:r>
              <a:rPr lang="en-US" noProof="0" dirty="0"/>
              <a:t> (setmelanotide). Prescribing information. </a:t>
            </a:r>
            <a:r>
              <a:rPr lang="en-CA" u="sng" dirty="0">
                <a:hlinkClick r:id="rId3"/>
              </a:rPr>
              <a:t>https://www.accessdata.fda.gov/drugsatfda_docs/label/2025/213793Orig1s008lbl.pdf</a:t>
            </a:r>
            <a:r>
              <a:rPr lang="en-CA" dirty="0"/>
              <a:t>. Accessed March 2026.</a:t>
            </a:r>
            <a:endParaRPr lang="en-US" noProof="0" dirty="0"/>
          </a:p>
        </p:txBody>
      </p:sp>
      <p:sp>
        <p:nvSpPr>
          <p:cNvPr id="31" name="Rectangle 30">
            <a:extLst>
              <a:ext uri="{FF2B5EF4-FFF2-40B4-BE49-F238E27FC236}">
                <a16:creationId xmlns:a16="http://schemas.microsoft.com/office/drawing/2014/main" id="{8A522319-640E-AB8A-2108-47740E67BA7A}"/>
              </a:ext>
            </a:extLst>
          </p:cNvPr>
          <p:cNvSpPr/>
          <p:nvPr/>
        </p:nvSpPr>
        <p:spPr>
          <a:xfrm>
            <a:off x="6509192" y="3131947"/>
            <a:ext cx="4688674" cy="3019081"/>
          </a:xfrm>
          <a:prstGeom prst="rect">
            <a:avLst/>
          </a:prstGeom>
          <a:gradFill>
            <a:gsLst>
              <a:gs pos="80000">
                <a:schemeClr val="accent3">
                  <a:lumMod val="20000"/>
                  <a:lumOff val="80000"/>
                </a:schemeClr>
              </a:gs>
              <a:gs pos="0">
                <a:schemeClr val="bg1">
                  <a:alpha val="0"/>
                </a:schemeClr>
              </a:gs>
              <a:gs pos="100000">
                <a:schemeClr val="accent3">
                  <a:lumMod val="40000"/>
                  <a:lumOff val="60000"/>
                </a:schemeClr>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TextBox 32">
            <a:extLst>
              <a:ext uri="{FF2B5EF4-FFF2-40B4-BE49-F238E27FC236}">
                <a16:creationId xmlns:a16="http://schemas.microsoft.com/office/drawing/2014/main" id="{BEFA0DF2-CC5F-6A1B-0588-F39C66325556}"/>
              </a:ext>
            </a:extLst>
          </p:cNvPr>
          <p:cNvSpPr txBox="1"/>
          <p:nvPr/>
        </p:nvSpPr>
        <p:spPr>
          <a:xfrm>
            <a:off x="1001168" y="3131947"/>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1 year</a:t>
            </a:r>
            <a:r>
              <a:rPr lang="en-US" sz="1600" baseline="30000" noProof="0" dirty="0">
                <a:solidFill>
                  <a:schemeClr val="bg1"/>
                </a:solidFill>
              </a:rPr>
              <a:t>2</a:t>
            </a:r>
            <a:r>
              <a:rPr lang="en-US" sz="1600" b="1" noProof="0" dirty="0">
                <a:solidFill>
                  <a:schemeClr val="bg1"/>
                </a:solidFill>
              </a:rPr>
              <a:t> </a:t>
            </a:r>
          </a:p>
        </p:txBody>
      </p:sp>
      <p:sp>
        <p:nvSpPr>
          <p:cNvPr id="34" name="TextBox 33">
            <a:extLst>
              <a:ext uri="{FF2B5EF4-FFF2-40B4-BE49-F238E27FC236}">
                <a16:creationId xmlns:a16="http://schemas.microsoft.com/office/drawing/2014/main" id="{4B4BC8D1-BAF0-2591-B737-C16E9998BC21}"/>
              </a:ext>
            </a:extLst>
          </p:cNvPr>
          <p:cNvSpPr txBox="1"/>
          <p:nvPr/>
        </p:nvSpPr>
        <p:spPr>
          <a:xfrm>
            <a:off x="6509192" y="3131948"/>
            <a:ext cx="4688674" cy="328739"/>
          </a:xfrm>
          <a:prstGeom prst="rect">
            <a:avLst/>
          </a:prstGeom>
          <a:solidFill>
            <a:schemeClr val="bg1">
              <a:lumMod val="65000"/>
            </a:schemeClr>
          </a:solidFill>
        </p:spPr>
        <p:txBody>
          <a:bodyPr wrap="square" tIns="36000" rtlCol="0">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mn-ea"/>
                <a:cs typeface="+mn-cs"/>
              </a:rPr>
              <a:t>Changes in cardiometabolic parameters</a:t>
            </a:r>
            <a:r>
              <a:rPr kumimoji="0" lang="en-US" sz="1600" i="0" u="none" strike="noStrike" kern="0" cap="none" spc="0" normalizeH="0" baseline="30000" noProof="0" dirty="0">
                <a:ln>
                  <a:noFill/>
                </a:ln>
                <a:solidFill>
                  <a:schemeClr val="bg1"/>
                </a:solidFill>
                <a:effectLst/>
                <a:uLnTx/>
                <a:uFillTx/>
                <a:ea typeface="+mn-ea"/>
                <a:cs typeface="+mn-cs"/>
              </a:rPr>
              <a:t>1</a:t>
            </a:r>
          </a:p>
        </p:txBody>
      </p:sp>
      <p:sp>
        <p:nvSpPr>
          <p:cNvPr id="35" name="Rectangle 34">
            <a:extLst>
              <a:ext uri="{FF2B5EF4-FFF2-40B4-BE49-F238E27FC236}">
                <a16:creationId xmlns:a16="http://schemas.microsoft.com/office/drawing/2014/main" id="{7FF493C9-9529-B489-DC1F-592ACAA79838}"/>
              </a:ext>
            </a:extLst>
          </p:cNvPr>
          <p:cNvSpPr/>
          <p:nvPr/>
        </p:nvSpPr>
        <p:spPr>
          <a:xfrm>
            <a:off x="1001168" y="1682473"/>
            <a:ext cx="10196698" cy="136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36" name="TextBox 35">
            <a:extLst>
              <a:ext uri="{FF2B5EF4-FFF2-40B4-BE49-F238E27FC236}">
                <a16:creationId xmlns:a16="http://schemas.microsoft.com/office/drawing/2014/main" id="{3B72BF23-DF24-DA27-C2FA-C450214D7B29}"/>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r>
              <a:rPr lang="en-US" sz="1600" baseline="30000" noProof="0" dirty="0">
                <a:solidFill>
                  <a:schemeClr val="bg1"/>
                </a:solidFill>
              </a:rPr>
              <a:t>1</a:t>
            </a:r>
          </a:p>
        </p:txBody>
      </p:sp>
      <p:grpSp>
        <p:nvGrpSpPr>
          <p:cNvPr id="37" name="Group 36">
            <a:extLst>
              <a:ext uri="{FF2B5EF4-FFF2-40B4-BE49-F238E27FC236}">
                <a16:creationId xmlns:a16="http://schemas.microsoft.com/office/drawing/2014/main" id="{796256BB-87D6-56AA-48B5-AA1EC1EDD825}"/>
              </a:ext>
            </a:extLst>
          </p:cNvPr>
          <p:cNvGrpSpPr/>
          <p:nvPr/>
        </p:nvGrpSpPr>
        <p:grpSpPr>
          <a:xfrm>
            <a:off x="1742032" y="1990359"/>
            <a:ext cx="1813620" cy="1073223"/>
            <a:chOff x="2273510" y="1447148"/>
            <a:chExt cx="2134560" cy="1263142"/>
          </a:xfrm>
        </p:grpSpPr>
        <p:sp>
          <p:nvSpPr>
            <p:cNvPr id="39" name="TextBox 38">
              <a:extLst>
                <a:ext uri="{FF2B5EF4-FFF2-40B4-BE49-F238E27FC236}">
                  <a16:creationId xmlns:a16="http://schemas.microsoft.com/office/drawing/2014/main" id="{9E6086E3-B83D-AE95-65C6-715B43E580BD}"/>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41" name="Graphic 40" descr="Cake with solid fill">
              <a:extLst>
                <a:ext uri="{FF2B5EF4-FFF2-40B4-BE49-F238E27FC236}">
                  <a16:creationId xmlns:a16="http://schemas.microsoft.com/office/drawing/2014/main" id="{6E770885-D59E-6D0D-9D71-5F2F6976D5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92148" y="1447148"/>
              <a:ext cx="497285" cy="500822"/>
            </a:xfrm>
            <a:prstGeom prst="rect">
              <a:avLst/>
            </a:prstGeom>
          </p:spPr>
        </p:pic>
        <p:sp>
          <p:nvSpPr>
            <p:cNvPr id="58" name="TextBox 57">
              <a:extLst>
                <a:ext uri="{FF2B5EF4-FFF2-40B4-BE49-F238E27FC236}">
                  <a16:creationId xmlns:a16="http://schemas.microsoft.com/office/drawing/2014/main" id="{BB05EE68-C4AD-8FC3-E6BB-8FB06EE92353}"/>
                </a:ext>
              </a:extLst>
            </p:cNvPr>
            <p:cNvSpPr txBox="1"/>
            <p:nvPr/>
          </p:nvSpPr>
          <p:spPr>
            <a:xfrm>
              <a:off x="2273510" y="2094480"/>
              <a:ext cx="2134560" cy="615810"/>
            </a:xfrm>
            <a:prstGeom prst="rect">
              <a:avLst/>
            </a:prstGeom>
            <a:noFill/>
          </p:spPr>
          <p:txBody>
            <a:bodyPr wrap="square" rtlCol="0">
              <a:spAutoFit/>
            </a:bodyPr>
            <a:lstStyle/>
            <a:p>
              <a:pPr algn="ctr"/>
              <a:r>
                <a:rPr lang="en-US" sz="1400" noProof="0" dirty="0"/>
                <a:t>18 years (POMC), 24 years (LEPR)</a:t>
              </a:r>
            </a:p>
          </p:txBody>
        </p:sp>
      </p:grpSp>
      <p:grpSp>
        <p:nvGrpSpPr>
          <p:cNvPr id="96" name="Group 95">
            <a:extLst>
              <a:ext uri="{FF2B5EF4-FFF2-40B4-BE49-F238E27FC236}">
                <a16:creationId xmlns:a16="http://schemas.microsoft.com/office/drawing/2014/main" id="{6CA89D5E-D2FF-D896-453E-17E9E133E365}"/>
              </a:ext>
            </a:extLst>
          </p:cNvPr>
          <p:cNvGrpSpPr/>
          <p:nvPr/>
        </p:nvGrpSpPr>
        <p:grpSpPr>
          <a:xfrm>
            <a:off x="6312619" y="2022129"/>
            <a:ext cx="1621230" cy="1041455"/>
            <a:chOff x="5983686" y="1484539"/>
            <a:chExt cx="1908125" cy="1225752"/>
          </a:xfrm>
        </p:grpSpPr>
        <p:pic>
          <p:nvPicPr>
            <p:cNvPr id="97" name="Graphic 96" descr="Scale outline">
              <a:extLst>
                <a:ext uri="{FF2B5EF4-FFF2-40B4-BE49-F238E27FC236}">
                  <a16:creationId xmlns:a16="http://schemas.microsoft.com/office/drawing/2014/main" id="{9C782D1C-508E-6D72-8DE1-69848FCD7B8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8827" y="1484539"/>
              <a:ext cx="437843" cy="440956"/>
            </a:xfrm>
            <a:prstGeom prst="rect">
              <a:avLst/>
            </a:prstGeom>
          </p:spPr>
        </p:pic>
        <p:sp>
          <p:nvSpPr>
            <p:cNvPr id="98" name="TextBox 97">
              <a:extLst>
                <a:ext uri="{FF2B5EF4-FFF2-40B4-BE49-F238E27FC236}">
                  <a16:creationId xmlns:a16="http://schemas.microsoft.com/office/drawing/2014/main" id="{C1C303FF-79BD-21AE-9C4B-EAACD02AA1C5}"/>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99" name="TextBox 98">
              <a:extLst>
                <a:ext uri="{FF2B5EF4-FFF2-40B4-BE49-F238E27FC236}">
                  <a16:creationId xmlns:a16="http://schemas.microsoft.com/office/drawing/2014/main" id="{0B23DB38-B39D-9721-C0A0-F375051624EF}"/>
                </a:ext>
              </a:extLst>
            </p:cNvPr>
            <p:cNvSpPr txBox="1"/>
            <p:nvPr/>
          </p:nvSpPr>
          <p:spPr>
            <a:xfrm>
              <a:off x="5983686" y="2094481"/>
              <a:ext cx="1908125" cy="615810"/>
            </a:xfrm>
            <a:prstGeom prst="rect">
              <a:avLst/>
            </a:prstGeom>
            <a:noFill/>
          </p:spPr>
          <p:txBody>
            <a:bodyPr wrap="square" rtlCol="0">
              <a:spAutoFit/>
            </a:bodyPr>
            <a:lstStyle/>
            <a:p>
              <a:pPr algn="ctr"/>
              <a:r>
                <a:rPr lang="en-US" sz="1400" noProof="0" dirty="0"/>
                <a:t>261 lbs (POMC)</a:t>
              </a:r>
              <a:br>
                <a:rPr lang="en-US" sz="1400" noProof="0" dirty="0"/>
              </a:br>
              <a:r>
                <a:rPr lang="en-US" sz="1400" noProof="0" dirty="0"/>
                <a:t>293 lbs (LEPR)</a:t>
              </a:r>
            </a:p>
          </p:txBody>
        </p:sp>
      </p:grpSp>
      <p:grpSp>
        <p:nvGrpSpPr>
          <p:cNvPr id="100" name="Group 99">
            <a:extLst>
              <a:ext uri="{FF2B5EF4-FFF2-40B4-BE49-F238E27FC236}">
                <a16:creationId xmlns:a16="http://schemas.microsoft.com/office/drawing/2014/main" id="{B454F749-1725-AAD0-8632-B8F8AC78EF90}"/>
              </a:ext>
            </a:extLst>
          </p:cNvPr>
          <p:cNvGrpSpPr/>
          <p:nvPr/>
        </p:nvGrpSpPr>
        <p:grpSpPr>
          <a:xfrm>
            <a:off x="8556627" y="2022128"/>
            <a:ext cx="1871916" cy="1041454"/>
            <a:chOff x="7451481" y="1484539"/>
            <a:chExt cx="2203173" cy="1225751"/>
          </a:xfrm>
        </p:grpSpPr>
        <p:pic>
          <p:nvPicPr>
            <p:cNvPr id="101" name="Graphic 100" descr="Scale outline">
              <a:extLst>
                <a:ext uri="{FF2B5EF4-FFF2-40B4-BE49-F238E27FC236}">
                  <a16:creationId xmlns:a16="http://schemas.microsoft.com/office/drawing/2014/main" id="{3F65D2E3-4F99-7920-3A27-128E511317A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4146" y="1484539"/>
              <a:ext cx="437843" cy="440956"/>
            </a:xfrm>
            <a:prstGeom prst="rect">
              <a:avLst/>
            </a:prstGeom>
          </p:spPr>
        </p:pic>
        <p:sp>
          <p:nvSpPr>
            <p:cNvPr id="102" name="TextBox 101">
              <a:extLst>
                <a:ext uri="{FF2B5EF4-FFF2-40B4-BE49-F238E27FC236}">
                  <a16:creationId xmlns:a16="http://schemas.microsoft.com/office/drawing/2014/main" id="{3BAE41AB-F1C4-6627-213A-528B53357C40}"/>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103" name="TextBox 102">
              <a:extLst>
                <a:ext uri="{FF2B5EF4-FFF2-40B4-BE49-F238E27FC236}">
                  <a16:creationId xmlns:a16="http://schemas.microsoft.com/office/drawing/2014/main" id="{BB42E572-B24D-F238-536B-ACBCDEF523C5}"/>
                </a:ext>
              </a:extLst>
            </p:cNvPr>
            <p:cNvSpPr txBox="1"/>
            <p:nvPr/>
          </p:nvSpPr>
          <p:spPr>
            <a:xfrm>
              <a:off x="7451481" y="2094480"/>
              <a:ext cx="2203173" cy="615810"/>
            </a:xfrm>
            <a:prstGeom prst="rect">
              <a:avLst/>
            </a:prstGeom>
            <a:noFill/>
          </p:spPr>
          <p:txBody>
            <a:bodyPr wrap="square" rtlCol="0">
              <a:spAutoFit/>
            </a:bodyPr>
            <a:lstStyle/>
            <a:p>
              <a:pPr algn="ctr"/>
              <a:r>
                <a:rPr lang="en-US" sz="1400" noProof="0" dirty="0"/>
                <a:t>40 kg/m</a:t>
              </a:r>
              <a:r>
                <a:rPr lang="en-US" sz="1400" baseline="30000" noProof="0" dirty="0"/>
                <a:t>2</a:t>
              </a:r>
              <a:r>
                <a:rPr lang="en-US" sz="1400" noProof="0" dirty="0"/>
                <a:t> (POMC)</a:t>
              </a:r>
              <a:br>
                <a:rPr lang="en-US" sz="1400" noProof="0" dirty="0"/>
              </a:br>
              <a:r>
                <a:rPr lang="en-US" sz="1400" noProof="0" dirty="0"/>
                <a:t>48 kg/m</a:t>
              </a:r>
              <a:r>
                <a:rPr lang="en-US" sz="1400" baseline="30000" noProof="0" dirty="0"/>
                <a:t>2</a:t>
              </a:r>
              <a:r>
                <a:rPr lang="en-US" sz="1400" noProof="0" dirty="0"/>
                <a:t> (LEPR)</a:t>
              </a:r>
            </a:p>
          </p:txBody>
        </p:sp>
      </p:grpSp>
      <p:sp>
        <p:nvSpPr>
          <p:cNvPr id="115" name="TextBox 114">
            <a:extLst>
              <a:ext uri="{FF2B5EF4-FFF2-40B4-BE49-F238E27FC236}">
                <a16:creationId xmlns:a16="http://schemas.microsoft.com/office/drawing/2014/main" id="{4F49B5B1-96EA-CE6F-C9D3-001A37024BC0}"/>
              </a:ext>
            </a:extLst>
          </p:cNvPr>
          <p:cNvSpPr txBox="1"/>
          <p:nvPr/>
        </p:nvSpPr>
        <p:spPr>
          <a:xfrm>
            <a:off x="7954081" y="5241727"/>
            <a:ext cx="1798896" cy="523220"/>
          </a:xfrm>
          <a:prstGeom prst="rect">
            <a:avLst/>
          </a:prstGeom>
          <a:noFill/>
        </p:spPr>
        <p:txBody>
          <a:bodyPr wrap="square" rtlCol="0">
            <a:spAutoFit/>
          </a:bodyPr>
          <a:lstStyle/>
          <a:p>
            <a:pPr algn="ctr"/>
            <a:r>
              <a:rPr lang="en-US" sz="1400" noProof="0" dirty="0"/>
              <a:t>Improved</a:t>
            </a:r>
            <a:br>
              <a:rPr lang="en-US" sz="1400" noProof="0" dirty="0"/>
            </a:br>
            <a:r>
              <a:rPr lang="en-US" sz="1400" noProof="0" dirty="0"/>
              <a:t>lipid profile</a:t>
            </a:r>
          </a:p>
        </p:txBody>
      </p:sp>
      <p:grpSp>
        <p:nvGrpSpPr>
          <p:cNvPr id="116" name="Group 115">
            <a:extLst>
              <a:ext uri="{FF2B5EF4-FFF2-40B4-BE49-F238E27FC236}">
                <a16:creationId xmlns:a16="http://schemas.microsoft.com/office/drawing/2014/main" id="{6E0892C5-A45E-1C81-78E3-2AE397E12BFD}"/>
              </a:ext>
            </a:extLst>
          </p:cNvPr>
          <p:cNvGrpSpPr/>
          <p:nvPr/>
        </p:nvGrpSpPr>
        <p:grpSpPr>
          <a:xfrm>
            <a:off x="8633004" y="4723933"/>
            <a:ext cx="441051" cy="441051"/>
            <a:chOff x="-2065342" y="-146049"/>
            <a:chExt cx="1139829" cy="1139823"/>
          </a:xfrm>
        </p:grpSpPr>
        <p:sp>
          <p:nvSpPr>
            <p:cNvPr id="117" name="Oval 23">
              <a:extLst>
                <a:ext uri="{FF2B5EF4-FFF2-40B4-BE49-F238E27FC236}">
                  <a16:creationId xmlns:a16="http://schemas.microsoft.com/office/drawing/2014/main" id="{275FE1DD-83C5-95EC-9B55-2511E0E91D4D}"/>
                </a:ext>
              </a:extLst>
            </p:cNvPr>
            <p:cNvSpPr>
              <a:spLocks noChangeArrowheads="1"/>
            </p:cNvSpPr>
            <p:nvPr/>
          </p:nvSpPr>
          <p:spPr bwMode="auto">
            <a:xfrm>
              <a:off x="-2065342" y="-146049"/>
              <a:ext cx="1139829" cy="1139823"/>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8" name="Freeform 24">
              <a:extLst>
                <a:ext uri="{FF2B5EF4-FFF2-40B4-BE49-F238E27FC236}">
                  <a16:creationId xmlns:a16="http://schemas.microsoft.com/office/drawing/2014/main" id="{FA8D1DC2-2E87-BE03-7A48-A90764363AD8}"/>
                </a:ext>
              </a:extLst>
            </p:cNvPr>
            <p:cNvSpPr>
              <a:spLocks/>
            </p:cNvSpPr>
            <p:nvPr/>
          </p:nvSpPr>
          <p:spPr bwMode="auto">
            <a:xfrm>
              <a:off x="-2012955" y="-6350"/>
              <a:ext cx="228601" cy="701675"/>
            </a:xfrm>
            <a:custGeom>
              <a:avLst/>
              <a:gdLst>
                <a:gd name="T0" fmla="*/ 173 w 516"/>
                <a:gd name="T1" fmla="*/ 1578 h 1578"/>
                <a:gd name="T2" fmla="*/ 0 w 516"/>
                <a:gd name="T3" fmla="*/ 967 h 1578"/>
                <a:gd name="T4" fmla="*/ 516 w 516"/>
                <a:gd name="T5" fmla="*/ 0 h 1578"/>
              </a:gdLst>
              <a:ahLst/>
              <a:cxnLst>
                <a:cxn ang="0">
                  <a:pos x="T0" y="T1"/>
                </a:cxn>
                <a:cxn ang="0">
                  <a:pos x="T2" y="T3"/>
                </a:cxn>
                <a:cxn ang="0">
                  <a:pos x="T4" y="T5"/>
                </a:cxn>
              </a:cxnLst>
              <a:rect l="0" t="0" r="r" b="b"/>
              <a:pathLst>
                <a:path w="516" h="1578">
                  <a:moveTo>
                    <a:pt x="173" y="1578"/>
                  </a:moveTo>
                  <a:cubicBezTo>
                    <a:pt x="63" y="1400"/>
                    <a:pt x="0" y="1191"/>
                    <a:pt x="0" y="967"/>
                  </a:cubicBezTo>
                  <a:cubicBezTo>
                    <a:pt x="0" y="564"/>
                    <a:pt x="205" y="209"/>
                    <a:pt x="516"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19" name="Freeform 25">
              <a:extLst>
                <a:ext uri="{FF2B5EF4-FFF2-40B4-BE49-F238E27FC236}">
                  <a16:creationId xmlns:a16="http://schemas.microsoft.com/office/drawing/2014/main" id="{EAD9BCBC-2FF8-98CB-7B7E-FB115D249EF5}"/>
                </a:ext>
              </a:extLst>
            </p:cNvPr>
            <p:cNvSpPr>
              <a:spLocks/>
            </p:cNvSpPr>
            <p:nvPr/>
          </p:nvSpPr>
          <p:spPr bwMode="auto">
            <a:xfrm>
              <a:off x="-1751016" y="-93662"/>
              <a:ext cx="669927" cy="204788"/>
            </a:xfrm>
            <a:custGeom>
              <a:avLst/>
              <a:gdLst>
                <a:gd name="T0" fmla="*/ 0 w 1502"/>
                <a:gd name="T1" fmla="*/ 151 h 462"/>
                <a:gd name="T2" fmla="*/ 574 w 1502"/>
                <a:gd name="T3" fmla="*/ 0 h 462"/>
                <a:gd name="T4" fmla="*/ 1502 w 1502"/>
                <a:gd name="T5" fmla="*/ 462 h 462"/>
              </a:gdLst>
              <a:ahLst/>
              <a:cxnLst>
                <a:cxn ang="0">
                  <a:pos x="T0" y="T1"/>
                </a:cxn>
                <a:cxn ang="0">
                  <a:pos x="T2" y="T3"/>
                </a:cxn>
                <a:cxn ang="0">
                  <a:pos x="T4" y="T5"/>
                </a:cxn>
              </a:cxnLst>
              <a:rect l="0" t="0" r="r" b="b"/>
              <a:pathLst>
                <a:path w="1502" h="462">
                  <a:moveTo>
                    <a:pt x="0" y="151"/>
                  </a:moveTo>
                  <a:cubicBezTo>
                    <a:pt x="169" y="55"/>
                    <a:pt x="365" y="0"/>
                    <a:pt x="574" y="0"/>
                  </a:cubicBezTo>
                  <a:cubicBezTo>
                    <a:pt x="953" y="0"/>
                    <a:pt x="1290" y="181"/>
                    <a:pt x="1502" y="46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0" name="Freeform 26">
              <a:extLst>
                <a:ext uri="{FF2B5EF4-FFF2-40B4-BE49-F238E27FC236}">
                  <a16:creationId xmlns:a16="http://schemas.microsoft.com/office/drawing/2014/main" id="{FADD1C19-A449-1564-C1A0-AC2C493C3BC2}"/>
                </a:ext>
              </a:extLst>
            </p:cNvPr>
            <p:cNvSpPr>
              <a:spLocks/>
            </p:cNvSpPr>
            <p:nvPr/>
          </p:nvSpPr>
          <p:spPr bwMode="auto">
            <a:xfrm>
              <a:off x="-1050927" y="157163"/>
              <a:ext cx="71439" cy="214314"/>
            </a:xfrm>
            <a:custGeom>
              <a:avLst/>
              <a:gdLst>
                <a:gd name="T0" fmla="*/ 0 w 160"/>
                <a:gd name="T1" fmla="*/ 0 h 482"/>
                <a:gd name="T2" fmla="*/ 160 w 160"/>
                <a:gd name="T3" fmla="*/ 482 h 482"/>
              </a:gdLst>
              <a:ahLst/>
              <a:cxnLst>
                <a:cxn ang="0">
                  <a:pos x="T0" y="T1"/>
                </a:cxn>
                <a:cxn ang="0">
                  <a:pos x="T2" y="T3"/>
                </a:cxn>
              </a:cxnLst>
              <a:rect l="0" t="0" r="r" b="b"/>
              <a:pathLst>
                <a:path w="160" h="482">
                  <a:moveTo>
                    <a:pt x="0" y="0"/>
                  </a:moveTo>
                  <a:cubicBezTo>
                    <a:pt x="87" y="143"/>
                    <a:pt x="143" y="307"/>
                    <a:pt x="160" y="48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1" name="Freeform 27">
              <a:extLst>
                <a:ext uri="{FF2B5EF4-FFF2-40B4-BE49-F238E27FC236}">
                  <a16:creationId xmlns:a16="http://schemas.microsoft.com/office/drawing/2014/main" id="{684BBDFF-2F36-6C0C-D8DE-1666727100B4}"/>
                </a:ext>
              </a:extLst>
            </p:cNvPr>
            <p:cNvSpPr>
              <a:spLocks/>
            </p:cNvSpPr>
            <p:nvPr/>
          </p:nvSpPr>
          <p:spPr bwMode="auto">
            <a:xfrm>
              <a:off x="-1911354" y="420688"/>
              <a:ext cx="935040" cy="522286"/>
            </a:xfrm>
            <a:custGeom>
              <a:avLst/>
              <a:gdLst>
                <a:gd name="T0" fmla="*/ 2096 w 2096"/>
                <a:gd name="T1" fmla="*/ 0 h 1172"/>
                <a:gd name="T2" fmla="*/ 2096 w 2096"/>
                <a:gd name="T3" fmla="*/ 8 h 1172"/>
                <a:gd name="T4" fmla="*/ 933 w 2096"/>
                <a:gd name="T5" fmla="*/ 1172 h 1172"/>
                <a:gd name="T6" fmla="*/ 0 w 2096"/>
                <a:gd name="T7" fmla="*/ 704 h 1172"/>
              </a:gdLst>
              <a:ahLst/>
              <a:cxnLst>
                <a:cxn ang="0">
                  <a:pos x="T0" y="T1"/>
                </a:cxn>
                <a:cxn ang="0">
                  <a:pos x="T2" y="T3"/>
                </a:cxn>
                <a:cxn ang="0">
                  <a:pos x="T4" y="T5"/>
                </a:cxn>
                <a:cxn ang="0">
                  <a:pos x="T6" y="T7"/>
                </a:cxn>
              </a:cxnLst>
              <a:rect l="0" t="0" r="r" b="b"/>
              <a:pathLst>
                <a:path w="2096" h="1172">
                  <a:moveTo>
                    <a:pt x="2096" y="0"/>
                  </a:moveTo>
                  <a:cubicBezTo>
                    <a:pt x="2096" y="3"/>
                    <a:pt x="2096" y="6"/>
                    <a:pt x="2096" y="8"/>
                  </a:cubicBezTo>
                  <a:cubicBezTo>
                    <a:pt x="2096" y="651"/>
                    <a:pt x="1575" y="1172"/>
                    <a:pt x="933" y="1172"/>
                  </a:cubicBezTo>
                  <a:cubicBezTo>
                    <a:pt x="551" y="1172"/>
                    <a:pt x="212" y="988"/>
                    <a:pt x="0" y="704"/>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2" name="Oval 28">
              <a:extLst>
                <a:ext uri="{FF2B5EF4-FFF2-40B4-BE49-F238E27FC236}">
                  <a16:creationId xmlns:a16="http://schemas.microsoft.com/office/drawing/2014/main" id="{5A081E33-6B45-6C1D-0E90-38CA8F6B862B}"/>
                </a:ext>
              </a:extLst>
            </p:cNvPr>
            <p:cNvSpPr>
              <a:spLocks noChangeArrowheads="1"/>
            </p:cNvSpPr>
            <p:nvPr/>
          </p:nvSpPr>
          <p:spPr bwMode="auto">
            <a:xfrm>
              <a:off x="-1909767" y="9525"/>
              <a:ext cx="830265" cy="828675"/>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3" name="Freeform 29">
              <a:extLst>
                <a:ext uri="{FF2B5EF4-FFF2-40B4-BE49-F238E27FC236}">
                  <a16:creationId xmlns:a16="http://schemas.microsoft.com/office/drawing/2014/main" id="{DF2AAFD9-5793-6E4F-0BC7-6507A89AE2D3}"/>
                </a:ext>
              </a:extLst>
            </p:cNvPr>
            <p:cNvSpPr>
              <a:spLocks/>
            </p:cNvSpPr>
            <p:nvPr/>
          </p:nvSpPr>
          <p:spPr bwMode="auto">
            <a:xfrm>
              <a:off x="-1739903" y="265113"/>
              <a:ext cx="628652" cy="514350"/>
            </a:xfrm>
            <a:custGeom>
              <a:avLst/>
              <a:gdLst>
                <a:gd name="T0" fmla="*/ 72 w 1410"/>
                <a:gd name="T1" fmla="*/ 1156 h 1156"/>
                <a:gd name="T2" fmla="*/ 470 w 1410"/>
                <a:gd name="T3" fmla="*/ 607 h 1156"/>
                <a:gd name="T4" fmla="*/ 1410 w 1410"/>
                <a:gd name="T5" fmla="*/ 0 h 1156"/>
              </a:gdLst>
              <a:ahLst/>
              <a:cxnLst>
                <a:cxn ang="0">
                  <a:pos x="T0" y="T1"/>
                </a:cxn>
                <a:cxn ang="0">
                  <a:pos x="T2" y="T3"/>
                </a:cxn>
                <a:cxn ang="0">
                  <a:pos x="T4" y="T5"/>
                </a:cxn>
              </a:cxnLst>
              <a:rect l="0" t="0" r="r" b="b"/>
              <a:pathLst>
                <a:path w="1410" h="1156">
                  <a:moveTo>
                    <a:pt x="72" y="1156"/>
                  </a:moveTo>
                  <a:cubicBezTo>
                    <a:pt x="72" y="1156"/>
                    <a:pt x="0" y="723"/>
                    <a:pt x="470" y="607"/>
                  </a:cubicBezTo>
                  <a:cubicBezTo>
                    <a:pt x="940" y="492"/>
                    <a:pt x="1269" y="353"/>
                    <a:pt x="1410"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4" name="Oval 30">
              <a:extLst>
                <a:ext uri="{FF2B5EF4-FFF2-40B4-BE49-F238E27FC236}">
                  <a16:creationId xmlns:a16="http://schemas.microsoft.com/office/drawing/2014/main" id="{FD5BA228-9FBE-FCA4-8662-F4E1089E1F9A}"/>
                </a:ext>
              </a:extLst>
            </p:cNvPr>
            <p:cNvSpPr>
              <a:spLocks noChangeArrowheads="1"/>
            </p:cNvSpPr>
            <p:nvPr/>
          </p:nvSpPr>
          <p:spPr bwMode="auto">
            <a:xfrm>
              <a:off x="-1814516" y="412751"/>
              <a:ext cx="115887" cy="158751"/>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5" name="Freeform 31">
              <a:extLst>
                <a:ext uri="{FF2B5EF4-FFF2-40B4-BE49-F238E27FC236}">
                  <a16:creationId xmlns:a16="http://schemas.microsoft.com/office/drawing/2014/main" id="{A5E1269E-C0D7-4CAE-2C27-B1FC46D0993A}"/>
                </a:ext>
              </a:extLst>
            </p:cNvPr>
            <p:cNvSpPr>
              <a:spLocks/>
            </p:cNvSpPr>
            <p:nvPr/>
          </p:nvSpPr>
          <p:spPr bwMode="auto">
            <a:xfrm>
              <a:off x="-1765302" y="165099"/>
              <a:ext cx="155575" cy="160337"/>
            </a:xfrm>
            <a:custGeom>
              <a:avLst/>
              <a:gdLst>
                <a:gd name="T0" fmla="*/ 269 w 347"/>
                <a:gd name="T1" fmla="*/ 268 h 358"/>
                <a:gd name="T2" fmla="*/ 53 w 347"/>
                <a:gd name="T3" fmla="*/ 309 h 358"/>
                <a:gd name="T4" fmla="*/ 78 w 347"/>
                <a:gd name="T5" fmla="*/ 90 h 358"/>
                <a:gd name="T6" fmla="*/ 294 w 347"/>
                <a:gd name="T7" fmla="*/ 50 h 358"/>
                <a:gd name="T8" fmla="*/ 269 w 347"/>
                <a:gd name="T9" fmla="*/ 268 h 358"/>
              </a:gdLst>
              <a:ahLst/>
              <a:cxnLst>
                <a:cxn ang="0">
                  <a:pos x="T0" y="T1"/>
                </a:cxn>
                <a:cxn ang="0">
                  <a:pos x="T2" y="T3"/>
                </a:cxn>
                <a:cxn ang="0">
                  <a:pos x="T4" y="T5"/>
                </a:cxn>
                <a:cxn ang="0">
                  <a:pos x="T6" y="T7"/>
                </a:cxn>
                <a:cxn ang="0">
                  <a:pos x="T8" y="T9"/>
                </a:cxn>
              </a:cxnLst>
              <a:rect l="0" t="0" r="r" b="b"/>
              <a:pathLst>
                <a:path w="347" h="358">
                  <a:moveTo>
                    <a:pt x="269" y="268"/>
                  </a:moveTo>
                  <a:cubicBezTo>
                    <a:pt x="202" y="340"/>
                    <a:pt x="105" y="358"/>
                    <a:pt x="53" y="309"/>
                  </a:cubicBezTo>
                  <a:cubicBezTo>
                    <a:pt x="0" y="260"/>
                    <a:pt x="11" y="162"/>
                    <a:pt x="78" y="90"/>
                  </a:cubicBezTo>
                  <a:cubicBezTo>
                    <a:pt x="145" y="19"/>
                    <a:pt x="241" y="0"/>
                    <a:pt x="294" y="50"/>
                  </a:cubicBezTo>
                  <a:cubicBezTo>
                    <a:pt x="347" y="99"/>
                    <a:pt x="336" y="197"/>
                    <a:pt x="269" y="268"/>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6" name="Freeform 32">
              <a:extLst>
                <a:ext uri="{FF2B5EF4-FFF2-40B4-BE49-F238E27FC236}">
                  <a16:creationId xmlns:a16="http://schemas.microsoft.com/office/drawing/2014/main" id="{DD6138A5-6402-07B2-248A-A7395E624C2F}"/>
                </a:ext>
              </a:extLst>
            </p:cNvPr>
            <p:cNvSpPr>
              <a:spLocks/>
            </p:cNvSpPr>
            <p:nvPr/>
          </p:nvSpPr>
          <p:spPr bwMode="auto">
            <a:xfrm>
              <a:off x="-1624016" y="328613"/>
              <a:ext cx="169864" cy="139699"/>
            </a:xfrm>
            <a:custGeom>
              <a:avLst/>
              <a:gdLst>
                <a:gd name="T0" fmla="*/ 237 w 383"/>
                <a:gd name="T1" fmla="*/ 279 h 313"/>
                <a:gd name="T2" fmla="*/ 25 w 383"/>
                <a:gd name="T3" fmla="*/ 218 h 313"/>
                <a:gd name="T4" fmla="*/ 146 w 383"/>
                <a:gd name="T5" fmla="*/ 34 h 313"/>
                <a:gd name="T6" fmla="*/ 358 w 383"/>
                <a:gd name="T7" fmla="*/ 95 h 313"/>
                <a:gd name="T8" fmla="*/ 237 w 383"/>
                <a:gd name="T9" fmla="*/ 279 h 313"/>
              </a:gdLst>
              <a:ahLst/>
              <a:cxnLst>
                <a:cxn ang="0">
                  <a:pos x="T0" y="T1"/>
                </a:cxn>
                <a:cxn ang="0">
                  <a:pos x="T2" y="T3"/>
                </a:cxn>
                <a:cxn ang="0">
                  <a:pos x="T4" y="T5"/>
                </a:cxn>
                <a:cxn ang="0">
                  <a:pos x="T6" y="T7"/>
                </a:cxn>
                <a:cxn ang="0">
                  <a:pos x="T8" y="T9"/>
                </a:cxn>
              </a:cxnLst>
              <a:rect l="0" t="0" r="r" b="b"/>
              <a:pathLst>
                <a:path w="383" h="313">
                  <a:moveTo>
                    <a:pt x="237" y="279"/>
                  </a:moveTo>
                  <a:cubicBezTo>
                    <a:pt x="145" y="313"/>
                    <a:pt x="51" y="286"/>
                    <a:pt x="25" y="218"/>
                  </a:cubicBezTo>
                  <a:cubicBezTo>
                    <a:pt x="0" y="151"/>
                    <a:pt x="54" y="68"/>
                    <a:pt x="146" y="34"/>
                  </a:cubicBezTo>
                  <a:cubicBezTo>
                    <a:pt x="238" y="0"/>
                    <a:pt x="333" y="27"/>
                    <a:pt x="358" y="95"/>
                  </a:cubicBezTo>
                  <a:cubicBezTo>
                    <a:pt x="383" y="163"/>
                    <a:pt x="329" y="245"/>
                    <a:pt x="237" y="279"/>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7" name="Freeform 33">
              <a:extLst>
                <a:ext uri="{FF2B5EF4-FFF2-40B4-BE49-F238E27FC236}">
                  <a16:creationId xmlns:a16="http://schemas.microsoft.com/office/drawing/2014/main" id="{601DD4BF-2EB1-A002-18F9-7F5CF36CA133}"/>
                </a:ext>
              </a:extLst>
            </p:cNvPr>
            <p:cNvSpPr>
              <a:spLocks/>
            </p:cNvSpPr>
            <p:nvPr/>
          </p:nvSpPr>
          <p:spPr bwMode="auto">
            <a:xfrm>
              <a:off x="-1546227" y="95250"/>
              <a:ext cx="168274" cy="144462"/>
            </a:xfrm>
            <a:custGeom>
              <a:avLst/>
              <a:gdLst>
                <a:gd name="T0" fmla="*/ 125 w 380"/>
                <a:gd name="T1" fmla="*/ 275 h 324"/>
                <a:gd name="T2" fmla="*/ 36 w 380"/>
                <a:gd name="T3" fmla="*/ 73 h 324"/>
                <a:gd name="T4" fmla="*/ 255 w 380"/>
                <a:gd name="T5" fmla="*/ 49 h 324"/>
                <a:gd name="T6" fmla="*/ 344 w 380"/>
                <a:gd name="T7" fmla="*/ 251 h 324"/>
                <a:gd name="T8" fmla="*/ 125 w 380"/>
                <a:gd name="T9" fmla="*/ 275 h 324"/>
              </a:gdLst>
              <a:ahLst/>
              <a:cxnLst>
                <a:cxn ang="0">
                  <a:pos x="T0" y="T1"/>
                </a:cxn>
                <a:cxn ang="0">
                  <a:pos x="T2" y="T3"/>
                </a:cxn>
                <a:cxn ang="0">
                  <a:pos x="T4" y="T5"/>
                </a:cxn>
                <a:cxn ang="0">
                  <a:pos x="T6" y="T7"/>
                </a:cxn>
                <a:cxn ang="0">
                  <a:pos x="T8" y="T9"/>
                </a:cxn>
              </a:cxnLst>
              <a:rect l="0" t="0" r="r" b="b"/>
              <a:pathLst>
                <a:path w="380" h="324">
                  <a:moveTo>
                    <a:pt x="125" y="275"/>
                  </a:moveTo>
                  <a:cubicBezTo>
                    <a:pt x="40" y="226"/>
                    <a:pt x="0" y="136"/>
                    <a:pt x="36" y="73"/>
                  </a:cubicBezTo>
                  <a:cubicBezTo>
                    <a:pt x="73" y="11"/>
                    <a:pt x="170" y="0"/>
                    <a:pt x="255" y="49"/>
                  </a:cubicBezTo>
                  <a:cubicBezTo>
                    <a:pt x="340" y="98"/>
                    <a:pt x="380" y="188"/>
                    <a:pt x="344" y="251"/>
                  </a:cubicBezTo>
                  <a:cubicBezTo>
                    <a:pt x="307" y="313"/>
                    <a:pt x="210" y="324"/>
                    <a:pt x="125" y="27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128" name="Freeform 34">
              <a:extLst>
                <a:ext uri="{FF2B5EF4-FFF2-40B4-BE49-F238E27FC236}">
                  <a16:creationId xmlns:a16="http://schemas.microsoft.com/office/drawing/2014/main" id="{E3130EAF-2AEE-E5F0-9B34-79BB96FBB1EB}"/>
                </a:ext>
              </a:extLst>
            </p:cNvPr>
            <p:cNvSpPr>
              <a:spLocks/>
            </p:cNvSpPr>
            <p:nvPr/>
          </p:nvSpPr>
          <p:spPr bwMode="auto">
            <a:xfrm>
              <a:off x="-1350962" y="180975"/>
              <a:ext cx="146049" cy="168274"/>
            </a:xfrm>
            <a:custGeom>
              <a:avLst/>
              <a:gdLst>
                <a:gd name="T0" fmla="*/ 276 w 325"/>
                <a:gd name="T1" fmla="*/ 255 h 379"/>
                <a:gd name="T2" fmla="*/ 74 w 325"/>
                <a:gd name="T3" fmla="*/ 343 h 379"/>
                <a:gd name="T4" fmla="*/ 49 w 325"/>
                <a:gd name="T5" fmla="*/ 124 h 379"/>
                <a:gd name="T6" fmla="*/ 251 w 325"/>
                <a:gd name="T7" fmla="*/ 36 h 379"/>
                <a:gd name="T8" fmla="*/ 276 w 325"/>
                <a:gd name="T9" fmla="*/ 255 h 379"/>
              </a:gdLst>
              <a:ahLst/>
              <a:cxnLst>
                <a:cxn ang="0">
                  <a:pos x="T0" y="T1"/>
                </a:cxn>
                <a:cxn ang="0">
                  <a:pos x="T2" y="T3"/>
                </a:cxn>
                <a:cxn ang="0">
                  <a:pos x="T4" y="T5"/>
                </a:cxn>
                <a:cxn ang="0">
                  <a:pos x="T6" y="T7"/>
                </a:cxn>
                <a:cxn ang="0">
                  <a:pos x="T8" y="T9"/>
                </a:cxn>
              </a:cxnLst>
              <a:rect l="0" t="0" r="r" b="b"/>
              <a:pathLst>
                <a:path w="325" h="379">
                  <a:moveTo>
                    <a:pt x="276" y="255"/>
                  </a:moveTo>
                  <a:cubicBezTo>
                    <a:pt x="227" y="339"/>
                    <a:pt x="136" y="379"/>
                    <a:pt x="74" y="343"/>
                  </a:cubicBezTo>
                  <a:cubicBezTo>
                    <a:pt x="11" y="307"/>
                    <a:pt x="0" y="209"/>
                    <a:pt x="49" y="124"/>
                  </a:cubicBezTo>
                  <a:cubicBezTo>
                    <a:pt x="98" y="39"/>
                    <a:pt x="189" y="0"/>
                    <a:pt x="251" y="36"/>
                  </a:cubicBezTo>
                  <a:cubicBezTo>
                    <a:pt x="314" y="72"/>
                    <a:pt x="325" y="170"/>
                    <a:pt x="276" y="25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29" name="TextBox 128">
            <a:extLst>
              <a:ext uri="{FF2B5EF4-FFF2-40B4-BE49-F238E27FC236}">
                <a16:creationId xmlns:a16="http://schemas.microsoft.com/office/drawing/2014/main" id="{97C59F0C-B81A-A708-33C0-56B8D70DEB68}"/>
              </a:ext>
            </a:extLst>
          </p:cNvPr>
          <p:cNvSpPr txBox="1"/>
          <p:nvPr/>
        </p:nvSpPr>
        <p:spPr>
          <a:xfrm>
            <a:off x="6758849" y="4084639"/>
            <a:ext cx="1798896" cy="523220"/>
          </a:xfrm>
          <a:prstGeom prst="rect">
            <a:avLst/>
          </a:prstGeom>
          <a:noFill/>
        </p:spPr>
        <p:txBody>
          <a:bodyPr wrap="square" rtlCol="0">
            <a:spAutoFit/>
          </a:bodyPr>
          <a:lstStyle/>
          <a:p>
            <a:pPr algn="ctr"/>
            <a:r>
              <a:rPr lang="en-US" sz="1400" noProof="0" dirty="0"/>
              <a:t>Fasting </a:t>
            </a:r>
            <a:br>
              <a:rPr lang="en-US" sz="1400" noProof="0" dirty="0"/>
            </a:br>
            <a:r>
              <a:rPr lang="en-US" sz="1400" noProof="0" dirty="0"/>
              <a:t>glucose (POMC)</a:t>
            </a:r>
          </a:p>
        </p:txBody>
      </p:sp>
      <p:grpSp>
        <p:nvGrpSpPr>
          <p:cNvPr id="130" name="Group 39">
            <a:extLst>
              <a:ext uri="{FF2B5EF4-FFF2-40B4-BE49-F238E27FC236}">
                <a16:creationId xmlns:a16="http://schemas.microsoft.com/office/drawing/2014/main" id="{0686FC8E-6109-F3FF-25FB-EBD36CC6137A}"/>
              </a:ext>
            </a:extLst>
          </p:cNvPr>
          <p:cNvGrpSpPr>
            <a:grpSpLocks noChangeAspect="1"/>
          </p:cNvGrpSpPr>
          <p:nvPr/>
        </p:nvGrpSpPr>
        <p:grpSpPr bwMode="auto">
          <a:xfrm>
            <a:off x="7451813" y="3542587"/>
            <a:ext cx="301067" cy="571500"/>
            <a:chOff x="2024" y="-6"/>
            <a:chExt cx="1710" cy="3246"/>
          </a:xfrm>
        </p:grpSpPr>
        <p:sp>
          <p:nvSpPr>
            <p:cNvPr id="131" name="Freeform 40">
              <a:extLst>
                <a:ext uri="{FF2B5EF4-FFF2-40B4-BE49-F238E27FC236}">
                  <a16:creationId xmlns:a16="http://schemas.microsoft.com/office/drawing/2014/main" id="{A9F03D78-8734-E688-393A-127D618C91B0}"/>
                </a:ext>
              </a:extLst>
            </p:cNvPr>
            <p:cNvSpPr>
              <a:spLocks noEditPoints="1"/>
            </p:cNvSpPr>
            <p:nvPr/>
          </p:nvSpPr>
          <p:spPr bwMode="auto">
            <a:xfrm>
              <a:off x="2024" y="-6"/>
              <a:ext cx="1710" cy="2514"/>
            </a:xfrm>
            <a:custGeom>
              <a:avLst/>
              <a:gdLst>
                <a:gd name="T0" fmla="*/ 2462 w 2463"/>
                <a:gd name="T1" fmla="*/ 1713 h 3626"/>
                <a:gd name="T2" fmla="*/ 2462 w 2463"/>
                <a:gd name="T3" fmla="*/ 2663 h 3626"/>
                <a:gd name="T4" fmla="*/ 2416 w 2463"/>
                <a:gd name="T5" fmla="*/ 3053 h 3626"/>
                <a:gd name="T6" fmla="*/ 2013 w 2463"/>
                <a:gd name="T7" fmla="*/ 3501 h 3626"/>
                <a:gd name="T8" fmla="*/ 1557 w 2463"/>
                <a:gd name="T9" fmla="*/ 3605 h 3626"/>
                <a:gd name="T10" fmla="*/ 962 w 2463"/>
                <a:gd name="T11" fmla="*/ 3609 h 3626"/>
                <a:gd name="T12" fmla="*/ 479 w 2463"/>
                <a:gd name="T13" fmla="*/ 3498 h 3626"/>
                <a:gd name="T14" fmla="*/ 27 w 2463"/>
                <a:gd name="T15" fmla="*/ 2931 h 3626"/>
                <a:gd name="T16" fmla="*/ 0 w 2463"/>
                <a:gd name="T17" fmla="*/ 2613 h 3626"/>
                <a:gd name="T18" fmla="*/ 0 w 2463"/>
                <a:gd name="T19" fmla="*/ 803 h 3626"/>
                <a:gd name="T20" fmla="*/ 64 w 2463"/>
                <a:gd name="T21" fmla="*/ 482 h 3626"/>
                <a:gd name="T22" fmla="*/ 338 w 2463"/>
                <a:gd name="T23" fmla="*/ 204 h 3626"/>
                <a:gd name="T24" fmla="*/ 922 w 2463"/>
                <a:gd name="T25" fmla="*/ 21 h 3626"/>
                <a:gd name="T26" fmla="*/ 1613 w 2463"/>
                <a:gd name="T27" fmla="*/ 30 h 3626"/>
                <a:gd name="T28" fmla="*/ 2233 w 2463"/>
                <a:gd name="T29" fmla="*/ 253 h 3626"/>
                <a:gd name="T30" fmla="*/ 2459 w 2463"/>
                <a:gd name="T31" fmla="*/ 645 h 3626"/>
                <a:gd name="T32" fmla="*/ 2462 w 2463"/>
                <a:gd name="T33" fmla="*/ 757 h 3626"/>
                <a:gd name="T34" fmla="*/ 2463 w 2463"/>
                <a:gd name="T35" fmla="*/ 1713 h 3626"/>
                <a:gd name="T36" fmla="*/ 2462 w 2463"/>
                <a:gd name="T37" fmla="*/ 1713 h 3626"/>
                <a:gd name="T38" fmla="*/ 212 w 2463"/>
                <a:gd name="T39" fmla="*/ 1308 h 3626"/>
                <a:gd name="T40" fmla="*/ 212 w 2463"/>
                <a:gd name="T41" fmla="*/ 1704 h 3626"/>
                <a:gd name="T42" fmla="*/ 352 w 2463"/>
                <a:gd name="T43" fmla="*/ 2072 h 3626"/>
                <a:gd name="T44" fmla="*/ 759 w 2463"/>
                <a:gd name="T45" fmla="*/ 2332 h 3626"/>
                <a:gd name="T46" fmla="*/ 1744 w 2463"/>
                <a:gd name="T47" fmla="*/ 2317 h 3626"/>
                <a:gd name="T48" fmla="*/ 2114 w 2463"/>
                <a:gd name="T49" fmla="*/ 2069 h 3626"/>
                <a:gd name="T50" fmla="*/ 2250 w 2463"/>
                <a:gd name="T51" fmla="*/ 1730 h 3626"/>
                <a:gd name="T52" fmla="*/ 2251 w 2463"/>
                <a:gd name="T53" fmla="*/ 938 h 3626"/>
                <a:gd name="T54" fmla="*/ 2130 w 2463"/>
                <a:gd name="T55" fmla="*/ 603 h 3626"/>
                <a:gd name="T56" fmla="*/ 1791 w 2463"/>
                <a:gd name="T57" fmla="*/ 359 h 3626"/>
                <a:gd name="T58" fmla="*/ 712 w 2463"/>
                <a:gd name="T59" fmla="*/ 343 h 3626"/>
                <a:gd name="T60" fmla="*/ 354 w 2463"/>
                <a:gd name="T61" fmla="*/ 577 h 3626"/>
                <a:gd name="T62" fmla="*/ 211 w 2463"/>
                <a:gd name="T63" fmla="*/ 944 h 3626"/>
                <a:gd name="T64" fmla="*/ 212 w 2463"/>
                <a:gd name="T65" fmla="*/ 1308 h 3626"/>
                <a:gd name="T66" fmla="*/ 1552 w 2463"/>
                <a:gd name="T67" fmla="*/ 2987 h 3626"/>
                <a:gd name="T68" fmla="*/ 1232 w 2463"/>
                <a:gd name="T69" fmla="*/ 2666 h 3626"/>
                <a:gd name="T70" fmla="*/ 910 w 2463"/>
                <a:gd name="T71" fmla="*/ 2987 h 3626"/>
                <a:gd name="T72" fmla="*/ 1230 w 2463"/>
                <a:gd name="T73" fmla="*/ 3308 h 3626"/>
                <a:gd name="T74" fmla="*/ 1552 w 2463"/>
                <a:gd name="T75" fmla="*/ 2987 h 3626"/>
                <a:gd name="T76" fmla="*/ 484 w 2463"/>
                <a:gd name="T77" fmla="*/ 3118 h 3626"/>
                <a:gd name="T78" fmla="*/ 711 w 2463"/>
                <a:gd name="T79" fmla="*/ 2893 h 3626"/>
                <a:gd name="T80" fmla="*/ 485 w 2463"/>
                <a:gd name="T81" fmla="*/ 2666 h 3626"/>
                <a:gd name="T82" fmla="*/ 258 w 2463"/>
                <a:gd name="T83" fmla="*/ 2892 h 3626"/>
                <a:gd name="T84" fmla="*/ 484 w 2463"/>
                <a:gd name="T85" fmla="*/ 3118 h 3626"/>
                <a:gd name="T86" fmla="*/ 1978 w 2463"/>
                <a:gd name="T87" fmla="*/ 3118 h 3626"/>
                <a:gd name="T88" fmla="*/ 2204 w 2463"/>
                <a:gd name="T89" fmla="*/ 2892 h 3626"/>
                <a:gd name="T90" fmla="*/ 1978 w 2463"/>
                <a:gd name="T91" fmla="*/ 2666 h 3626"/>
                <a:gd name="T92" fmla="*/ 1752 w 2463"/>
                <a:gd name="T93" fmla="*/ 2892 h 3626"/>
                <a:gd name="T94" fmla="*/ 1978 w 2463"/>
                <a:gd name="T95" fmla="*/ 3118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3" h="3626">
                  <a:moveTo>
                    <a:pt x="2462" y="1713"/>
                  </a:moveTo>
                  <a:cubicBezTo>
                    <a:pt x="2462" y="2030"/>
                    <a:pt x="2463" y="2346"/>
                    <a:pt x="2462" y="2663"/>
                  </a:cubicBezTo>
                  <a:cubicBezTo>
                    <a:pt x="2461" y="2794"/>
                    <a:pt x="2451" y="2925"/>
                    <a:pt x="2416" y="3053"/>
                  </a:cubicBezTo>
                  <a:cubicBezTo>
                    <a:pt x="2356" y="3269"/>
                    <a:pt x="2219" y="3416"/>
                    <a:pt x="2013" y="3501"/>
                  </a:cubicBezTo>
                  <a:cubicBezTo>
                    <a:pt x="1867" y="3562"/>
                    <a:pt x="1714" y="3590"/>
                    <a:pt x="1557" y="3605"/>
                  </a:cubicBezTo>
                  <a:cubicBezTo>
                    <a:pt x="1359" y="3624"/>
                    <a:pt x="1161" y="3626"/>
                    <a:pt x="962" y="3609"/>
                  </a:cubicBezTo>
                  <a:cubicBezTo>
                    <a:pt x="796" y="3594"/>
                    <a:pt x="633" y="3564"/>
                    <a:pt x="479" y="3498"/>
                  </a:cubicBezTo>
                  <a:cubicBezTo>
                    <a:pt x="227" y="3390"/>
                    <a:pt x="79" y="3199"/>
                    <a:pt x="27" y="2931"/>
                  </a:cubicBezTo>
                  <a:cubicBezTo>
                    <a:pt x="7" y="2826"/>
                    <a:pt x="0" y="2720"/>
                    <a:pt x="0" y="2613"/>
                  </a:cubicBezTo>
                  <a:cubicBezTo>
                    <a:pt x="0" y="2010"/>
                    <a:pt x="0" y="1406"/>
                    <a:pt x="0" y="803"/>
                  </a:cubicBezTo>
                  <a:cubicBezTo>
                    <a:pt x="0" y="692"/>
                    <a:pt x="16" y="584"/>
                    <a:pt x="64" y="482"/>
                  </a:cubicBezTo>
                  <a:cubicBezTo>
                    <a:pt x="124" y="359"/>
                    <a:pt x="222" y="273"/>
                    <a:pt x="338" y="204"/>
                  </a:cubicBezTo>
                  <a:cubicBezTo>
                    <a:pt x="518" y="98"/>
                    <a:pt x="715" y="41"/>
                    <a:pt x="922" y="21"/>
                  </a:cubicBezTo>
                  <a:cubicBezTo>
                    <a:pt x="1153" y="0"/>
                    <a:pt x="1383" y="2"/>
                    <a:pt x="1613" y="30"/>
                  </a:cubicBezTo>
                  <a:cubicBezTo>
                    <a:pt x="1837" y="56"/>
                    <a:pt x="2044" y="125"/>
                    <a:pt x="2233" y="253"/>
                  </a:cubicBezTo>
                  <a:cubicBezTo>
                    <a:pt x="2374" y="348"/>
                    <a:pt x="2449" y="477"/>
                    <a:pt x="2459" y="645"/>
                  </a:cubicBezTo>
                  <a:cubicBezTo>
                    <a:pt x="2461" y="682"/>
                    <a:pt x="2462" y="720"/>
                    <a:pt x="2462" y="757"/>
                  </a:cubicBezTo>
                  <a:cubicBezTo>
                    <a:pt x="2463" y="1076"/>
                    <a:pt x="2463" y="1394"/>
                    <a:pt x="2463" y="1713"/>
                  </a:cubicBezTo>
                  <a:cubicBezTo>
                    <a:pt x="2462" y="1713"/>
                    <a:pt x="2462" y="1713"/>
                    <a:pt x="2462" y="1713"/>
                  </a:cubicBezTo>
                  <a:close/>
                  <a:moveTo>
                    <a:pt x="212" y="1308"/>
                  </a:moveTo>
                  <a:cubicBezTo>
                    <a:pt x="212" y="1440"/>
                    <a:pt x="213" y="1572"/>
                    <a:pt x="212" y="1704"/>
                  </a:cubicBezTo>
                  <a:cubicBezTo>
                    <a:pt x="209" y="1846"/>
                    <a:pt x="259" y="1967"/>
                    <a:pt x="352" y="2072"/>
                  </a:cubicBezTo>
                  <a:cubicBezTo>
                    <a:pt x="462" y="2198"/>
                    <a:pt x="602" y="2279"/>
                    <a:pt x="759" y="2332"/>
                  </a:cubicBezTo>
                  <a:cubicBezTo>
                    <a:pt x="1088" y="2442"/>
                    <a:pt x="1418" y="2439"/>
                    <a:pt x="1744" y="2317"/>
                  </a:cubicBezTo>
                  <a:cubicBezTo>
                    <a:pt x="1886" y="2264"/>
                    <a:pt x="2013" y="2185"/>
                    <a:pt x="2114" y="2069"/>
                  </a:cubicBezTo>
                  <a:cubicBezTo>
                    <a:pt x="2198" y="1972"/>
                    <a:pt x="2250" y="1860"/>
                    <a:pt x="2250" y="1730"/>
                  </a:cubicBezTo>
                  <a:cubicBezTo>
                    <a:pt x="2251" y="1466"/>
                    <a:pt x="2249" y="1202"/>
                    <a:pt x="2251" y="938"/>
                  </a:cubicBezTo>
                  <a:cubicBezTo>
                    <a:pt x="2252" y="810"/>
                    <a:pt x="2210" y="700"/>
                    <a:pt x="2130" y="603"/>
                  </a:cubicBezTo>
                  <a:cubicBezTo>
                    <a:pt x="2039" y="491"/>
                    <a:pt x="1923" y="413"/>
                    <a:pt x="1791" y="359"/>
                  </a:cubicBezTo>
                  <a:cubicBezTo>
                    <a:pt x="1434" y="214"/>
                    <a:pt x="1073" y="211"/>
                    <a:pt x="712" y="343"/>
                  </a:cubicBezTo>
                  <a:cubicBezTo>
                    <a:pt x="575" y="393"/>
                    <a:pt x="453" y="468"/>
                    <a:pt x="354" y="577"/>
                  </a:cubicBezTo>
                  <a:cubicBezTo>
                    <a:pt x="260" y="681"/>
                    <a:pt x="209" y="802"/>
                    <a:pt x="211" y="944"/>
                  </a:cubicBezTo>
                  <a:cubicBezTo>
                    <a:pt x="214" y="1066"/>
                    <a:pt x="212" y="1187"/>
                    <a:pt x="212" y="1308"/>
                  </a:cubicBezTo>
                  <a:close/>
                  <a:moveTo>
                    <a:pt x="1552" y="2987"/>
                  </a:moveTo>
                  <a:cubicBezTo>
                    <a:pt x="1552" y="2810"/>
                    <a:pt x="1409" y="2666"/>
                    <a:pt x="1232" y="2666"/>
                  </a:cubicBezTo>
                  <a:cubicBezTo>
                    <a:pt x="1054" y="2666"/>
                    <a:pt x="910" y="2809"/>
                    <a:pt x="910" y="2987"/>
                  </a:cubicBezTo>
                  <a:cubicBezTo>
                    <a:pt x="910" y="3164"/>
                    <a:pt x="1054" y="3308"/>
                    <a:pt x="1230" y="3308"/>
                  </a:cubicBezTo>
                  <a:cubicBezTo>
                    <a:pt x="1408" y="3309"/>
                    <a:pt x="1552" y="3165"/>
                    <a:pt x="1552" y="2987"/>
                  </a:cubicBezTo>
                  <a:close/>
                  <a:moveTo>
                    <a:pt x="484" y="3118"/>
                  </a:moveTo>
                  <a:cubicBezTo>
                    <a:pt x="609" y="3119"/>
                    <a:pt x="711" y="3017"/>
                    <a:pt x="711" y="2893"/>
                  </a:cubicBezTo>
                  <a:cubicBezTo>
                    <a:pt x="711" y="2768"/>
                    <a:pt x="610" y="2666"/>
                    <a:pt x="485" y="2666"/>
                  </a:cubicBezTo>
                  <a:cubicBezTo>
                    <a:pt x="360" y="2666"/>
                    <a:pt x="258" y="2767"/>
                    <a:pt x="258" y="2892"/>
                  </a:cubicBezTo>
                  <a:cubicBezTo>
                    <a:pt x="258" y="3017"/>
                    <a:pt x="359" y="3118"/>
                    <a:pt x="484" y="3118"/>
                  </a:cubicBezTo>
                  <a:close/>
                  <a:moveTo>
                    <a:pt x="1978" y="3118"/>
                  </a:moveTo>
                  <a:cubicBezTo>
                    <a:pt x="2104" y="3118"/>
                    <a:pt x="2204" y="3017"/>
                    <a:pt x="2204" y="2892"/>
                  </a:cubicBezTo>
                  <a:cubicBezTo>
                    <a:pt x="2204" y="2767"/>
                    <a:pt x="2103" y="2666"/>
                    <a:pt x="1978" y="2666"/>
                  </a:cubicBezTo>
                  <a:cubicBezTo>
                    <a:pt x="1853" y="2666"/>
                    <a:pt x="1752" y="2767"/>
                    <a:pt x="1752" y="2892"/>
                  </a:cubicBezTo>
                  <a:cubicBezTo>
                    <a:pt x="1752" y="3017"/>
                    <a:pt x="1853" y="3119"/>
                    <a:pt x="1978" y="31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2" name="Freeform 41">
              <a:extLst>
                <a:ext uri="{FF2B5EF4-FFF2-40B4-BE49-F238E27FC236}">
                  <a16:creationId xmlns:a16="http://schemas.microsoft.com/office/drawing/2014/main" id="{09D9AFEE-A104-7E8A-0F3D-939D334CF248}"/>
                </a:ext>
              </a:extLst>
            </p:cNvPr>
            <p:cNvSpPr>
              <a:spLocks/>
            </p:cNvSpPr>
            <p:nvPr/>
          </p:nvSpPr>
          <p:spPr bwMode="auto">
            <a:xfrm>
              <a:off x="2769" y="2559"/>
              <a:ext cx="220" cy="681"/>
            </a:xfrm>
            <a:custGeom>
              <a:avLst/>
              <a:gdLst>
                <a:gd name="T0" fmla="*/ 0 w 317"/>
                <a:gd name="T1" fmla="*/ 0 h 983"/>
                <a:gd name="T2" fmla="*/ 317 w 317"/>
                <a:gd name="T3" fmla="*/ 0 h 983"/>
                <a:gd name="T4" fmla="*/ 317 w 317"/>
                <a:gd name="T5" fmla="*/ 983 h 983"/>
                <a:gd name="T6" fmla="*/ 0 w 317"/>
                <a:gd name="T7" fmla="*/ 983 h 983"/>
                <a:gd name="T8" fmla="*/ 0 w 317"/>
                <a:gd name="T9" fmla="*/ 0 h 983"/>
              </a:gdLst>
              <a:ahLst/>
              <a:cxnLst>
                <a:cxn ang="0">
                  <a:pos x="T0" y="T1"/>
                </a:cxn>
                <a:cxn ang="0">
                  <a:pos x="T2" y="T3"/>
                </a:cxn>
                <a:cxn ang="0">
                  <a:pos x="T4" y="T5"/>
                </a:cxn>
                <a:cxn ang="0">
                  <a:pos x="T6" y="T7"/>
                </a:cxn>
                <a:cxn ang="0">
                  <a:pos x="T8" y="T9"/>
                </a:cxn>
              </a:cxnLst>
              <a:rect l="0" t="0" r="r" b="b"/>
              <a:pathLst>
                <a:path w="317" h="983">
                  <a:moveTo>
                    <a:pt x="0" y="0"/>
                  </a:moveTo>
                  <a:cubicBezTo>
                    <a:pt x="107" y="0"/>
                    <a:pt x="211" y="0"/>
                    <a:pt x="317" y="0"/>
                  </a:cubicBezTo>
                  <a:cubicBezTo>
                    <a:pt x="317" y="328"/>
                    <a:pt x="317" y="654"/>
                    <a:pt x="317" y="983"/>
                  </a:cubicBezTo>
                  <a:cubicBezTo>
                    <a:pt x="212" y="983"/>
                    <a:pt x="107" y="983"/>
                    <a:pt x="0" y="983"/>
                  </a:cubicBezTo>
                  <a:cubicBezTo>
                    <a:pt x="0" y="655"/>
                    <a:pt x="0" y="32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3" name="Freeform 42">
              <a:extLst>
                <a:ext uri="{FF2B5EF4-FFF2-40B4-BE49-F238E27FC236}">
                  <a16:creationId xmlns:a16="http://schemas.microsoft.com/office/drawing/2014/main" id="{D1AC13E7-34A7-3EBA-F39F-166AD5C2B8B8}"/>
                </a:ext>
              </a:extLst>
            </p:cNvPr>
            <p:cNvSpPr>
              <a:spLocks noEditPoints="1"/>
            </p:cNvSpPr>
            <p:nvPr/>
          </p:nvSpPr>
          <p:spPr bwMode="auto">
            <a:xfrm>
              <a:off x="2169" y="141"/>
              <a:ext cx="1419" cy="1546"/>
            </a:xfrm>
            <a:custGeom>
              <a:avLst/>
              <a:gdLst>
                <a:gd name="T0" fmla="*/ 3 w 2043"/>
                <a:gd name="T1" fmla="*/ 1097 h 2231"/>
                <a:gd name="T2" fmla="*/ 2 w 2043"/>
                <a:gd name="T3" fmla="*/ 733 h 2231"/>
                <a:gd name="T4" fmla="*/ 145 w 2043"/>
                <a:gd name="T5" fmla="*/ 366 h 2231"/>
                <a:gd name="T6" fmla="*/ 503 w 2043"/>
                <a:gd name="T7" fmla="*/ 132 h 2231"/>
                <a:gd name="T8" fmla="*/ 1582 w 2043"/>
                <a:gd name="T9" fmla="*/ 148 h 2231"/>
                <a:gd name="T10" fmla="*/ 1921 w 2043"/>
                <a:gd name="T11" fmla="*/ 392 h 2231"/>
                <a:gd name="T12" fmla="*/ 2042 w 2043"/>
                <a:gd name="T13" fmla="*/ 727 h 2231"/>
                <a:gd name="T14" fmla="*/ 2041 w 2043"/>
                <a:gd name="T15" fmla="*/ 1519 h 2231"/>
                <a:gd name="T16" fmla="*/ 1905 w 2043"/>
                <a:gd name="T17" fmla="*/ 1858 h 2231"/>
                <a:gd name="T18" fmla="*/ 1535 w 2043"/>
                <a:gd name="T19" fmla="*/ 2106 h 2231"/>
                <a:gd name="T20" fmla="*/ 550 w 2043"/>
                <a:gd name="T21" fmla="*/ 2121 h 2231"/>
                <a:gd name="T22" fmla="*/ 143 w 2043"/>
                <a:gd name="T23" fmla="*/ 1861 h 2231"/>
                <a:gd name="T24" fmla="*/ 3 w 2043"/>
                <a:gd name="T25" fmla="*/ 1493 h 2231"/>
                <a:gd name="T26" fmla="*/ 3 w 2043"/>
                <a:gd name="T27" fmla="*/ 1097 h 2231"/>
                <a:gd name="T28" fmla="*/ 1742 w 2043"/>
                <a:gd name="T29" fmla="*/ 461 h 2231"/>
                <a:gd name="T30" fmla="*/ 303 w 2043"/>
                <a:gd name="T31" fmla="*/ 461 h 2231"/>
                <a:gd name="T32" fmla="*/ 303 w 2043"/>
                <a:gd name="T33" fmla="*/ 1601 h 2231"/>
                <a:gd name="T34" fmla="*/ 1742 w 2043"/>
                <a:gd name="T35" fmla="*/ 1601 h 2231"/>
                <a:gd name="T36" fmla="*/ 1742 w 2043"/>
                <a:gd name="T37" fmla="*/ 461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3" h="2231">
                  <a:moveTo>
                    <a:pt x="3" y="1097"/>
                  </a:moveTo>
                  <a:cubicBezTo>
                    <a:pt x="3" y="976"/>
                    <a:pt x="5" y="855"/>
                    <a:pt x="2" y="733"/>
                  </a:cubicBezTo>
                  <a:cubicBezTo>
                    <a:pt x="0" y="591"/>
                    <a:pt x="51" y="470"/>
                    <a:pt x="145" y="366"/>
                  </a:cubicBezTo>
                  <a:cubicBezTo>
                    <a:pt x="244" y="257"/>
                    <a:pt x="366" y="182"/>
                    <a:pt x="503" y="132"/>
                  </a:cubicBezTo>
                  <a:cubicBezTo>
                    <a:pt x="864" y="0"/>
                    <a:pt x="1225" y="3"/>
                    <a:pt x="1582" y="148"/>
                  </a:cubicBezTo>
                  <a:cubicBezTo>
                    <a:pt x="1714" y="202"/>
                    <a:pt x="1830" y="280"/>
                    <a:pt x="1921" y="392"/>
                  </a:cubicBezTo>
                  <a:cubicBezTo>
                    <a:pt x="2001" y="489"/>
                    <a:pt x="2043" y="599"/>
                    <a:pt x="2042" y="727"/>
                  </a:cubicBezTo>
                  <a:cubicBezTo>
                    <a:pt x="2040" y="991"/>
                    <a:pt x="2042" y="1255"/>
                    <a:pt x="2041" y="1519"/>
                  </a:cubicBezTo>
                  <a:cubicBezTo>
                    <a:pt x="2041" y="1649"/>
                    <a:pt x="1989" y="1761"/>
                    <a:pt x="1905" y="1858"/>
                  </a:cubicBezTo>
                  <a:cubicBezTo>
                    <a:pt x="1804" y="1974"/>
                    <a:pt x="1677" y="2053"/>
                    <a:pt x="1535" y="2106"/>
                  </a:cubicBezTo>
                  <a:cubicBezTo>
                    <a:pt x="1209" y="2228"/>
                    <a:pt x="879" y="2231"/>
                    <a:pt x="550" y="2121"/>
                  </a:cubicBezTo>
                  <a:cubicBezTo>
                    <a:pt x="393" y="2068"/>
                    <a:pt x="253" y="1987"/>
                    <a:pt x="143" y="1861"/>
                  </a:cubicBezTo>
                  <a:cubicBezTo>
                    <a:pt x="50" y="1756"/>
                    <a:pt x="0" y="1635"/>
                    <a:pt x="3" y="1493"/>
                  </a:cubicBezTo>
                  <a:cubicBezTo>
                    <a:pt x="4" y="1361"/>
                    <a:pt x="3" y="1229"/>
                    <a:pt x="3" y="1097"/>
                  </a:cubicBezTo>
                  <a:close/>
                  <a:moveTo>
                    <a:pt x="1742" y="461"/>
                  </a:moveTo>
                  <a:cubicBezTo>
                    <a:pt x="1261" y="461"/>
                    <a:pt x="782" y="461"/>
                    <a:pt x="303" y="461"/>
                  </a:cubicBezTo>
                  <a:cubicBezTo>
                    <a:pt x="303" y="842"/>
                    <a:pt x="303" y="1222"/>
                    <a:pt x="303" y="1601"/>
                  </a:cubicBezTo>
                  <a:cubicBezTo>
                    <a:pt x="784" y="1601"/>
                    <a:pt x="1262" y="1601"/>
                    <a:pt x="1742" y="1601"/>
                  </a:cubicBezTo>
                  <a:cubicBezTo>
                    <a:pt x="1742" y="1221"/>
                    <a:pt x="1742" y="841"/>
                    <a:pt x="1742" y="4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4" name="Freeform 43">
              <a:extLst>
                <a:ext uri="{FF2B5EF4-FFF2-40B4-BE49-F238E27FC236}">
                  <a16:creationId xmlns:a16="http://schemas.microsoft.com/office/drawing/2014/main" id="{E3B34B67-D3AD-1AA8-3156-15837492B0A2}"/>
                </a:ext>
              </a:extLst>
            </p:cNvPr>
            <p:cNvSpPr>
              <a:spLocks/>
            </p:cNvSpPr>
            <p:nvPr/>
          </p:nvSpPr>
          <p:spPr bwMode="auto">
            <a:xfrm>
              <a:off x="2656" y="1843"/>
              <a:ext cx="446" cy="445"/>
            </a:xfrm>
            <a:custGeom>
              <a:avLst/>
              <a:gdLst>
                <a:gd name="T0" fmla="*/ 642 w 642"/>
                <a:gd name="T1" fmla="*/ 321 h 643"/>
                <a:gd name="T2" fmla="*/ 320 w 642"/>
                <a:gd name="T3" fmla="*/ 642 h 643"/>
                <a:gd name="T4" fmla="*/ 0 w 642"/>
                <a:gd name="T5" fmla="*/ 321 h 643"/>
                <a:gd name="T6" fmla="*/ 322 w 642"/>
                <a:gd name="T7" fmla="*/ 0 h 643"/>
                <a:gd name="T8" fmla="*/ 642 w 642"/>
                <a:gd name="T9" fmla="*/ 321 h 643"/>
              </a:gdLst>
              <a:ahLst/>
              <a:cxnLst>
                <a:cxn ang="0">
                  <a:pos x="T0" y="T1"/>
                </a:cxn>
                <a:cxn ang="0">
                  <a:pos x="T2" y="T3"/>
                </a:cxn>
                <a:cxn ang="0">
                  <a:pos x="T4" y="T5"/>
                </a:cxn>
                <a:cxn ang="0">
                  <a:pos x="T6" y="T7"/>
                </a:cxn>
                <a:cxn ang="0">
                  <a:pos x="T8" y="T9"/>
                </a:cxn>
              </a:cxnLst>
              <a:rect l="0" t="0" r="r" b="b"/>
              <a:pathLst>
                <a:path w="642" h="643">
                  <a:moveTo>
                    <a:pt x="642" y="321"/>
                  </a:moveTo>
                  <a:cubicBezTo>
                    <a:pt x="642" y="499"/>
                    <a:pt x="498" y="643"/>
                    <a:pt x="320" y="642"/>
                  </a:cubicBezTo>
                  <a:cubicBezTo>
                    <a:pt x="144" y="642"/>
                    <a:pt x="0" y="498"/>
                    <a:pt x="0" y="321"/>
                  </a:cubicBezTo>
                  <a:cubicBezTo>
                    <a:pt x="0" y="143"/>
                    <a:pt x="144" y="0"/>
                    <a:pt x="322" y="0"/>
                  </a:cubicBezTo>
                  <a:cubicBezTo>
                    <a:pt x="499" y="0"/>
                    <a:pt x="642" y="144"/>
                    <a:pt x="642" y="3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5" name="Freeform 44">
              <a:extLst>
                <a:ext uri="{FF2B5EF4-FFF2-40B4-BE49-F238E27FC236}">
                  <a16:creationId xmlns:a16="http://schemas.microsoft.com/office/drawing/2014/main" id="{C3C06A93-BADA-E02C-0220-55D76678CA6F}"/>
                </a:ext>
              </a:extLst>
            </p:cNvPr>
            <p:cNvSpPr>
              <a:spLocks/>
            </p:cNvSpPr>
            <p:nvPr/>
          </p:nvSpPr>
          <p:spPr bwMode="auto">
            <a:xfrm>
              <a:off x="2203" y="1843"/>
              <a:ext cx="315" cy="314"/>
            </a:xfrm>
            <a:custGeom>
              <a:avLst/>
              <a:gdLst>
                <a:gd name="T0" fmla="*/ 226 w 453"/>
                <a:gd name="T1" fmla="*/ 452 h 453"/>
                <a:gd name="T2" fmla="*/ 0 w 453"/>
                <a:gd name="T3" fmla="*/ 226 h 453"/>
                <a:gd name="T4" fmla="*/ 227 w 453"/>
                <a:gd name="T5" fmla="*/ 0 h 453"/>
                <a:gd name="T6" fmla="*/ 453 w 453"/>
                <a:gd name="T7" fmla="*/ 227 h 453"/>
                <a:gd name="T8" fmla="*/ 226 w 453"/>
                <a:gd name="T9" fmla="*/ 452 h 453"/>
              </a:gdLst>
              <a:ahLst/>
              <a:cxnLst>
                <a:cxn ang="0">
                  <a:pos x="T0" y="T1"/>
                </a:cxn>
                <a:cxn ang="0">
                  <a:pos x="T2" y="T3"/>
                </a:cxn>
                <a:cxn ang="0">
                  <a:pos x="T4" y="T5"/>
                </a:cxn>
                <a:cxn ang="0">
                  <a:pos x="T6" y="T7"/>
                </a:cxn>
                <a:cxn ang="0">
                  <a:pos x="T8" y="T9"/>
                </a:cxn>
              </a:cxnLst>
              <a:rect l="0" t="0" r="r" b="b"/>
              <a:pathLst>
                <a:path w="453" h="453">
                  <a:moveTo>
                    <a:pt x="226" y="452"/>
                  </a:moveTo>
                  <a:cubicBezTo>
                    <a:pt x="101" y="452"/>
                    <a:pt x="0" y="351"/>
                    <a:pt x="0" y="226"/>
                  </a:cubicBezTo>
                  <a:cubicBezTo>
                    <a:pt x="0" y="101"/>
                    <a:pt x="102" y="0"/>
                    <a:pt x="227" y="0"/>
                  </a:cubicBezTo>
                  <a:cubicBezTo>
                    <a:pt x="352" y="0"/>
                    <a:pt x="453" y="102"/>
                    <a:pt x="453" y="227"/>
                  </a:cubicBezTo>
                  <a:cubicBezTo>
                    <a:pt x="453" y="351"/>
                    <a:pt x="351" y="453"/>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6" name="Freeform 45">
              <a:extLst>
                <a:ext uri="{FF2B5EF4-FFF2-40B4-BE49-F238E27FC236}">
                  <a16:creationId xmlns:a16="http://schemas.microsoft.com/office/drawing/2014/main" id="{6AE4D242-1AFA-363F-3AB3-B66958145EA4}"/>
                </a:ext>
              </a:extLst>
            </p:cNvPr>
            <p:cNvSpPr>
              <a:spLocks/>
            </p:cNvSpPr>
            <p:nvPr/>
          </p:nvSpPr>
          <p:spPr bwMode="auto">
            <a:xfrm>
              <a:off x="3241" y="1843"/>
              <a:ext cx="313" cy="314"/>
            </a:xfrm>
            <a:custGeom>
              <a:avLst/>
              <a:gdLst>
                <a:gd name="T0" fmla="*/ 226 w 452"/>
                <a:gd name="T1" fmla="*/ 452 h 453"/>
                <a:gd name="T2" fmla="*/ 0 w 452"/>
                <a:gd name="T3" fmla="*/ 226 h 453"/>
                <a:gd name="T4" fmla="*/ 226 w 452"/>
                <a:gd name="T5" fmla="*/ 0 h 453"/>
                <a:gd name="T6" fmla="*/ 452 w 452"/>
                <a:gd name="T7" fmla="*/ 226 h 453"/>
                <a:gd name="T8" fmla="*/ 226 w 452"/>
                <a:gd name="T9" fmla="*/ 452 h 453"/>
              </a:gdLst>
              <a:ahLst/>
              <a:cxnLst>
                <a:cxn ang="0">
                  <a:pos x="T0" y="T1"/>
                </a:cxn>
                <a:cxn ang="0">
                  <a:pos x="T2" y="T3"/>
                </a:cxn>
                <a:cxn ang="0">
                  <a:pos x="T4" y="T5"/>
                </a:cxn>
                <a:cxn ang="0">
                  <a:pos x="T6" y="T7"/>
                </a:cxn>
                <a:cxn ang="0">
                  <a:pos x="T8" y="T9"/>
                </a:cxn>
              </a:cxnLst>
              <a:rect l="0" t="0" r="r" b="b"/>
              <a:pathLst>
                <a:path w="452" h="453">
                  <a:moveTo>
                    <a:pt x="226" y="452"/>
                  </a:moveTo>
                  <a:cubicBezTo>
                    <a:pt x="101" y="453"/>
                    <a:pt x="0" y="351"/>
                    <a:pt x="0" y="226"/>
                  </a:cubicBezTo>
                  <a:cubicBezTo>
                    <a:pt x="0" y="101"/>
                    <a:pt x="101" y="0"/>
                    <a:pt x="226" y="0"/>
                  </a:cubicBezTo>
                  <a:cubicBezTo>
                    <a:pt x="351" y="0"/>
                    <a:pt x="452" y="101"/>
                    <a:pt x="452" y="226"/>
                  </a:cubicBezTo>
                  <a:cubicBezTo>
                    <a:pt x="452" y="351"/>
                    <a:pt x="352" y="452"/>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7" name="Freeform 46">
              <a:extLst>
                <a:ext uri="{FF2B5EF4-FFF2-40B4-BE49-F238E27FC236}">
                  <a16:creationId xmlns:a16="http://schemas.microsoft.com/office/drawing/2014/main" id="{ECB6AE3A-6BDE-C517-87BF-3208FEDC577D}"/>
                </a:ext>
              </a:extLst>
            </p:cNvPr>
            <p:cNvSpPr>
              <a:spLocks/>
            </p:cNvSpPr>
            <p:nvPr/>
          </p:nvSpPr>
          <p:spPr bwMode="auto">
            <a:xfrm>
              <a:off x="2380" y="460"/>
              <a:ext cx="999" cy="791"/>
            </a:xfrm>
            <a:custGeom>
              <a:avLst/>
              <a:gdLst>
                <a:gd name="T0" fmla="*/ 1439 w 1439"/>
                <a:gd name="T1" fmla="*/ 0 h 1140"/>
                <a:gd name="T2" fmla="*/ 1439 w 1439"/>
                <a:gd name="T3" fmla="*/ 1140 h 1140"/>
                <a:gd name="T4" fmla="*/ 0 w 1439"/>
                <a:gd name="T5" fmla="*/ 1140 h 1140"/>
                <a:gd name="T6" fmla="*/ 0 w 1439"/>
                <a:gd name="T7" fmla="*/ 0 h 1140"/>
                <a:gd name="T8" fmla="*/ 1439 w 1439"/>
                <a:gd name="T9" fmla="*/ 0 h 1140"/>
              </a:gdLst>
              <a:ahLst/>
              <a:cxnLst>
                <a:cxn ang="0">
                  <a:pos x="T0" y="T1"/>
                </a:cxn>
                <a:cxn ang="0">
                  <a:pos x="T2" y="T3"/>
                </a:cxn>
                <a:cxn ang="0">
                  <a:pos x="T4" y="T5"/>
                </a:cxn>
                <a:cxn ang="0">
                  <a:pos x="T6" y="T7"/>
                </a:cxn>
                <a:cxn ang="0">
                  <a:pos x="T8" y="T9"/>
                </a:cxn>
              </a:cxnLst>
              <a:rect l="0" t="0" r="r" b="b"/>
              <a:pathLst>
                <a:path w="1439" h="1140">
                  <a:moveTo>
                    <a:pt x="1439" y="0"/>
                  </a:moveTo>
                  <a:cubicBezTo>
                    <a:pt x="1439" y="380"/>
                    <a:pt x="1439" y="760"/>
                    <a:pt x="1439" y="1140"/>
                  </a:cubicBezTo>
                  <a:cubicBezTo>
                    <a:pt x="959" y="1140"/>
                    <a:pt x="481" y="1140"/>
                    <a:pt x="0" y="1140"/>
                  </a:cubicBezTo>
                  <a:cubicBezTo>
                    <a:pt x="0" y="761"/>
                    <a:pt x="0" y="381"/>
                    <a:pt x="0" y="0"/>
                  </a:cubicBezTo>
                  <a:cubicBezTo>
                    <a:pt x="479" y="0"/>
                    <a:pt x="958" y="0"/>
                    <a:pt x="14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nvGrpSpPr>
          <p:cNvPr id="138" name="Group 137">
            <a:extLst>
              <a:ext uri="{FF2B5EF4-FFF2-40B4-BE49-F238E27FC236}">
                <a16:creationId xmlns:a16="http://schemas.microsoft.com/office/drawing/2014/main" id="{615587D9-6D33-5B44-BC25-9131C27473E9}"/>
              </a:ext>
            </a:extLst>
          </p:cNvPr>
          <p:cNvGrpSpPr/>
          <p:nvPr/>
        </p:nvGrpSpPr>
        <p:grpSpPr>
          <a:xfrm>
            <a:off x="9546034" y="3501129"/>
            <a:ext cx="650802" cy="626129"/>
            <a:chOff x="-2216614" y="1763863"/>
            <a:chExt cx="1884363" cy="1812925"/>
          </a:xfrm>
        </p:grpSpPr>
        <p:grpSp>
          <p:nvGrpSpPr>
            <p:cNvPr id="139" name="Group 4">
              <a:extLst>
                <a:ext uri="{FF2B5EF4-FFF2-40B4-BE49-F238E27FC236}">
                  <a16:creationId xmlns:a16="http://schemas.microsoft.com/office/drawing/2014/main" id="{9B6762AB-A7DF-F047-1464-5F9A2B0A4D38}"/>
                </a:ext>
              </a:extLst>
            </p:cNvPr>
            <p:cNvGrpSpPr>
              <a:grpSpLocks noChangeAspect="1"/>
            </p:cNvGrpSpPr>
            <p:nvPr/>
          </p:nvGrpSpPr>
          <p:grpSpPr bwMode="auto">
            <a:xfrm>
              <a:off x="-2216614" y="1763863"/>
              <a:ext cx="1884363" cy="1812925"/>
              <a:chOff x="2287" y="1051"/>
              <a:chExt cx="1187" cy="1142"/>
            </a:xfrm>
          </p:grpSpPr>
          <p:sp>
            <p:nvSpPr>
              <p:cNvPr id="146" name="Freeform 5">
                <a:extLst>
                  <a:ext uri="{FF2B5EF4-FFF2-40B4-BE49-F238E27FC236}">
                    <a16:creationId xmlns:a16="http://schemas.microsoft.com/office/drawing/2014/main" id="{87CE55F1-A6F3-5919-DC97-A5C5B3CFAB7C}"/>
                  </a:ext>
                </a:extLst>
              </p:cNvPr>
              <p:cNvSpPr>
                <a:spLocks noEditPoints="1"/>
              </p:cNvSpPr>
              <p:nvPr/>
            </p:nvSpPr>
            <p:spPr bwMode="auto">
              <a:xfrm>
                <a:off x="2287" y="1051"/>
                <a:ext cx="1187" cy="1142"/>
              </a:xfrm>
              <a:custGeom>
                <a:avLst/>
                <a:gdLst>
                  <a:gd name="T0" fmla="*/ 752 w 787"/>
                  <a:gd name="T1" fmla="*/ 660 h 756"/>
                  <a:gd name="T2" fmla="*/ 681 w 787"/>
                  <a:gd name="T3" fmla="*/ 733 h 756"/>
                  <a:gd name="T4" fmla="*/ 371 w 787"/>
                  <a:gd name="T5" fmla="*/ 545 h 756"/>
                  <a:gd name="T6" fmla="*/ 106 w 787"/>
                  <a:gd name="T7" fmla="*/ 392 h 756"/>
                  <a:gd name="T8" fmla="*/ 105 w 787"/>
                  <a:gd name="T9" fmla="*/ 386 h 756"/>
                  <a:gd name="T10" fmla="*/ 6 w 787"/>
                  <a:gd name="T11" fmla="*/ 185 h 756"/>
                  <a:gd name="T12" fmla="*/ 188 w 787"/>
                  <a:gd name="T13" fmla="*/ 1 h 756"/>
                  <a:gd name="T14" fmla="*/ 198 w 787"/>
                  <a:gd name="T15" fmla="*/ 18 h 756"/>
                  <a:gd name="T16" fmla="*/ 206 w 787"/>
                  <a:gd name="T17" fmla="*/ 12 h 756"/>
                  <a:gd name="T18" fmla="*/ 219 w 787"/>
                  <a:gd name="T19" fmla="*/ 3 h 756"/>
                  <a:gd name="T20" fmla="*/ 403 w 787"/>
                  <a:gd name="T21" fmla="*/ 104 h 756"/>
                  <a:gd name="T22" fmla="*/ 408 w 787"/>
                  <a:gd name="T23" fmla="*/ 105 h 756"/>
                  <a:gd name="T24" fmla="*/ 415 w 787"/>
                  <a:gd name="T25" fmla="*/ 122 h 756"/>
                  <a:gd name="T26" fmla="*/ 433 w 787"/>
                  <a:gd name="T27" fmla="*/ 283 h 756"/>
                  <a:gd name="T28" fmla="*/ 454 w 787"/>
                  <a:gd name="T29" fmla="*/ 400 h 756"/>
                  <a:gd name="T30" fmla="*/ 628 w 787"/>
                  <a:gd name="T31" fmla="*/ 481 h 756"/>
                  <a:gd name="T32" fmla="*/ 655 w 787"/>
                  <a:gd name="T33" fmla="*/ 497 h 756"/>
                  <a:gd name="T34" fmla="*/ 774 w 787"/>
                  <a:gd name="T35" fmla="*/ 632 h 756"/>
                  <a:gd name="T36" fmla="*/ 773 w 787"/>
                  <a:gd name="T37" fmla="*/ 633 h 756"/>
                  <a:gd name="T38" fmla="*/ 170 w 787"/>
                  <a:gd name="T39" fmla="*/ 411 h 756"/>
                  <a:gd name="T40" fmla="*/ 199 w 787"/>
                  <a:gd name="T41" fmla="*/ 430 h 756"/>
                  <a:gd name="T42" fmla="*/ 322 w 787"/>
                  <a:gd name="T43" fmla="*/ 418 h 756"/>
                  <a:gd name="T44" fmla="*/ 393 w 787"/>
                  <a:gd name="T45" fmla="*/ 529 h 756"/>
                  <a:gd name="T46" fmla="*/ 410 w 787"/>
                  <a:gd name="T47" fmla="*/ 536 h 756"/>
                  <a:gd name="T48" fmla="*/ 515 w 787"/>
                  <a:gd name="T49" fmla="*/ 585 h 756"/>
                  <a:gd name="T50" fmla="*/ 628 w 787"/>
                  <a:gd name="T51" fmla="*/ 575 h 756"/>
                  <a:gd name="T52" fmla="*/ 612 w 787"/>
                  <a:gd name="T53" fmla="*/ 629 h 756"/>
                  <a:gd name="T54" fmla="*/ 714 w 787"/>
                  <a:gd name="T55" fmla="*/ 568 h 756"/>
                  <a:gd name="T56" fmla="*/ 617 w 787"/>
                  <a:gd name="T57" fmla="*/ 501 h 756"/>
                  <a:gd name="T58" fmla="*/ 415 w 787"/>
                  <a:gd name="T59" fmla="*/ 398 h 756"/>
                  <a:gd name="T60" fmla="*/ 320 w 787"/>
                  <a:gd name="T61" fmla="*/ 360 h 756"/>
                  <a:gd name="T62" fmla="*/ 87 w 787"/>
                  <a:gd name="T63" fmla="*/ 105 h 756"/>
                  <a:gd name="T64" fmla="*/ 72 w 787"/>
                  <a:gd name="T65" fmla="*/ 123 h 756"/>
                  <a:gd name="T66" fmla="*/ 39 w 787"/>
                  <a:gd name="T67" fmla="*/ 272 h 756"/>
                  <a:gd name="T68" fmla="*/ 96 w 787"/>
                  <a:gd name="T69" fmla="*/ 210 h 756"/>
                  <a:gd name="T70" fmla="*/ 100 w 787"/>
                  <a:gd name="T71" fmla="*/ 354 h 756"/>
                  <a:gd name="T72" fmla="*/ 114 w 787"/>
                  <a:gd name="T73" fmla="*/ 367 h 756"/>
                  <a:gd name="T74" fmla="*/ 119 w 787"/>
                  <a:gd name="T75" fmla="*/ 380 h 756"/>
                  <a:gd name="T76" fmla="*/ 339 w 787"/>
                  <a:gd name="T77" fmla="*/ 255 h 756"/>
                  <a:gd name="T78" fmla="*/ 413 w 787"/>
                  <a:gd name="T79" fmla="*/ 150 h 756"/>
                  <a:gd name="T80" fmla="*/ 141 w 787"/>
                  <a:gd name="T81" fmla="*/ 32 h 756"/>
                  <a:gd name="T82" fmla="*/ 174 w 787"/>
                  <a:gd name="T83" fmla="*/ 155 h 756"/>
                  <a:gd name="T84" fmla="*/ 316 w 787"/>
                  <a:gd name="T85" fmla="*/ 128 h 756"/>
                  <a:gd name="T86" fmla="*/ 310 w 787"/>
                  <a:gd name="T87" fmla="*/ 328 h 756"/>
                  <a:gd name="T88" fmla="*/ 326 w 787"/>
                  <a:gd name="T89" fmla="*/ 337 h 756"/>
                  <a:gd name="T90" fmla="*/ 406 w 787"/>
                  <a:gd name="T91" fmla="*/ 283 h 756"/>
                  <a:gd name="T92" fmla="*/ 226 w 787"/>
                  <a:gd name="T93" fmla="*/ 199 h 756"/>
                  <a:gd name="T94" fmla="*/ 190 w 787"/>
                  <a:gd name="T95" fmla="*/ 238 h 756"/>
                  <a:gd name="T96" fmla="*/ 257 w 787"/>
                  <a:gd name="T97" fmla="*/ 248 h 756"/>
                  <a:gd name="T98" fmla="*/ 263 w 787"/>
                  <a:gd name="T99" fmla="*/ 205 h 756"/>
                  <a:gd name="T100" fmla="*/ 237 w 787"/>
                  <a:gd name="T101" fmla="*/ 167 h 756"/>
                  <a:gd name="T102" fmla="*/ 186 w 787"/>
                  <a:gd name="T103" fmla="*/ 188 h 756"/>
                  <a:gd name="T104" fmla="*/ 170 w 787"/>
                  <a:gd name="T105" fmla="*/ 220 h 756"/>
                  <a:gd name="T106" fmla="*/ 91 w 787"/>
                  <a:gd name="T107" fmla="*/ 120 h 756"/>
                  <a:gd name="T108" fmla="*/ 402 w 787"/>
                  <a:gd name="T109" fmla="*/ 396 h 756"/>
                  <a:gd name="T110" fmla="*/ 409 w 787"/>
                  <a:gd name="T111" fmla="*/ 38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 h="756">
                    <a:moveTo>
                      <a:pt x="773" y="633"/>
                    </a:moveTo>
                    <a:cubicBezTo>
                      <a:pt x="771" y="634"/>
                      <a:pt x="769" y="634"/>
                      <a:pt x="767" y="634"/>
                    </a:cubicBezTo>
                    <a:cubicBezTo>
                      <a:pt x="770" y="644"/>
                      <a:pt x="767" y="650"/>
                      <a:pt x="760" y="649"/>
                    </a:cubicBezTo>
                    <a:cubicBezTo>
                      <a:pt x="760" y="654"/>
                      <a:pt x="763" y="661"/>
                      <a:pt x="752" y="660"/>
                    </a:cubicBezTo>
                    <a:cubicBezTo>
                      <a:pt x="756" y="665"/>
                      <a:pt x="753" y="668"/>
                      <a:pt x="751" y="672"/>
                    </a:cubicBezTo>
                    <a:cubicBezTo>
                      <a:pt x="742" y="686"/>
                      <a:pt x="734" y="699"/>
                      <a:pt x="725" y="713"/>
                    </a:cubicBezTo>
                    <a:cubicBezTo>
                      <a:pt x="716" y="727"/>
                      <a:pt x="708" y="741"/>
                      <a:pt x="698" y="756"/>
                    </a:cubicBezTo>
                    <a:cubicBezTo>
                      <a:pt x="692" y="748"/>
                      <a:pt x="687" y="740"/>
                      <a:pt x="681" y="733"/>
                    </a:cubicBezTo>
                    <a:cubicBezTo>
                      <a:pt x="677" y="729"/>
                      <a:pt x="673" y="725"/>
                      <a:pt x="670" y="722"/>
                    </a:cubicBezTo>
                    <a:cubicBezTo>
                      <a:pt x="636" y="687"/>
                      <a:pt x="598" y="658"/>
                      <a:pt x="557" y="634"/>
                    </a:cubicBezTo>
                    <a:cubicBezTo>
                      <a:pt x="525" y="615"/>
                      <a:pt x="492" y="599"/>
                      <a:pt x="459" y="583"/>
                    </a:cubicBezTo>
                    <a:cubicBezTo>
                      <a:pt x="430" y="570"/>
                      <a:pt x="400" y="558"/>
                      <a:pt x="371" y="545"/>
                    </a:cubicBezTo>
                    <a:cubicBezTo>
                      <a:pt x="349" y="535"/>
                      <a:pt x="326" y="525"/>
                      <a:pt x="304" y="514"/>
                    </a:cubicBezTo>
                    <a:cubicBezTo>
                      <a:pt x="279" y="502"/>
                      <a:pt x="254" y="490"/>
                      <a:pt x="230" y="476"/>
                    </a:cubicBezTo>
                    <a:cubicBezTo>
                      <a:pt x="205" y="462"/>
                      <a:pt x="182" y="447"/>
                      <a:pt x="159" y="431"/>
                    </a:cubicBezTo>
                    <a:cubicBezTo>
                      <a:pt x="140" y="419"/>
                      <a:pt x="124" y="405"/>
                      <a:pt x="106" y="392"/>
                    </a:cubicBezTo>
                    <a:cubicBezTo>
                      <a:pt x="110" y="384"/>
                      <a:pt x="105" y="378"/>
                      <a:pt x="104" y="372"/>
                    </a:cubicBezTo>
                    <a:cubicBezTo>
                      <a:pt x="103" y="372"/>
                      <a:pt x="103" y="372"/>
                      <a:pt x="102" y="372"/>
                    </a:cubicBezTo>
                    <a:cubicBezTo>
                      <a:pt x="104" y="377"/>
                      <a:pt x="105" y="381"/>
                      <a:pt x="106" y="386"/>
                    </a:cubicBezTo>
                    <a:cubicBezTo>
                      <a:pt x="106" y="386"/>
                      <a:pt x="105" y="386"/>
                      <a:pt x="105" y="386"/>
                    </a:cubicBezTo>
                    <a:cubicBezTo>
                      <a:pt x="100" y="383"/>
                      <a:pt x="94" y="379"/>
                      <a:pt x="89" y="375"/>
                    </a:cubicBezTo>
                    <a:cubicBezTo>
                      <a:pt x="66" y="353"/>
                      <a:pt x="46" y="330"/>
                      <a:pt x="30" y="302"/>
                    </a:cubicBezTo>
                    <a:cubicBezTo>
                      <a:pt x="12" y="272"/>
                      <a:pt x="1" y="240"/>
                      <a:pt x="0" y="205"/>
                    </a:cubicBezTo>
                    <a:cubicBezTo>
                      <a:pt x="0" y="198"/>
                      <a:pt x="2" y="191"/>
                      <a:pt x="6" y="185"/>
                    </a:cubicBezTo>
                    <a:cubicBezTo>
                      <a:pt x="26" y="153"/>
                      <a:pt x="46" y="121"/>
                      <a:pt x="66" y="88"/>
                    </a:cubicBezTo>
                    <a:cubicBezTo>
                      <a:pt x="77" y="71"/>
                      <a:pt x="87" y="54"/>
                      <a:pt x="98" y="38"/>
                    </a:cubicBezTo>
                    <a:cubicBezTo>
                      <a:pt x="105" y="27"/>
                      <a:pt x="116" y="18"/>
                      <a:pt x="129" y="13"/>
                    </a:cubicBezTo>
                    <a:cubicBezTo>
                      <a:pt x="147" y="4"/>
                      <a:pt x="167" y="0"/>
                      <a:pt x="188" y="1"/>
                    </a:cubicBezTo>
                    <a:cubicBezTo>
                      <a:pt x="188" y="1"/>
                      <a:pt x="189" y="1"/>
                      <a:pt x="190" y="1"/>
                    </a:cubicBezTo>
                    <a:cubicBezTo>
                      <a:pt x="189" y="2"/>
                      <a:pt x="188" y="3"/>
                      <a:pt x="187" y="5"/>
                    </a:cubicBezTo>
                    <a:cubicBezTo>
                      <a:pt x="190" y="9"/>
                      <a:pt x="192" y="13"/>
                      <a:pt x="196" y="17"/>
                    </a:cubicBezTo>
                    <a:cubicBezTo>
                      <a:pt x="196" y="18"/>
                      <a:pt x="197" y="18"/>
                      <a:pt x="198" y="18"/>
                    </a:cubicBezTo>
                    <a:cubicBezTo>
                      <a:pt x="198" y="17"/>
                      <a:pt x="198" y="16"/>
                      <a:pt x="198" y="16"/>
                    </a:cubicBezTo>
                    <a:cubicBezTo>
                      <a:pt x="198" y="14"/>
                      <a:pt x="197" y="13"/>
                      <a:pt x="197" y="11"/>
                    </a:cubicBezTo>
                    <a:cubicBezTo>
                      <a:pt x="198" y="12"/>
                      <a:pt x="200" y="12"/>
                      <a:pt x="202" y="12"/>
                    </a:cubicBezTo>
                    <a:cubicBezTo>
                      <a:pt x="203" y="12"/>
                      <a:pt x="205" y="13"/>
                      <a:pt x="206" y="12"/>
                    </a:cubicBezTo>
                    <a:cubicBezTo>
                      <a:pt x="201" y="10"/>
                      <a:pt x="200" y="6"/>
                      <a:pt x="200" y="0"/>
                    </a:cubicBezTo>
                    <a:cubicBezTo>
                      <a:pt x="201" y="1"/>
                      <a:pt x="203" y="3"/>
                      <a:pt x="204" y="4"/>
                    </a:cubicBezTo>
                    <a:cubicBezTo>
                      <a:pt x="208" y="10"/>
                      <a:pt x="211" y="10"/>
                      <a:pt x="216" y="4"/>
                    </a:cubicBezTo>
                    <a:cubicBezTo>
                      <a:pt x="216" y="3"/>
                      <a:pt x="218" y="2"/>
                      <a:pt x="219" y="3"/>
                    </a:cubicBezTo>
                    <a:cubicBezTo>
                      <a:pt x="231" y="5"/>
                      <a:pt x="244" y="7"/>
                      <a:pt x="256" y="11"/>
                    </a:cubicBezTo>
                    <a:cubicBezTo>
                      <a:pt x="285" y="19"/>
                      <a:pt x="311" y="31"/>
                      <a:pt x="336" y="47"/>
                    </a:cubicBezTo>
                    <a:cubicBezTo>
                      <a:pt x="360" y="61"/>
                      <a:pt x="382" y="78"/>
                      <a:pt x="402" y="98"/>
                    </a:cubicBezTo>
                    <a:cubicBezTo>
                      <a:pt x="403" y="100"/>
                      <a:pt x="403" y="102"/>
                      <a:pt x="403" y="104"/>
                    </a:cubicBezTo>
                    <a:cubicBezTo>
                      <a:pt x="404" y="105"/>
                      <a:pt x="403" y="105"/>
                      <a:pt x="403" y="106"/>
                    </a:cubicBezTo>
                    <a:cubicBezTo>
                      <a:pt x="404" y="108"/>
                      <a:pt x="404" y="110"/>
                      <a:pt x="405" y="111"/>
                    </a:cubicBezTo>
                    <a:cubicBezTo>
                      <a:pt x="406" y="110"/>
                      <a:pt x="406" y="108"/>
                      <a:pt x="407" y="107"/>
                    </a:cubicBezTo>
                    <a:cubicBezTo>
                      <a:pt x="407" y="107"/>
                      <a:pt x="407" y="106"/>
                      <a:pt x="408" y="105"/>
                    </a:cubicBezTo>
                    <a:cubicBezTo>
                      <a:pt x="411" y="109"/>
                      <a:pt x="414" y="112"/>
                      <a:pt x="417" y="115"/>
                    </a:cubicBezTo>
                    <a:cubicBezTo>
                      <a:pt x="419" y="118"/>
                      <a:pt x="417" y="119"/>
                      <a:pt x="414" y="119"/>
                    </a:cubicBezTo>
                    <a:cubicBezTo>
                      <a:pt x="413" y="119"/>
                      <a:pt x="413" y="120"/>
                      <a:pt x="412" y="121"/>
                    </a:cubicBezTo>
                    <a:cubicBezTo>
                      <a:pt x="413" y="121"/>
                      <a:pt x="414" y="123"/>
                      <a:pt x="415" y="122"/>
                    </a:cubicBezTo>
                    <a:cubicBezTo>
                      <a:pt x="422" y="119"/>
                      <a:pt x="425" y="125"/>
                      <a:pt x="427" y="129"/>
                    </a:cubicBezTo>
                    <a:cubicBezTo>
                      <a:pt x="438" y="145"/>
                      <a:pt x="447" y="161"/>
                      <a:pt x="453" y="179"/>
                    </a:cubicBezTo>
                    <a:cubicBezTo>
                      <a:pt x="460" y="203"/>
                      <a:pt x="462" y="227"/>
                      <a:pt x="452" y="251"/>
                    </a:cubicBezTo>
                    <a:cubicBezTo>
                      <a:pt x="446" y="262"/>
                      <a:pt x="439" y="272"/>
                      <a:pt x="433" y="283"/>
                    </a:cubicBezTo>
                    <a:cubicBezTo>
                      <a:pt x="418" y="307"/>
                      <a:pt x="403" y="331"/>
                      <a:pt x="388" y="355"/>
                    </a:cubicBezTo>
                    <a:cubicBezTo>
                      <a:pt x="386" y="359"/>
                      <a:pt x="384" y="362"/>
                      <a:pt x="381" y="367"/>
                    </a:cubicBezTo>
                    <a:cubicBezTo>
                      <a:pt x="387" y="370"/>
                      <a:pt x="392" y="372"/>
                      <a:pt x="398" y="375"/>
                    </a:cubicBezTo>
                    <a:cubicBezTo>
                      <a:pt x="417" y="383"/>
                      <a:pt x="435" y="392"/>
                      <a:pt x="454" y="400"/>
                    </a:cubicBezTo>
                    <a:cubicBezTo>
                      <a:pt x="475" y="409"/>
                      <a:pt x="496" y="418"/>
                      <a:pt x="517" y="427"/>
                    </a:cubicBezTo>
                    <a:cubicBezTo>
                      <a:pt x="538" y="437"/>
                      <a:pt x="560" y="447"/>
                      <a:pt x="582" y="457"/>
                    </a:cubicBezTo>
                    <a:cubicBezTo>
                      <a:pt x="596" y="464"/>
                      <a:pt x="610" y="471"/>
                      <a:pt x="624" y="479"/>
                    </a:cubicBezTo>
                    <a:cubicBezTo>
                      <a:pt x="625" y="479"/>
                      <a:pt x="626" y="480"/>
                      <a:pt x="628" y="481"/>
                    </a:cubicBezTo>
                    <a:cubicBezTo>
                      <a:pt x="626" y="482"/>
                      <a:pt x="625" y="483"/>
                      <a:pt x="624" y="484"/>
                    </a:cubicBezTo>
                    <a:cubicBezTo>
                      <a:pt x="627" y="487"/>
                      <a:pt x="630" y="491"/>
                      <a:pt x="633" y="495"/>
                    </a:cubicBezTo>
                    <a:cubicBezTo>
                      <a:pt x="636" y="489"/>
                      <a:pt x="628" y="488"/>
                      <a:pt x="630" y="483"/>
                    </a:cubicBezTo>
                    <a:cubicBezTo>
                      <a:pt x="639" y="488"/>
                      <a:pt x="647" y="492"/>
                      <a:pt x="655" y="497"/>
                    </a:cubicBezTo>
                    <a:cubicBezTo>
                      <a:pt x="687" y="517"/>
                      <a:pt x="717" y="539"/>
                      <a:pt x="744" y="565"/>
                    </a:cubicBezTo>
                    <a:cubicBezTo>
                      <a:pt x="758" y="579"/>
                      <a:pt x="771" y="594"/>
                      <a:pt x="785" y="609"/>
                    </a:cubicBezTo>
                    <a:cubicBezTo>
                      <a:pt x="787" y="611"/>
                      <a:pt x="787" y="613"/>
                      <a:pt x="786" y="616"/>
                    </a:cubicBezTo>
                    <a:cubicBezTo>
                      <a:pt x="782" y="621"/>
                      <a:pt x="778" y="627"/>
                      <a:pt x="774" y="632"/>
                    </a:cubicBezTo>
                    <a:cubicBezTo>
                      <a:pt x="774" y="630"/>
                      <a:pt x="774" y="629"/>
                      <a:pt x="775" y="627"/>
                    </a:cubicBezTo>
                    <a:cubicBezTo>
                      <a:pt x="774" y="627"/>
                      <a:pt x="772" y="627"/>
                      <a:pt x="772" y="627"/>
                    </a:cubicBezTo>
                    <a:cubicBezTo>
                      <a:pt x="771" y="629"/>
                      <a:pt x="771" y="630"/>
                      <a:pt x="772" y="632"/>
                    </a:cubicBezTo>
                    <a:cubicBezTo>
                      <a:pt x="772" y="632"/>
                      <a:pt x="772" y="633"/>
                      <a:pt x="773" y="633"/>
                    </a:cubicBezTo>
                    <a:close/>
                    <a:moveTo>
                      <a:pt x="115" y="374"/>
                    </a:moveTo>
                    <a:cubicBezTo>
                      <a:pt x="115" y="374"/>
                      <a:pt x="115" y="374"/>
                      <a:pt x="115" y="374"/>
                    </a:cubicBezTo>
                    <a:cubicBezTo>
                      <a:pt x="118" y="372"/>
                      <a:pt x="121" y="373"/>
                      <a:pt x="124" y="375"/>
                    </a:cubicBezTo>
                    <a:cubicBezTo>
                      <a:pt x="140" y="388"/>
                      <a:pt x="155" y="400"/>
                      <a:pt x="170" y="411"/>
                    </a:cubicBezTo>
                    <a:cubicBezTo>
                      <a:pt x="175" y="415"/>
                      <a:pt x="180" y="418"/>
                      <a:pt x="186" y="422"/>
                    </a:cubicBezTo>
                    <a:cubicBezTo>
                      <a:pt x="202" y="396"/>
                      <a:pt x="218" y="370"/>
                      <a:pt x="234" y="344"/>
                    </a:cubicBezTo>
                    <a:cubicBezTo>
                      <a:pt x="238" y="347"/>
                      <a:pt x="243" y="350"/>
                      <a:pt x="247" y="352"/>
                    </a:cubicBezTo>
                    <a:cubicBezTo>
                      <a:pt x="231" y="378"/>
                      <a:pt x="215" y="404"/>
                      <a:pt x="199" y="430"/>
                    </a:cubicBezTo>
                    <a:cubicBezTo>
                      <a:pt x="200" y="431"/>
                      <a:pt x="201" y="432"/>
                      <a:pt x="202" y="433"/>
                    </a:cubicBezTo>
                    <a:cubicBezTo>
                      <a:pt x="228" y="448"/>
                      <a:pt x="254" y="462"/>
                      <a:pt x="280" y="477"/>
                    </a:cubicBezTo>
                    <a:cubicBezTo>
                      <a:pt x="284" y="480"/>
                      <a:pt x="285" y="478"/>
                      <a:pt x="287" y="476"/>
                    </a:cubicBezTo>
                    <a:cubicBezTo>
                      <a:pt x="299" y="456"/>
                      <a:pt x="311" y="437"/>
                      <a:pt x="322" y="418"/>
                    </a:cubicBezTo>
                    <a:cubicBezTo>
                      <a:pt x="326" y="411"/>
                      <a:pt x="331" y="405"/>
                      <a:pt x="335" y="398"/>
                    </a:cubicBezTo>
                    <a:cubicBezTo>
                      <a:pt x="340" y="401"/>
                      <a:pt x="344" y="404"/>
                      <a:pt x="348" y="406"/>
                    </a:cubicBezTo>
                    <a:cubicBezTo>
                      <a:pt x="331" y="433"/>
                      <a:pt x="315" y="460"/>
                      <a:pt x="298" y="487"/>
                    </a:cubicBezTo>
                    <a:cubicBezTo>
                      <a:pt x="330" y="501"/>
                      <a:pt x="361" y="515"/>
                      <a:pt x="393" y="529"/>
                    </a:cubicBezTo>
                    <a:cubicBezTo>
                      <a:pt x="410" y="502"/>
                      <a:pt x="427" y="475"/>
                      <a:pt x="444" y="448"/>
                    </a:cubicBezTo>
                    <a:cubicBezTo>
                      <a:pt x="448" y="451"/>
                      <a:pt x="452" y="454"/>
                      <a:pt x="457" y="456"/>
                    </a:cubicBezTo>
                    <a:cubicBezTo>
                      <a:pt x="440" y="483"/>
                      <a:pt x="424" y="509"/>
                      <a:pt x="407" y="536"/>
                    </a:cubicBezTo>
                    <a:cubicBezTo>
                      <a:pt x="409" y="536"/>
                      <a:pt x="410" y="536"/>
                      <a:pt x="410" y="536"/>
                    </a:cubicBezTo>
                    <a:cubicBezTo>
                      <a:pt x="438" y="549"/>
                      <a:pt x="465" y="561"/>
                      <a:pt x="492" y="573"/>
                    </a:cubicBezTo>
                    <a:cubicBezTo>
                      <a:pt x="496" y="575"/>
                      <a:pt x="499" y="578"/>
                      <a:pt x="502" y="571"/>
                    </a:cubicBezTo>
                    <a:cubicBezTo>
                      <a:pt x="504" y="573"/>
                      <a:pt x="506" y="575"/>
                      <a:pt x="508" y="577"/>
                    </a:cubicBezTo>
                    <a:cubicBezTo>
                      <a:pt x="510" y="580"/>
                      <a:pt x="512" y="583"/>
                      <a:pt x="515" y="585"/>
                    </a:cubicBezTo>
                    <a:cubicBezTo>
                      <a:pt x="522" y="589"/>
                      <a:pt x="530" y="592"/>
                      <a:pt x="537" y="596"/>
                    </a:cubicBezTo>
                    <a:cubicBezTo>
                      <a:pt x="555" y="606"/>
                      <a:pt x="573" y="617"/>
                      <a:pt x="591" y="628"/>
                    </a:cubicBezTo>
                    <a:cubicBezTo>
                      <a:pt x="593" y="629"/>
                      <a:pt x="594" y="630"/>
                      <a:pt x="596" y="627"/>
                    </a:cubicBezTo>
                    <a:cubicBezTo>
                      <a:pt x="606" y="610"/>
                      <a:pt x="617" y="593"/>
                      <a:pt x="628" y="575"/>
                    </a:cubicBezTo>
                    <a:cubicBezTo>
                      <a:pt x="632" y="568"/>
                      <a:pt x="637" y="561"/>
                      <a:pt x="642" y="553"/>
                    </a:cubicBezTo>
                    <a:cubicBezTo>
                      <a:pt x="645" y="555"/>
                      <a:pt x="648" y="558"/>
                      <a:pt x="651" y="559"/>
                    </a:cubicBezTo>
                    <a:cubicBezTo>
                      <a:pt x="655" y="561"/>
                      <a:pt x="654" y="562"/>
                      <a:pt x="652" y="565"/>
                    </a:cubicBezTo>
                    <a:cubicBezTo>
                      <a:pt x="639" y="587"/>
                      <a:pt x="626" y="608"/>
                      <a:pt x="612" y="629"/>
                    </a:cubicBezTo>
                    <a:cubicBezTo>
                      <a:pt x="611" y="632"/>
                      <a:pt x="607" y="636"/>
                      <a:pt x="608" y="638"/>
                    </a:cubicBezTo>
                    <a:cubicBezTo>
                      <a:pt x="608" y="641"/>
                      <a:pt x="613" y="643"/>
                      <a:pt x="615" y="645"/>
                    </a:cubicBezTo>
                    <a:cubicBezTo>
                      <a:pt x="627" y="653"/>
                      <a:pt x="638" y="662"/>
                      <a:pt x="650" y="671"/>
                    </a:cubicBezTo>
                    <a:cubicBezTo>
                      <a:pt x="671" y="637"/>
                      <a:pt x="692" y="603"/>
                      <a:pt x="714" y="568"/>
                    </a:cubicBezTo>
                    <a:cubicBezTo>
                      <a:pt x="685" y="543"/>
                      <a:pt x="654" y="523"/>
                      <a:pt x="621" y="504"/>
                    </a:cubicBezTo>
                    <a:cubicBezTo>
                      <a:pt x="627" y="500"/>
                      <a:pt x="629" y="497"/>
                      <a:pt x="627" y="493"/>
                    </a:cubicBezTo>
                    <a:cubicBezTo>
                      <a:pt x="625" y="489"/>
                      <a:pt x="622" y="488"/>
                      <a:pt x="619" y="489"/>
                    </a:cubicBezTo>
                    <a:cubicBezTo>
                      <a:pt x="614" y="491"/>
                      <a:pt x="614" y="494"/>
                      <a:pt x="617" y="501"/>
                    </a:cubicBezTo>
                    <a:cubicBezTo>
                      <a:pt x="552" y="464"/>
                      <a:pt x="482" y="438"/>
                      <a:pt x="415" y="408"/>
                    </a:cubicBezTo>
                    <a:cubicBezTo>
                      <a:pt x="417" y="404"/>
                      <a:pt x="418" y="400"/>
                      <a:pt x="419" y="396"/>
                    </a:cubicBezTo>
                    <a:cubicBezTo>
                      <a:pt x="418" y="396"/>
                      <a:pt x="418" y="396"/>
                      <a:pt x="417" y="395"/>
                    </a:cubicBezTo>
                    <a:cubicBezTo>
                      <a:pt x="416" y="396"/>
                      <a:pt x="416" y="397"/>
                      <a:pt x="415" y="398"/>
                    </a:cubicBezTo>
                    <a:cubicBezTo>
                      <a:pt x="414" y="400"/>
                      <a:pt x="413" y="403"/>
                      <a:pt x="412" y="403"/>
                    </a:cubicBezTo>
                    <a:cubicBezTo>
                      <a:pt x="409" y="403"/>
                      <a:pt x="406" y="403"/>
                      <a:pt x="403" y="402"/>
                    </a:cubicBezTo>
                    <a:cubicBezTo>
                      <a:pt x="398" y="400"/>
                      <a:pt x="393" y="398"/>
                      <a:pt x="389" y="395"/>
                    </a:cubicBezTo>
                    <a:cubicBezTo>
                      <a:pt x="366" y="384"/>
                      <a:pt x="342" y="373"/>
                      <a:pt x="320" y="360"/>
                    </a:cubicBezTo>
                    <a:cubicBezTo>
                      <a:pt x="284" y="340"/>
                      <a:pt x="250" y="317"/>
                      <a:pt x="218" y="292"/>
                    </a:cubicBezTo>
                    <a:cubicBezTo>
                      <a:pt x="179" y="262"/>
                      <a:pt x="143" y="229"/>
                      <a:pt x="116" y="188"/>
                    </a:cubicBezTo>
                    <a:cubicBezTo>
                      <a:pt x="103" y="167"/>
                      <a:pt x="93" y="146"/>
                      <a:pt x="86" y="122"/>
                    </a:cubicBezTo>
                    <a:cubicBezTo>
                      <a:pt x="85" y="116"/>
                      <a:pt x="85" y="111"/>
                      <a:pt x="87" y="105"/>
                    </a:cubicBezTo>
                    <a:cubicBezTo>
                      <a:pt x="87" y="103"/>
                      <a:pt x="90" y="103"/>
                      <a:pt x="92" y="102"/>
                    </a:cubicBezTo>
                    <a:cubicBezTo>
                      <a:pt x="92" y="101"/>
                      <a:pt x="92" y="101"/>
                      <a:pt x="92" y="101"/>
                    </a:cubicBezTo>
                    <a:cubicBezTo>
                      <a:pt x="88" y="99"/>
                      <a:pt x="85" y="100"/>
                      <a:pt x="83" y="103"/>
                    </a:cubicBezTo>
                    <a:cubicBezTo>
                      <a:pt x="79" y="110"/>
                      <a:pt x="76" y="116"/>
                      <a:pt x="72" y="123"/>
                    </a:cubicBezTo>
                    <a:cubicBezTo>
                      <a:pt x="57" y="146"/>
                      <a:pt x="43" y="169"/>
                      <a:pt x="29" y="192"/>
                    </a:cubicBezTo>
                    <a:cubicBezTo>
                      <a:pt x="26" y="197"/>
                      <a:pt x="22" y="202"/>
                      <a:pt x="23" y="209"/>
                    </a:cubicBezTo>
                    <a:cubicBezTo>
                      <a:pt x="25" y="221"/>
                      <a:pt x="26" y="233"/>
                      <a:pt x="29" y="245"/>
                    </a:cubicBezTo>
                    <a:cubicBezTo>
                      <a:pt x="31" y="254"/>
                      <a:pt x="35" y="263"/>
                      <a:pt x="39" y="272"/>
                    </a:cubicBezTo>
                    <a:cubicBezTo>
                      <a:pt x="40" y="270"/>
                      <a:pt x="41" y="268"/>
                      <a:pt x="42" y="267"/>
                    </a:cubicBezTo>
                    <a:cubicBezTo>
                      <a:pt x="55" y="247"/>
                      <a:pt x="67" y="228"/>
                      <a:pt x="79" y="208"/>
                    </a:cubicBezTo>
                    <a:cubicBezTo>
                      <a:pt x="85" y="199"/>
                      <a:pt x="85" y="199"/>
                      <a:pt x="95" y="205"/>
                    </a:cubicBezTo>
                    <a:cubicBezTo>
                      <a:pt x="98" y="206"/>
                      <a:pt x="97" y="207"/>
                      <a:pt x="96" y="210"/>
                    </a:cubicBezTo>
                    <a:cubicBezTo>
                      <a:pt x="81" y="234"/>
                      <a:pt x="65" y="259"/>
                      <a:pt x="50" y="284"/>
                    </a:cubicBezTo>
                    <a:cubicBezTo>
                      <a:pt x="48" y="287"/>
                      <a:pt x="48" y="289"/>
                      <a:pt x="50" y="292"/>
                    </a:cubicBezTo>
                    <a:cubicBezTo>
                      <a:pt x="61" y="307"/>
                      <a:pt x="72" y="322"/>
                      <a:pt x="83" y="336"/>
                    </a:cubicBezTo>
                    <a:cubicBezTo>
                      <a:pt x="88" y="342"/>
                      <a:pt x="94" y="348"/>
                      <a:pt x="100" y="354"/>
                    </a:cubicBezTo>
                    <a:cubicBezTo>
                      <a:pt x="117" y="327"/>
                      <a:pt x="133" y="301"/>
                      <a:pt x="150" y="275"/>
                    </a:cubicBezTo>
                    <a:cubicBezTo>
                      <a:pt x="154" y="278"/>
                      <a:pt x="158" y="280"/>
                      <a:pt x="162" y="283"/>
                    </a:cubicBezTo>
                    <a:cubicBezTo>
                      <a:pt x="145" y="310"/>
                      <a:pt x="129" y="337"/>
                      <a:pt x="112" y="364"/>
                    </a:cubicBezTo>
                    <a:cubicBezTo>
                      <a:pt x="113" y="366"/>
                      <a:pt x="114" y="367"/>
                      <a:pt x="114" y="367"/>
                    </a:cubicBezTo>
                    <a:cubicBezTo>
                      <a:pt x="113" y="369"/>
                      <a:pt x="112" y="371"/>
                      <a:pt x="111" y="372"/>
                    </a:cubicBezTo>
                    <a:cubicBezTo>
                      <a:pt x="109" y="375"/>
                      <a:pt x="111" y="378"/>
                      <a:pt x="113" y="379"/>
                    </a:cubicBezTo>
                    <a:cubicBezTo>
                      <a:pt x="114" y="381"/>
                      <a:pt x="116" y="380"/>
                      <a:pt x="118" y="381"/>
                    </a:cubicBezTo>
                    <a:cubicBezTo>
                      <a:pt x="118" y="380"/>
                      <a:pt x="118" y="380"/>
                      <a:pt x="119" y="380"/>
                    </a:cubicBezTo>
                    <a:cubicBezTo>
                      <a:pt x="115" y="379"/>
                      <a:pt x="112" y="378"/>
                      <a:pt x="115" y="374"/>
                    </a:cubicBezTo>
                    <a:close/>
                    <a:moveTo>
                      <a:pt x="279" y="222"/>
                    </a:moveTo>
                    <a:cubicBezTo>
                      <a:pt x="280" y="223"/>
                      <a:pt x="281" y="224"/>
                      <a:pt x="283" y="225"/>
                    </a:cubicBezTo>
                    <a:cubicBezTo>
                      <a:pt x="300" y="238"/>
                      <a:pt x="318" y="248"/>
                      <a:pt x="339" y="255"/>
                    </a:cubicBezTo>
                    <a:cubicBezTo>
                      <a:pt x="360" y="261"/>
                      <a:pt x="380" y="266"/>
                      <a:pt x="402" y="260"/>
                    </a:cubicBezTo>
                    <a:cubicBezTo>
                      <a:pt x="416" y="256"/>
                      <a:pt x="426" y="249"/>
                      <a:pt x="432" y="236"/>
                    </a:cubicBezTo>
                    <a:cubicBezTo>
                      <a:pt x="437" y="223"/>
                      <a:pt x="436" y="210"/>
                      <a:pt x="434" y="198"/>
                    </a:cubicBezTo>
                    <a:cubicBezTo>
                      <a:pt x="430" y="180"/>
                      <a:pt x="422" y="165"/>
                      <a:pt x="413" y="150"/>
                    </a:cubicBezTo>
                    <a:cubicBezTo>
                      <a:pt x="397" y="126"/>
                      <a:pt x="378" y="106"/>
                      <a:pt x="356" y="88"/>
                    </a:cubicBezTo>
                    <a:cubicBezTo>
                      <a:pt x="333" y="70"/>
                      <a:pt x="308" y="55"/>
                      <a:pt x="282" y="44"/>
                    </a:cubicBezTo>
                    <a:cubicBezTo>
                      <a:pt x="260" y="35"/>
                      <a:pt x="238" y="29"/>
                      <a:pt x="215" y="26"/>
                    </a:cubicBezTo>
                    <a:cubicBezTo>
                      <a:pt x="190" y="22"/>
                      <a:pt x="165" y="22"/>
                      <a:pt x="141" y="32"/>
                    </a:cubicBezTo>
                    <a:cubicBezTo>
                      <a:pt x="120" y="42"/>
                      <a:pt x="108" y="58"/>
                      <a:pt x="106" y="81"/>
                    </a:cubicBezTo>
                    <a:cubicBezTo>
                      <a:pt x="104" y="103"/>
                      <a:pt x="110" y="123"/>
                      <a:pt x="118" y="143"/>
                    </a:cubicBezTo>
                    <a:cubicBezTo>
                      <a:pt x="120" y="147"/>
                      <a:pt x="122" y="148"/>
                      <a:pt x="126" y="147"/>
                    </a:cubicBezTo>
                    <a:cubicBezTo>
                      <a:pt x="143" y="144"/>
                      <a:pt x="159" y="148"/>
                      <a:pt x="174" y="155"/>
                    </a:cubicBezTo>
                    <a:cubicBezTo>
                      <a:pt x="183" y="159"/>
                      <a:pt x="192" y="165"/>
                      <a:pt x="201" y="170"/>
                    </a:cubicBezTo>
                    <a:cubicBezTo>
                      <a:pt x="207" y="160"/>
                      <a:pt x="213" y="150"/>
                      <a:pt x="219" y="140"/>
                    </a:cubicBezTo>
                    <a:cubicBezTo>
                      <a:pt x="229" y="125"/>
                      <a:pt x="243" y="117"/>
                      <a:pt x="261" y="116"/>
                    </a:cubicBezTo>
                    <a:cubicBezTo>
                      <a:pt x="281" y="114"/>
                      <a:pt x="299" y="119"/>
                      <a:pt x="316" y="128"/>
                    </a:cubicBezTo>
                    <a:cubicBezTo>
                      <a:pt x="322" y="131"/>
                      <a:pt x="327" y="135"/>
                      <a:pt x="333" y="138"/>
                    </a:cubicBezTo>
                    <a:cubicBezTo>
                      <a:pt x="314" y="167"/>
                      <a:pt x="297" y="194"/>
                      <a:pt x="279" y="222"/>
                    </a:cubicBezTo>
                    <a:close/>
                    <a:moveTo>
                      <a:pt x="241" y="281"/>
                    </a:moveTo>
                    <a:cubicBezTo>
                      <a:pt x="264" y="297"/>
                      <a:pt x="287" y="312"/>
                      <a:pt x="310" y="328"/>
                    </a:cubicBezTo>
                    <a:cubicBezTo>
                      <a:pt x="317" y="316"/>
                      <a:pt x="324" y="305"/>
                      <a:pt x="331" y="294"/>
                    </a:cubicBezTo>
                    <a:cubicBezTo>
                      <a:pt x="336" y="297"/>
                      <a:pt x="340" y="300"/>
                      <a:pt x="344" y="302"/>
                    </a:cubicBezTo>
                    <a:cubicBezTo>
                      <a:pt x="338" y="313"/>
                      <a:pt x="332" y="322"/>
                      <a:pt x="326" y="332"/>
                    </a:cubicBezTo>
                    <a:cubicBezTo>
                      <a:pt x="324" y="334"/>
                      <a:pt x="323" y="336"/>
                      <a:pt x="326" y="337"/>
                    </a:cubicBezTo>
                    <a:cubicBezTo>
                      <a:pt x="337" y="343"/>
                      <a:pt x="347" y="349"/>
                      <a:pt x="357" y="354"/>
                    </a:cubicBezTo>
                    <a:cubicBezTo>
                      <a:pt x="359" y="356"/>
                      <a:pt x="361" y="356"/>
                      <a:pt x="363" y="353"/>
                    </a:cubicBezTo>
                    <a:cubicBezTo>
                      <a:pt x="374" y="335"/>
                      <a:pt x="385" y="317"/>
                      <a:pt x="396" y="299"/>
                    </a:cubicBezTo>
                    <a:cubicBezTo>
                      <a:pt x="399" y="294"/>
                      <a:pt x="402" y="289"/>
                      <a:pt x="406" y="283"/>
                    </a:cubicBezTo>
                    <a:cubicBezTo>
                      <a:pt x="404" y="283"/>
                      <a:pt x="404" y="283"/>
                      <a:pt x="404" y="283"/>
                    </a:cubicBezTo>
                    <a:cubicBezTo>
                      <a:pt x="378" y="289"/>
                      <a:pt x="353" y="285"/>
                      <a:pt x="329" y="277"/>
                    </a:cubicBezTo>
                    <a:cubicBezTo>
                      <a:pt x="311" y="271"/>
                      <a:pt x="294" y="262"/>
                      <a:pt x="279" y="251"/>
                    </a:cubicBezTo>
                    <a:cubicBezTo>
                      <a:pt x="258" y="237"/>
                      <a:pt x="240" y="220"/>
                      <a:pt x="226" y="199"/>
                    </a:cubicBezTo>
                    <a:cubicBezTo>
                      <a:pt x="223" y="195"/>
                      <a:pt x="221" y="190"/>
                      <a:pt x="218" y="186"/>
                    </a:cubicBezTo>
                    <a:cubicBezTo>
                      <a:pt x="217" y="187"/>
                      <a:pt x="217" y="187"/>
                      <a:pt x="216" y="188"/>
                    </a:cubicBezTo>
                    <a:cubicBezTo>
                      <a:pt x="207" y="203"/>
                      <a:pt x="198" y="217"/>
                      <a:pt x="189" y="232"/>
                    </a:cubicBezTo>
                    <a:cubicBezTo>
                      <a:pt x="187" y="235"/>
                      <a:pt x="188" y="236"/>
                      <a:pt x="190" y="238"/>
                    </a:cubicBezTo>
                    <a:cubicBezTo>
                      <a:pt x="197" y="245"/>
                      <a:pt x="204" y="251"/>
                      <a:pt x="212" y="257"/>
                    </a:cubicBezTo>
                    <a:cubicBezTo>
                      <a:pt x="217" y="262"/>
                      <a:pt x="223" y="267"/>
                      <a:pt x="229" y="271"/>
                    </a:cubicBezTo>
                    <a:cubicBezTo>
                      <a:pt x="235" y="261"/>
                      <a:pt x="241" y="252"/>
                      <a:pt x="247" y="242"/>
                    </a:cubicBezTo>
                    <a:cubicBezTo>
                      <a:pt x="251" y="245"/>
                      <a:pt x="254" y="247"/>
                      <a:pt x="257" y="248"/>
                    </a:cubicBezTo>
                    <a:cubicBezTo>
                      <a:pt x="260" y="249"/>
                      <a:pt x="259" y="251"/>
                      <a:pt x="258" y="253"/>
                    </a:cubicBezTo>
                    <a:cubicBezTo>
                      <a:pt x="253" y="262"/>
                      <a:pt x="247" y="271"/>
                      <a:pt x="241" y="281"/>
                    </a:cubicBezTo>
                    <a:close/>
                    <a:moveTo>
                      <a:pt x="261" y="206"/>
                    </a:moveTo>
                    <a:cubicBezTo>
                      <a:pt x="262" y="206"/>
                      <a:pt x="262" y="205"/>
                      <a:pt x="263" y="205"/>
                    </a:cubicBezTo>
                    <a:cubicBezTo>
                      <a:pt x="275" y="186"/>
                      <a:pt x="287" y="168"/>
                      <a:pt x="299" y="149"/>
                    </a:cubicBezTo>
                    <a:cubicBezTo>
                      <a:pt x="300" y="147"/>
                      <a:pt x="300" y="146"/>
                      <a:pt x="297" y="144"/>
                    </a:cubicBezTo>
                    <a:cubicBezTo>
                      <a:pt x="285" y="139"/>
                      <a:pt x="272" y="137"/>
                      <a:pt x="259" y="139"/>
                    </a:cubicBezTo>
                    <a:cubicBezTo>
                      <a:pt x="244" y="141"/>
                      <a:pt x="234" y="152"/>
                      <a:pt x="237" y="167"/>
                    </a:cubicBezTo>
                    <a:cubicBezTo>
                      <a:pt x="240" y="183"/>
                      <a:pt x="250" y="195"/>
                      <a:pt x="261" y="206"/>
                    </a:cubicBezTo>
                    <a:close/>
                    <a:moveTo>
                      <a:pt x="170" y="220"/>
                    </a:moveTo>
                    <a:cubicBezTo>
                      <a:pt x="176" y="210"/>
                      <a:pt x="182" y="201"/>
                      <a:pt x="187" y="192"/>
                    </a:cubicBezTo>
                    <a:cubicBezTo>
                      <a:pt x="187" y="191"/>
                      <a:pt x="187" y="189"/>
                      <a:pt x="186" y="188"/>
                    </a:cubicBezTo>
                    <a:cubicBezTo>
                      <a:pt x="175" y="181"/>
                      <a:pt x="164" y="174"/>
                      <a:pt x="150" y="171"/>
                    </a:cubicBezTo>
                    <a:cubicBezTo>
                      <a:pt x="145" y="170"/>
                      <a:pt x="139" y="170"/>
                      <a:pt x="133" y="169"/>
                    </a:cubicBezTo>
                    <a:cubicBezTo>
                      <a:pt x="133" y="170"/>
                      <a:pt x="132" y="170"/>
                      <a:pt x="132" y="171"/>
                    </a:cubicBezTo>
                    <a:cubicBezTo>
                      <a:pt x="144" y="187"/>
                      <a:pt x="157" y="203"/>
                      <a:pt x="170" y="220"/>
                    </a:cubicBezTo>
                    <a:close/>
                    <a:moveTo>
                      <a:pt x="99" y="110"/>
                    </a:moveTo>
                    <a:cubicBezTo>
                      <a:pt x="98" y="111"/>
                      <a:pt x="98" y="112"/>
                      <a:pt x="98" y="113"/>
                    </a:cubicBezTo>
                    <a:cubicBezTo>
                      <a:pt x="98" y="116"/>
                      <a:pt x="96" y="118"/>
                      <a:pt x="93" y="118"/>
                    </a:cubicBezTo>
                    <a:cubicBezTo>
                      <a:pt x="92" y="118"/>
                      <a:pt x="92" y="119"/>
                      <a:pt x="91" y="120"/>
                    </a:cubicBezTo>
                    <a:cubicBezTo>
                      <a:pt x="92" y="120"/>
                      <a:pt x="93" y="121"/>
                      <a:pt x="94" y="121"/>
                    </a:cubicBezTo>
                    <a:cubicBezTo>
                      <a:pt x="100" y="122"/>
                      <a:pt x="102" y="117"/>
                      <a:pt x="99" y="110"/>
                    </a:cubicBezTo>
                    <a:close/>
                    <a:moveTo>
                      <a:pt x="401" y="394"/>
                    </a:moveTo>
                    <a:cubicBezTo>
                      <a:pt x="401" y="394"/>
                      <a:pt x="402" y="395"/>
                      <a:pt x="402" y="396"/>
                    </a:cubicBezTo>
                    <a:cubicBezTo>
                      <a:pt x="403" y="395"/>
                      <a:pt x="404" y="394"/>
                      <a:pt x="404" y="394"/>
                    </a:cubicBezTo>
                    <a:cubicBezTo>
                      <a:pt x="405" y="390"/>
                      <a:pt x="406" y="388"/>
                      <a:pt x="410" y="388"/>
                    </a:cubicBezTo>
                    <a:cubicBezTo>
                      <a:pt x="410" y="388"/>
                      <a:pt x="411" y="387"/>
                      <a:pt x="412" y="386"/>
                    </a:cubicBezTo>
                    <a:cubicBezTo>
                      <a:pt x="411" y="386"/>
                      <a:pt x="410" y="385"/>
                      <a:pt x="409" y="385"/>
                    </a:cubicBezTo>
                    <a:cubicBezTo>
                      <a:pt x="405" y="385"/>
                      <a:pt x="402" y="388"/>
                      <a:pt x="401" y="3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7" name="Freeform 6">
                <a:extLst>
                  <a:ext uri="{FF2B5EF4-FFF2-40B4-BE49-F238E27FC236}">
                    <a16:creationId xmlns:a16="http://schemas.microsoft.com/office/drawing/2014/main" id="{D8B405BB-3483-E147-2ADB-9AD0B2F39060}"/>
                  </a:ext>
                </a:extLst>
              </p:cNvPr>
              <p:cNvSpPr>
                <a:spLocks/>
              </p:cNvSpPr>
              <p:nvPr/>
            </p:nvSpPr>
            <p:spPr bwMode="auto">
              <a:xfrm>
                <a:off x="2574" y="1054"/>
                <a:ext cx="12" cy="13"/>
              </a:xfrm>
              <a:custGeom>
                <a:avLst/>
                <a:gdLst>
                  <a:gd name="T0" fmla="*/ 5 w 8"/>
                  <a:gd name="T1" fmla="*/ 9 h 9"/>
                  <a:gd name="T2" fmla="*/ 0 w 8"/>
                  <a:gd name="T3" fmla="*/ 2 h 9"/>
                  <a:gd name="T4" fmla="*/ 5 w 8"/>
                  <a:gd name="T5" fmla="*/ 0 h 9"/>
                  <a:gd name="T6" fmla="*/ 7 w 8"/>
                  <a:gd name="T7" fmla="*/ 3 h 9"/>
                  <a:gd name="T8" fmla="*/ 5 w 8"/>
                  <a:gd name="T9" fmla="*/ 9 h 9"/>
                </a:gdLst>
                <a:ahLst/>
                <a:cxnLst>
                  <a:cxn ang="0">
                    <a:pos x="T0" y="T1"/>
                  </a:cxn>
                  <a:cxn ang="0">
                    <a:pos x="T2" y="T3"/>
                  </a:cxn>
                  <a:cxn ang="0">
                    <a:pos x="T4" y="T5"/>
                  </a:cxn>
                  <a:cxn ang="0">
                    <a:pos x="T6" y="T7"/>
                  </a:cxn>
                  <a:cxn ang="0">
                    <a:pos x="T8" y="T9"/>
                  </a:cxn>
                </a:cxnLst>
                <a:rect l="0" t="0" r="r" b="b"/>
                <a:pathLst>
                  <a:path w="8" h="9">
                    <a:moveTo>
                      <a:pt x="5" y="9"/>
                    </a:moveTo>
                    <a:cubicBezTo>
                      <a:pt x="3" y="6"/>
                      <a:pt x="2" y="5"/>
                      <a:pt x="0" y="2"/>
                    </a:cubicBezTo>
                    <a:cubicBezTo>
                      <a:pt x="2" y="2"/>
                      <a:pt x="3" y="0"/>
                      <a:pt x="5" y="0"/>
                    </a:cubicBezTo>
                    <a:cubicBezTo>
                      <a:pt x="6" y="0"/>
                      <a:pt x="8" y="2"/>
                      <a:pt x="7" y="3"/>
                    </a:cubicBezTo>
                    <a:cubicBezTo>
                      <a:pt x="7" y="5"/>
                      <a:pt x="6" y="6"/>
                      <a:pt x="5"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8" name="Freeform 8">
                <a:extLst>
                  <a:ext uri="{FF2B5EF4-FFF2-40B4-BE49-F238E27FC236}">
                    <a16:creationId xmlns:a16="http://schemas.microsoft.com/office/drawing/2014/main" id="{B88EAC03-0ABF-0F6E-102D-533D1C7C7D3C}"/>
                  </a:ext>
                </a:extLst>
              </p:cNvPr>
              <p:cNvSpPr>
                <a:spLocks noEditPoints="1"/>
              </p:cNvSpPr>
              <p:nvPr/>
            </p:nvSpPr>
            <p:spPr bwMode="auto">
              <a:xfrm>
                <a:off x="2320" y="1200"/>
                <a:ext cx="1044" cy="864"/>
              </a:xfrm>
              <a:custGeom>
                <a:avLst/>
                <a:gdLst>
                  <a:gd name="T0" fmla="*/ 92 w 692"/>
                  <a:gd name="T1" fmla="*/ 268 h 572"/>
                  <a:gd name="T2" fmla="*/ 140 w 692"/>
                  <a:gd name="T3" fmla="*/ 184 h 572"/>
                  <a:gd name="T4" fmla="*/ 78 w 692"/>
                  <a:gd name="T5" fmla="*/ 255 h 572"/>
                  <a:gd name="T6" fmla="*/ 28 w 692"/>
                  <a:gd name="T7" fmla="*/ 193 h 572"/>
                  <a:gd name="T8" fmla="*/ 74 w 692"/>
                  <a:gd name="T9" fmla="*/ 111 h 572"/>
                  <a:gd name="T10" fmla="*/ 57 w 692"/>
                  <a:gd name="T11" fmla="*/ 109 h 572"/>
                  <a:gd name="T12" fmla="*/ 17 w 692"/>
                  <a:gd name="T13" fmla="*/ 173 h 572"/>
                  <a:gd name="T14" fmla="*/ 1 w 692"/>
                  <a:gd name="T15" fmla="*/ 110 h 572"/>
                  <a:gd name="T16" fmla="*/ 50 w 692"/>
                  <a:gd name="T17" fmla="*/ 24 h 572"/>
                  <a:gd name="T18" fmla="*/ 70 w 692"/>
                  <a:gd name="T19" fmla="*/ 2 h 572"/>
                  <a:gd name="T20" fmla="*/ 65 w 692"/>
                  <a:gd name="T21" fmla="*/ 6 h 572"/>
                  <a:gd name="T22" fmla="*/ 94 w 692"/>
                  <a:gd name="T23" fmla="*/ 89 h 572"/>
                  <a:gd name="T24" fmla="*/ 298 w 692"/>
                  <a:gd name="T25" fmla="*/ 261 h 572"/>
                  <a:gd name="T26" fmla="*/ 381 w 692"/>
                  <a:gd name="T27" fmla="*/ 303 h 572"/>
                  <a:gd name="T28" fmla="*/ 393 w 692"/>
                  <a:gd name="T29" fmla="*/ 299 h 572"/>
                  <a:gd name="T30" fmla="*/ 397 w 692"/>
                  <a:gd name="T31" fmla="*/ 297 h 572"/>
                  <a:gd name="T32" fmla="*/ 595 w 692"/>
                  <a:gd name="T33" fmla="*/ 402 h 572"/>
                  <a:gd name="T34" fmla="*/ 605 w 692"/>
                  <a:gd name="T35" fmla="*/ 394 h 572"/>
                  <a:gd name="T36" fmla="*/ 692 w 692"/>
                  <a:gd name="T37" fmla="*/ 469 h 572"/>
                  <a:gd name="T38" fmla="*/ 593 w 692"/>
                  <a:gd name="T39" fmla="*/ 546 h 572"/>
                  <a:gd name="T40" fmla="*/ 590 w 692"/>
                  <a:gd name="T41" fmla="*/ 530 h 572"/>
                  <a:gd name="T42" fmla="*/ 629 w 692"/>
                  <a:gd name="T43" fmla="*/ 460 h 572"/>
                  <a:gd name="T44" fmla="*/ 606 w 692"/>
                  <a:gd name="T45" fmla="*/ 476 h 572"/>
                  <a:gd name="T46" fmla="*/ 569 w 692"/>
                  <a:gd name="T47" fmla="*/ 529 h 572"/>
                  <a:gd name="T48" fmla="*/ 493 w 692"/>
                  <a:gd name="T49" fmla="*/ 486 h 572"/>
                  <a:gd name="T50" fmla="*/ 480 w 692"/>
                  <a:gd name="T51" fmla="*/ 472 h 572"/>
                  <a:gd name="T52" fmla="*/ 388 w 692"/>
                  <a:gd name="T53" fmla="*/ 437 h 572"/>
                  <a:gd name="T54" fmla="*/ 435 w 692"/>
                  <a:gd name="T55" fmla="*/ 357 h 572"/>
                  <a:gd name="T56" fmla="*/ 371 w 692"/>
                  <a:gd name="T57" fmla="*/ 430 h 572"/>
                  <a:gd name="T58" fmla="*/ 326 w 692"/>
                  <a:gd name="T59" fmla="*/ 307 h 572"/>
                  <a:gd name="T60" fmla="*/ 300 w 692"/>
                  <a:gd name="T61" fmla="*/ 319 h 572"/>
                  <a:gd name="T62" fmla="*/ 258 w 692"/>
                  <a:gd name="T63" fmla="*/ 378 h 572"/>
                  <a:gd name="T64" fmla="*/ 177 w 692"/>
                  <a:gd name="T65" fmla="*/ 331 h 572"/>
                  <a:gd name="T66" fmla="*/ 212 w 692"/>
                  <a:gd name="T67" fmla="*/ 245 h 572"/>
                  <a:gd name="T68" fmla="*/ 148 w 692"/>
                  <a:gd name="T69" fmla="*/ 312 h 572"/>
                  <a:gd name="T70" fmla="*/ 93 w 692"/>
                  <a:gd name="T71" fmla="*/ 275 h 572"/>
                  <a:gd name="T72" fmla="*/ 90 w 692"/>
                  <a:gd name="T73" fmla="*/ 272 h 572"/>
                  <a:gd name="T74" fmla="*/ 512 w 692"/>
                  <a:gd name="T75" fmla="*/ 448 h 572"/>
                  <a:gd name="T76" fmla="*/ 534 w 692"/>
                  <a:gd name="T77" fmla="*/ 414 h 572"/>
                  <a:gd name="T78" fmla="*/ 530 w 692"/>
                  <a:gd name="T79" fmla="*/ 399 h 572"/>
                  <a:gd name="T80" fmla="*/ 491 w 692"/>
                  <a:gd name="T81" fmla="*/ 454 h 572"/>
                  <a:gd name="T82" fmla="*/ 490 w 692"/>
                  <a:gd name="T83" fmla="*/ 467 h 572"/>
                  <a:gd name="T84" fmla="*/ 497 w 692"/>
                  <a:gd name="T85" fmla="*/ 470 h 572"/>
                  <a:gd name="T86" fmla="*/ 505 w 692"/>
                  <a:gd name="T87" fmla="*/ 459 h 572"/>
                  <a:gd name="T88" fmla="*/ 508 w 692"/>
                  <a:gd name="T89" fmla="*/ 447 h 572"/>
                  <a:gd name="T90" fmla="*/ 604 w 692"/>
                  <a:gd name="T91" fmla="*/ 397 h 572"/>
                  <a:gd name="T92" fmla="*/ 595 w 692"/>
                  <a:gd name="T93" fmla="*/ 396 h 572"/>
                  <a:gd name="T94" fmla="*/ 604 w 692"/>
                  <a:gd name="T95" fmla="*/ 397 h 572"/>
                  <a:gd name="T96" fmla="*/ 489 w 692"/>
                  <a:gd name="T97" fmla="*/ 478 h 572"/>
                  <a:gd name="T98" fmla="*/ 489 w 692"/>
                  <a:gd name="T99" fmla="*/ 47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2" h="572">
                    <a:moveTo>
                      <a:pt x="89" y="273"/>
                    </a:moveTo>
                    <a:cubicBezTo>
                      <a:pt x="90" y="272"/>
                      <a:pt x="91" y="270"/>
                      <a:pt x="92" y="268"/>
                    </a:cubicBezTo>
                    <a:cubicBezTo>
                      <a:pt x="92" y="268"/>
                      <a:pt x="91" y="267"/>
                      <a:pt x="90" y="265"/>
                    </a:cubicBezTo>
                    <a:cubicBezTo>
                      <a:pt x="107" y="238"/>
                      <a:pt x="123" y="211"/>
                      <a:pt x="140" y="184"/>
                    </a:cubicBezTo>
                    <a:cubicBezTo>
                      <a:pt x="136" y="181"/>
                      <a:pt x="132" y="179"/>
                      <a:pt x="128" y="176"/>
                    </a:cubicBezTo>
                    <a:cubicBezTo>
                      <a:pt x="111" y="202"/>
                      <a:pt x="95" y="228"/>
                      <a:pt x="78" y="255"/>
                    </a:cubicBezTo>
                    <a:cubicBezTo>
                      <a:pt x="72" y="249"/>
                      <a:pt x="66" y="243"/>
                      <a:pt x="61" y="237"/>
                    </a:cubicBezTo>
                    <a:cubicBezTo>
                      <a:pt x="50" y="223"/>
                      <a:pt x="39" y="208"/>
                      <a:pt x="28" y="193"/>
                    </a:cubicBezTo>
                    <a:cubicBezTo>
                      <a:pt x="26" y="190"/>
                      <a:pt x="26" y="188"/>
                      <a:pt x="28" y="185"/>
                    </a:cubicBezTo>
                    <a:cubicBezTo>
                      <a:pt x="43" y="160"/>
                      <a:pt x="59" y="135"/>
                      <a:pt x="74" y="111"/>
                    </a:cubicBezTo>
                    <a:cubicBezTo>
                      <a:pt x="75" y="108"/>
                      <a:pt x="76" y="107"/>
                      <a:pt x="73" y="106"/>
                    </a:cubicBezTo>
                    <a:cubicBezTo>
                      <a:pt x="63" y="100"/>
                      <a:pt x="63" y="100"/>
                      <a:pt x="57" y="109"/>
                    </a:cubicBezTo>
                    <a:cubicBezTo>
                      <a:pt x="45" y="129"/>
                      <a:pt x="33" y="148"/>
                      <a:pt x="20" y="168"/>
                    </a:cubicBezTo>
                    <a:cubicBezTo>
                      <a:pt x="19" y="169"/>
                      <a:pt x="18" y="171"/>
                      <a:pt x="17" y="173"/>
                    </a:cubicBezTo>
                    <a:cubicBezTo>
                      <a:pt x="13" y="164"/>
                      <a:pt x="9" y="155"/>
                      <a:pt x="7" y="146"/>
                    </a:cubicBezTo>
                    <a:cubicBezTo>
                      <a:pt x="4" y="134"/>
                      <a:pt x="3" y="122"/>
                      <a:pt x="1" y="110"/>
                    </a:cubicBezTo>
                    <a:cubicBezTo>
                      <a:pt x="0" y="103"/>
                      <a:pt x="4" y="98"/>
                      <a:pt x="7" y="93"/>
                    </a:cubicBezTo>
                    <a:cubicBezTo>
                      <a:pt x="21" y="70"/>
                      <a:pt x="35" y="47"/>
                      <a:pt x="50" y="24"/>
                    </a:cubicBezTo>
                    <a:cubicBezTo>
                      <a:pt x="54" y="17"/>
                      <a:pt x="57" y="11"/>
                      <a:pt x="61" y="4"/>
                    </a:cubicBezTo>
                    <a:cubicBezTo>
                      <a:pt x="63" y="1"/>
                      <a:pt x="66" y="0"/>
                      <a:pt x="70" y="2"/>
                    </a:cubicBezTo>
                    <a:cubicBezTo>
                      <a:pt x="70" y="2"/>
                      <a:pt x="70" y="2"/>
                      <a:pt x="70" y="3"/>
                    </a:cubicBezTo>
                    <a:cubicBezTo>
                      <a:pt x="68" y="4"/>
                      <a:pt x="65" y="4"/>
                      <a:pt x="65" y="6"/>
                    </a:cubicBezTo>
                    <a:cubicBezTo>
                      <a:pt x="63" y="12"/>
                      <a:pt x="63" y="17"/>
                      <a:pt x="64" y="23"/>
                    </a:cubicBezTo>
                    <a:cubicBezTo>
                      <a:pt x="71" y="47"/>
                      <a:pt x="81" y="68"/>
                      <a:pt x="94" y="89"/>
                    </a:cubicBezTo>
                    <a:cubicBezTo>
                      <a:pt x="121" y="130"/>
                      <a:pt x="157" y="163"/>
                      <a:pt x="196" y="193"/>
                    </a:cubicBezTo>
                    <a:cubicBezTo>
                      <a:pt x="228" y="218"/>
                      <a:pt x="262" y="241"/>
                      <a:pt x="298" y="261"/>
                    </a:cubicBezTo>
                    <a:cubicBezTo>
                      <a:pt x="320" y="274"/>
                      <a:pt x="344" y="285"/>
                      <a:pt x="367" y="296"/>
                    </a:cubicBezTo>
                    <a:cubicBezTo>
                      <a:pt x="371" y="299"/>
                      <a:pt x="376" y="301"/>
                      <a:pt x="381" y="303"/>
                    </a:cubicBezTo>
                    <a:cubicBezTo>
                      <a:pt x="384" y="304"/>
                      <a:pt x="387" y="304"/>
                      <a:pt x="390" y="304"/>
                    </a:cubicBezTo>
                    <a:cubicBezTo>
                      <a:pt x="391" y="304"/>
                      <a:pt x="392" y="301"/>
                      <a:pt x="393" y="299"/>
                    </a:cubicBezTo>
                    <a:cubicBezTo>
                      <a:pt x="394" y="298"/>
                      <a:pt x="394" y="297"/>
                      <a:pt x="395" y="296"/>
                    </a:cubicBezTo>
                    <a:cubicBezTo>
                      <a:pt x="396" y="297"/>
                      <a:pt x="396" y="297"/>
                      <a:pt x="397" y="297"/>
                    </a:cubicBezTo>
                    <a:cubicBezTo>
                      <a:pt x="396" y="301"/>
                      <a:pt x="395" y="305"/>
                      <a:pt x="393" y="309"/>
                    </a:cubicBezTo>
                    <a:cubicBezTo>
                      <a:pt x="460" y="339"/>
                      <a:pt x="530" y="365"/>
                      <a:pt x="595" y="402"/>
                    </a:cubicBezTo>
                    <a:cubicBezTo>
                      <a:pt x="592" y="395"/>
                      <a:pt x="592" y="392"/>
                      <a:pt x="597" y="390"/>
                    </a:cubicBezTo>
                    <a:cubicBezTo>
                      <a:pt x="600" y="389"/>
                      <a:pt x="603" y="390"/>
                      <a:pt x="605" y="394"/>
                    </a:cubicBezTo>
                    <a:cubicBezTo>
                      <a:pt x="607" y="398"/>
                      <a:pt x="605" y="401"/>
                      <a:pt x="599" y="405"/>
                    </a:cubicBezTo>
                    <a:cubicBezTo>
                      <a:pt x="632" y="424"/>
                      <a:pt x="663" y="444"/>
                      <a:pt x="692" y="469"/>
                    </a:cubicBezTo>
                    <a:cubicBezTo>
                      <a:pt x="670" y="504"/>
                      <a:pt x="649" y="538"/>
                      <a:pt x="628" y="572"/>
                    </a:cubicBezTo>
                    <a:cubicBezTo>
                      <a:pt x="616" y="563"/>
                      <a:pt x="605" y="554"/>
                      <a:pt x="593" y="546"/>
                    </a:cubicBezTo>
                    <a:cubicBezTo>
                      <a:pt x="591" y="544"/>
                      <a:pt x="586" y="542"/>
                      <a:pt x="586" y="539"/>
                    </a:cubicBezTo>
                    <a:cubicBezTo>
                      <a:pt x="585" y="537"/>
                      <a:pt x="589" y="533"/>
                      <a:pt x="590" y="530"/>
                    </a:cubicBezTo>
                    <a:cubicBezTo>
                      <a:pt x="604" y="509"/>
                      <a:pt x="617" y="488"/>
                      <a:pt x="630" y="466"/>
                    </a:cubicBezTo>
                    <a:cubicBezTo>
                      <a:pt x="632" y="463"/>
                      <a:pt x="633" y="462"/>
                      <a:pt x="629" y="460"/>
                    </a:cubicBezTo>
                    <a:cubicBezTo>
                      <a:pt x="626" y="459"/>
                      <a:pt x="623" y="456"/>
                      <a:pt x="620" y="454"/>
                    </a:cubicBezTo>
                    <a:cubicBezTo>
                      <a:pt x="615" y="462"/>
                      <a:pt x="610" y="469"/>
                      <a:pt x="606" y="476"/>
                    </a:cubicBezTo>
                    <a:cubicBezTo>
                      <a:pt x="595" y="494"/>
                      <a:pt x="584" y="511"/>
                      <a:pt x="574" y="528"/>
                    </a:cubicBezTo>
                    <a:cubicBezTo>
                      <a:pt x="572" y="531"/>
                      <a:pt x="571" y="530"/>
                      <a:pt x="569" y="529"/>
                    </a:cubicBezTo>
                    <a:cubicBezTo>
                      <a:pt x="551" y="518"/>
                      <a:pt x="533" y="507"/>
                      <a:pt x="515" y="497"/>
                    </a:cubicBezTo>
                    <a:cubicBezTo>
                      <a:pt x="508" y="493"/>
                      <a:pt x="500" y="490"/>
                      <a:pt x="493" y="486"/>
                    </a:cubicBezTo>
                    <a:cubicBezTo>
                      <a:pt x="490" y="484"/>
                      <a:pt x="488" y="481"/>
                      <a:pt x="486" y="478"/>
                    </a:cubicBezTo>
                    <a:cubicBezTo>
                      <a:pt x="484" y="476"/>
                      <a:pt x="482" y="474"/>
                      <a:pt x="480" y="472"/>
                    </a:cubicBezTo>
                    <a:cubicBezTo>
                      <a:pt x="477" y="479"/>
                      <a:pt x="474" y="476"/>
                      <a:pt x="470" y="474"/>
                    </a:cubicBezTo>
                    <a:cubicBezTo>
                      <a:pt x="443" y="462"/>
                      <a:pt x="416" y="450"/>
                      <a:pt x="388" y="437"/>
                    </a:cubicBezTo>
                    <a:cubicBezTo>
                      <a:pt x="388" y="437"/>
                      <a:pt x="387" y="437"/>
                      <a:pt x="385" y="437"/>
                    </a:cubicBezTo>
                    <a:cubicBezTo>
                      <a:pt x="402" y="410"/>
                      <a:pt x="418" y="384"/>
                      <a:pt x="435" y="357"/>
                    </a:cubicBezTo>
                    <a:cubicBezTo>
                      <a:pt x="430" y="355"/>
                      <a:pt x="426" y="352"/>
                      <a:pt x="422" y="349"/>
                    </a:cubicBezTo>
                    <a:cubicBezTo>
                      <a:pt x="405" y="376"/>
                      <a:pt x="388" y="403"/>
                      <a:pt x="371" y="430"/>
                    </a:cubicBezTo>
                    <a:cubicBezTo>
                      <a:pt x="339" y="416"/>
                      <a:pt x="308" y="402"/>
                      <a:pt x="276" y="388"/>
                    </a:cubicBezTo>
                    <a:cubicBezTo>
                      <a:pt x="293" y="361"/>
                      <a:pt x="309" y="334"/>
                      <a:pt x="326" y="307"/>
                    </a:cubicBezTo>
                    <a:cubicBezTo>
                      <a:pt x="322" y="305"/>
                      <a:pt x="318" y="302"/>
                      <a:pt x="313" y="299"/>
                    </a:cubicBezTo>
                    <a:cubicBezTo>
                      <a:pt x="309" y="306"/>
                      <a:pt x="304" y="312"/>
                      <a:pt x="300" y="319"/>
                    </a:cubicBezTo>
                    <a:cubicBezTo>
                      <a:pt x="289" y="338"/>
                      <a:pt x="277" y="357"/>
                      <a:pt x="265" y="377"/>
                    </a:cubicBezTo>
                    <a:cubicBezTo>
                      <a:pt x="263" y="379"/>
                      <a:pt x="262" y="381"/>
                      <a:pt x="258" y="378"/>
                    </a:cubicBezTo>
                    <a:cubicBezTo>
                      <a:pt x="232" y="363"/>
                      <a:pt x="206" y="349"/>
                      <a:pt x="180" y="334"/>
                    </a:cubicBezTo>
                    <a:cubicBezTo>
                      <a:pt x="179" y="333"/>
                      <a:pt x="178" y="332"/>
                      <a:pt x="177" y="331"/>
                    </a:cubicBezTo>
                    <a:cubicBezTo>
                      <a:pt x="193" y="305"/>
                      <a:pt x="209" y="279"/>
                      <a:pt x="225" y="253"/>
                    </a:cubicBezTo>
                    <a:cubicBezTo>
                      <a:pt x="221" y="251"/>
                      <a:pt x="216" y="248"/>
                      <a:pt x="212" y="245"/>
                    </a:cubicBezTo>
                    <a:cubicBezTo>
                      <a:pt x="196" y="271"/>
                      <a:pt x="180" y="297"/>
                      <a:pt x="164" y="323"/>
                    </a:cubicBezTo>
                    <a:cubicBezTo>
                      <a:pt x="158" y="319"/>
                      <a:pt x="153" y="316"/>
                      <a:pt x="148" y="312"/>
                    </a:cubicBezTo>
                    <a:cubicBezTo>
                      <a:pt x="133" y="301"/>
                      <a:pt x="118" y="289"/>
                      <a:pt x="102" y="276"/>
                    </a:cubicBezTo>
                    <a:cubicBezTo>
                      <a:pt x="99" y="274"/>
                      <a:pt x="96" y="273"/>
                      <a:pt x="93" y="275"/>
                    </a:cubicBezTo>
                    <a:cubicBezTo>
                      <a:pt x="93" y="274"/>
                      <a:pt x="94" y="273"/>
                      <a:pt x="95" y="272"/>
                    </a:cubicBezTo>
                    <a:cubicBezTo>
                      <a:pt x="93" y="272"/>
                      <a:pt x="92" y="272"/>
                      <a:pt x="90" y="272"/>
                    </a:cubicBezTo>
                    <a:cubicBezTo>
                      <a:pt x="90" y="272"/>
                      <a:pt x="89" y="273"/>
                      <a:pt x="89" y="273"/>
                    </a:cubicBezTo>
                    <a:close/>
                    <a:moveTo>
                      <a:pt x="512" y="448"/>
                    </a:moveTo>
                    <a:cubicBezTo>
                      <a:pt x="514" y="445"/>
                      <a:pt x="516" y="442"/>
                      <a:pt x="518" y="439"/>
                    </a:cubicBezTo>
                    <a:cubicBezTo>
                      <a:pt x="523" y="431"/>
                      <a:pt x="528" y="423"/>
                      <a:pt x="534" y="414"/>
                    </a:cubicBezTo>
                    <a:cubicBezTo>
                      <a:pt x="535" y="411"/>
                      <a:pt x="539" y="408"/>
                      <a:pt x="538" y="405"/>
                    </a:cubicBezTo>
                    <a:cubicBezTo>
                      <a:pt x="538" y="402"/>
                      <a:pt x="533" y="401"/>
                      <a:pt x="530" y="399"/>
                    </a:cubicBezTo>
                    <a:cubicBezTo>
                      <a:pt x="527" y="396"/>
                      <a:pt x="526" y="397"/>
                      <a:pt x="524" y="400"/>
                    </a:cubicBezTo>
                    <a:cubicBezTo>
                      <a:pt x="513" y="418"/>
                      <a:pt x="502" y="436"/>
                      <a:pt x="491" y="454"/>
                    </a:cubicBezTo>
                    <a:cubicBezTo>
                      <a:pt x="488" y="459"/>
                      <a:pt x="485" y="464"/>
                      <a:pt x="481" y="469"/>
                    </a:cubicBezTo>
                    <a:cubicBezTo>
                      <a:pt x="484" y="468"/>
                      <a:pt x="488" y="466"/>
                      <a:pt x="490" y="467"/>
                    </a:cubicBezTo>
                    <a:cubicBezTo>
                      <a:pt x="493" y="468"/>
                      <a:pt x="494" y="471"/>
                      <a:pt x="497" y="474"/>
                    </a:cubicBezTo>
                    <a:cubicBezTo>
                      <a:pt x="497" y="473"/>
                      <a:pt x="497" y="471"/>
                      <a:pt x="497" y="470"/>
                    </a:cubicBezTo>
                    <a:cubicBezTo>
                      <a:pt x="495" y="465"/>
                      <a:pt x="497" y="462"/>
                      <a:pt x="502" y="461"/>
                    </a:cubicBezTo>
                    <a:cubicBezTo>
                      <a:pt x="503" y="461"/>
                      <a:pt x="505" y="460"/>
                      <a:pt x="505" y="459"/>
                    </a:cubicBezTo>
                    <a:cubicBezTo>
                      <a:pt x="507" y="457"/>
                      <a:pt x="508" y="454"/>
                      <a:pt x="510" y="451"/>
                    </a:cubicBezTo>
                    <a:cubicBezTo>
                      <a:pt x="510" y="450"/>
                      <a:pt x="509" y="449"/>
                      <a:pt x="508" y="447"/>
                    </a:cubicBezTo>
                    <a:cubicBezTo>
                      <a:pt x="510" y="448"/>
                      <a:pt x="511" y="448"/>
                      <a:pt x="512" y="448"/>
                    </a:cubicBezTo>
                    <a:close/>
                    <a:moveTo>
                      <a:pt x="604" y="397"/>
                    </a:moveTo>
                    <a:cubicBezTo>
                      <a:pt x="602" y="395"/>
                      <a:pt x="600" y="394"/>
                      <a:pt x="598" y="393"/>
                    </a:cubicBezTo>
                    <a:cubicBezTo>
                      <a:pt x="598" y="392"/>
                      <a:pt x="595" y="395"/>
                      <a:pt x="595" y="396"/>
                    </a:cubicBezTo>
                    <a:cubicBezTo>
                      <a:pt x="597" y="398"/>
                      <a:pt x="598" y="399"/>
                      <a:pt x="600" y="401"/>
                    </a:cubicBezTo>
                    <a:cubicBezTo>
                      <a:pt x="600" y="401"/>
                      <a:pt x="602" y="399"/>
                      <a:pt x="604" y="397"/>
                    </a:cubicBezTo>
                    <a:close/>
                    <a:moveTo>
                      <a:pt x="484" y="472"/>
                    </a:moveTo>
                    <a:cubicBezTo>
                      <a:pt x="486" y="474"/>
                      <a:pt x="487" y="475"/>
                      <a:pt x="489" y="478"/>
                    </a:cubicBezTo>
                    <a:cubicBezTo>
                      <a:pt x="490" y="476"/>
                      <a:pt x="492" y="474"/>
                      <a:pt x="492" y="473"/>
                    </a:cubicBezTo>
                    <a:cubicBezTo>
                      <a:pt x="492" y="472"/>
                      <a:pt x="490" y="470"/>
                      <a:pt x="489" y="470"/>
                    </a:cubicBezTo>
                    <a:cubicBezTo>
                      <a:pt x="488" y="470"/>
                      <a:pt x="486" y="471"/>
                      <a:pt x="484"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9" name="Freeform 9">
                <a:extLst>
                  <a:ext uri="{FF2B5EF4-FFF2-40B4-BE49-F238E27FC236}">
                    <a16:creationId xmlns:a16="http://schemas.microsoft.com/office/drawing/2014/main" id="{72C30A96-4283-8EC5-D8F5-D846FA1485B1}"/>
                  </a:ext>
                </a:extLst>
              </p:cNvPr>
              <p:cNvSpPr>
                <a:spLocks/>
              </p:cNvSpPr>
              <p:nvPr/>
            </p:nvSpPr>
            <p:spPr bwMode="auto">
              <a:xfrm>
                <a:off x="2444" y="1084"/>
                <a:ext cx="502" cy="368"/>
              </a:xfrm>
              <a:custGeom>
                <a:avLst/>
                <a:gdLst>
                  <a:gd name="T0" fmla="*/ 175 w 333"/>
                  <a:gd name="T1" fmla="*/ 200 h 244"/>
                  <a:gd name="T2" fmla="*/ 229 w 333"/>
                  <a:gd name="T3" fmla="*/ 116 h 244"/>
                  <a:gd name="T4" fmla="*/ 212 w 333"/>
                  <a:gd name="T5" fmla="*/ 106 h 244"/>
                  <a:gd name="T6" fmla="*/ 157 w 333"/>
                  <a:gd name="T7" fmla="*/ 94 h 244"/>
                  <a:gd name="T8" fmla="*/ 115 w 333"/>
                  <a:gd name="T9" fmla="*/ 118 h 244"/>
                  <a:gd name="T10" fmla="*/ 97 w 333"/>
                  <a:gd name="T11" fmla="*/ 148 h 244"/>
                  <a:gd name="T12" fmla="*/ 70 w 333"/>
                  <a:gd name="T13" fmla="*/ 133 h 244"/>
                  <a:gd name="T14" fmla="*/ 22 w 333"/>
                  <a:gd name="T15" fmla="*/ 125 h 244"/>
                  <a:gd name="T16" fmla="*/ 14 w 333"/>
                  <a:gd name="T17" fmla="*/ 121 h 244"/>
                  <a:gd name="T18" fmla="*/ 2 w 333"/>
                  <a:gd name="T19" fmla="*/ 59 h 244"/>
                  <a:gd name="T20" fmla="*/ 37 w 333"/>
                  <a:gd name="T21" fmla="*/ 10 h 244"/>
                  <a:gd name="T22" fmla="*/ 111 w 333"/>
                  <a:gd name="T23" fmla="*/ 4 h 244"/>
                  <a:gd name="T24" fmla="*/ 178 w 333"/>
                  <a:gd name="T25" fmla="*/ 22 h 244"/>
                  <a:gd name="T26" fmla="*/ 252 w 333"/>
                  <a:gd name="T27" fmla="*/ 66 h 244"/>
                  <a:gd name="T28" fmla="*/ 309 w 333"/>
                  <a:gd name="T29" fmla="*/ 128 h 244"/>
                  <a:gd name="T30" fmla="*/ 330 w 333"/>
                  <a:gd name="T31" fmla="*/ 176 h 244"/>
                  <a:gd name="T32" fmla="*/ 328 w 333"/>
                  <a:gd name="T33" fmla="*/ 214 h 244"/>
                  <a:gd name="T34" fmla="*/ 298 w 333"/>
                  <a:gd name="T35" fmla="*/ 238 h 244"/>
                  <a:gd name="T36" fmla="*/ 235 w 333"/>
                  <a:gd name="T37" fmla="*/ 233 h 244"/>
                  <a:gd name="T38" fmla="*/ 179 w 333"/>
                  <a:gd name="T39" fmla="*/ 203 h 244"/>
                  <a:gd name="T40" fmla="*/ 175 w 333"/>
                  <a:gd name="T41" fmla="*/ 20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3" h="244">
                    <a:moveTo>
                      <a:pt x="175" y="200"/>
                    </a:moveTo>
                    <a:cubicBezTo>
                      <a:pt x="193" y="172"/>
                      <a:pt x="210" y="145"/>
                      <a:pt x="229" y="116"/>
                    </a:cubicBezTo>
                    <a:cubicBezTo>
                      <a:pt x="223" y="113"/>
                      <a:pt x="218" y="109"/>
                      <a:pt x="212" y="106"/>
                    </a:cubicBezTo>
                    <a:cubicBezTo>
                      <a:pt x="195" y="97"/>
                      <a:pt x="177" y="92"/>
                      <a:pt x="157" y="94"/>
                    </a:cubicBezTo>
                    <a:cubicBezTo>
                      <a:pt x="139" y="95"/>
                      <a:pt x="125" y="103"/>
                      <a:pt x="115" y="118"/>
                    </a:cubicBezTo>
                    <a:cubicBezTo>
                      <a:pt x="109" y="128"/>
                      <a:pt x="103" y="138"/>
                      <a:pt x="97" y="148"/>
                    </a:cubicBezTo>
                    <a:cubicBezTo>
                      <a:pt x="88" y="143"/>
                      <a:pt x="79" y="137"/>
                      <a:pt x="70" y="133"/>
                    </a:cubicBezTo>
                    <a:cubicBezTo>
                      <a:pt x="55" y="126"/>
                      <a:pt x="39" y="122"/>
                      <a:pt x="22" y="125"/>
                    </a:cubicBezTo>
                    <a:cubicBezTo>
                      <a:pt x="18" y="126"/>
                      <a:pt x="16" y="125"/>
                      <a:pt x="14" y="121"/>
                    </a:cubicBezTo>
                    <a:cubicBezTo>
                      <a:pt x="6" y="101"/>
                      <a:pt x="0" y="81"/>
                      <a:pt x="2" y="59"/>
                    </a:cubicBezTo>
                    <a:cubicBezTo>
                      <a:pt x="4" y="36"/>
                      <a:pt x="16" y="20"/>
                      <a:pt x="37" y="10"/>
                    </a:cubicBezTo>
                    <a:cubicBezTo>
                      <a:pt x="61" y="0"/>
                      <a:pt x="86" y="0"/>
                      <a:pt x="111" y="4"/>
                    </a:cubicBezTo>
                    <a:cubicBezTo>
                      <a:pt x="134" y="7"/>
                      <a:pt x="156" y="13"/>
                      <a:pt x="178" y="22"/>
                    </a:cubicBezTo>
                    <a:cubicBezTo>
                      <a:pt x="204" y="33"/>
                      <a:pt x="229" y="48"/>
                      <a:pt x="252" y="66"/>
                    </a:cubicBezTo>
                    <a:cubicBezTo>
                      <a:pt x="274" y="84"/>
                      <a:pt x="293" y="104"/>
                      <a:pt x="309" y="128"/>
                    </a:cubicBezTo>
                    <a:cubicBezTo>
                      <a:pt x="318" y="143"/>
                      <a:pt x="326" y="158"/>
                      <a:pt x="330" y="176"/>
                    </a:cubicBezTo>
                    <a:cubicBezTo>
                      <a:pt x="332" y="188"/>
                      <a:pt x="333" y="201"/>
                      <a:pt x="328" y="214"/>
                    </a:cubicBezTo>
                    <a:cubicBezTo>
                      <a:pt x="322" y="227"/>
                      <a:pt x="312" y="234"/>
                      <a:pt x="298" y="238"/>
                    </a:cubicBezTo>
                    <a:cubicBezTo>
                      <a:pt x="276" y="244"/>
                      <a:pt x="256" y="239"/>
                      <a:pt x="235" y="233"/>
                    </a:cubicBezTo>
                    <a:cubicBezTo>
                      <a:pt x="214" y="226"/>
                      <a:pt x="196" y="216"/>
                      <a:pt x="179" y="203"/>
                    </a:cubicBezTo>
                    <a:cubicBezTo>
                      <a:pt x="177" y="202"/>
                      <a:pt x="176" y="201"/>
                      <a:pt x="175"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0" name="Freeform 10">
                <a:extLst>
                  <a:ext uri="{FF2B5EF4-FFF2-40B4-BE49-F238E27FC236}">
                    <a16:creationId xmlns:a16="http://schemas.microsoft.com/office/drawing/2014/main" id="{60A6BEF0-82BA-DB23-094B-E050BC5DA97D}"/>
                  </a:ext>
                </a:extLst>
              </p:cNvPr>
              <p:cNvSpPr>
                <a:spLocks/>
              </p:cNvSpPr>
              <p:nvPr/>
            </p:nvSpPr>
            <p:spPr bwMode="auto">
              <a:xfrm>
                <a:off x="2569" y="1332"/>
                <a:ext cx="331" cy="256"/>
              </a:xfrm>
              <a:custGeom>
                <a:avLst/>
                <a:gdLst>
                  <a:gd name="T0" fmla="*/ 54 w 219"/>
                  <a:gd name="T1" fmla="*/ 95 h 170"/>
                  <a:gd name="T2" fmla="*/ 71 w 219"/>
                  <a:gd name="T3" fmla="*/ 67 h 170"/>
                  <a:gd name="T4" fmla="*/ 70 w 219"/>
                  <a:gd name="T5" fmla="*/ 62 h 170"/>
                  <a:gd name="T6" fmla="*/ 60 w 219"/>
                  <a:gd name="T7" fmla="*/ 56 h 170"/>
                  <a:gd name="T8" fmla="*/ 42 w 219"/>
                  <a:gd name="T9" fmla="*/ 85 h 170"/>
                  <a:gd name="T10" fmla="*/ 25 w 219"/>
                  <a:gd name="T11" fmla="*/ 71 h 170"/>
                  <a:gd name="T12" fmla="*/ 3 w 219"/>
                  <a:gd name="T13" fmla="*/ 52 h 170"/>
                  <a:gd name="T14" fmla="*/ 2 w 219"/>
                  <a:gd name="T15" fmla="*/ 46 h 170"/>
                  <a:gd name="T16" fmla="*/ 29 w 219"/>
                  <a:gd name="T17" fmla="*/ 2 h 170"/>
                  <a:gd name="T18" fmla="*/ 31 w 219"/>
                  <a:gd name="T19" fmla="*/ 0 h 170"/>
                  <a:gd name="T20" fmla="*/ 39 w 219"/>
                  <a:gd name="T21" fmla="*/ 13 h 170"/>
                  <a:gd name="T22" fmla="*/ 92 w 219"/>
                  <a:gd name="T23" fmla="*/ 65 h 170"/>
                  <a:gd name="T24" fmla="*/ 142 w 219"/>
                  <a:gd name="T25" fmla="*/ 91 h 170"/>
                  <a:gd name="T26" fmla="*/ 217 w 219"/>
                  <a:gd name="T27" fmla="*/ 97 h 170"/>
                  <a:gd name="T28" fmla="*/ 219 w 219"/>
                  <a:gd name="T29" fmla="*/ 97 h 170"/>
                  <a:gd name="T30" fmla="*/ 209 w 219"/>
                  <a:gd name="T31" fmla="*/ 113 h 170"/>
                  <a:gd name="T32" fmla="*/ 176 w 219"/>
                  <a:gd name="T33" fmla="*/ 167 h 170"/>
                  <a:gd name="T34" fmla="*/ 170 w 219"/>
                  <a:gd name="T35" fmla="*/ 168 h 170"/>
                  <a:gd name="T36" fmla="*/ 139 w 219"/>
                  <a:gd name="T37" fmla="*/ 151 h 170"/>
                  <a:gd name="T38" fmla="*/ 139 w 219"/>
                  <a:gd name="T39" fmla="*/ 146 h 170"/>
                  <a:gd name="T40" fmla="*/ 157 w 219"/>
                  <a:gd name="T41" fmla="*/ 116 h 170"/>
                  <a:gd name="T42" fmla="*/ 144 w 219"/>
                  <a:gd name="T43" fmla="*/ 108 h 170"/>
                  <a:gd name="T44" fmla="*/ 123 w 219"/>
                  <a:gd name="T45" fmla="*/ 142 h 170"/>
                  <a:gd name="T46" fmla="*/ 54 w 219"/>
                  <a:gd name="T47" fmla="*/ 9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170">
                    <a:moveTo>
                      <a:pt x="54" y="95"/>
                    </a:moveTo>
                    <a:cubicBezTo>
                      <a:pt x="60" y="85"/>
                      <a:pt x="66" y="76"/>
                      <a:pt x="71" y="67"/>
                    </a:cubicBezTo>
                    <a:cubicBezTo>
                      <a:pt x="72" y="65"/>
                      <a:pt x="73" y="63"/>
                      <a:pt x="70" y="62"/>
                    </a:cubicBezTo>
                    <a:cubicBezTo>
                      <a:pt x="67" y="61"/>
                      <a:pt x="64" y="59"/>
                      <a:pt x="60" y="56"/>
                    </a:cubicBezTo>
                    <a:cubicBezTo>
                      <a:pt x="54" y="66"/>
                      <a:pt x="48" y="75"/>
                      <a:pt x="42" y="85"/>
                    </a:cubicBezTo>
                    <a:cubicBezTo>
                      <a:pt x="36" y="81"/>
                      <a:pt x="30" y="76"/>
                      <a:pt x="25" y="71"/>
                    </a:cubicBezTo>
                    <a:cubicBezTo>
                      <a:pt x="17" y="65"/>
                      <a:pt x="10" y="59"/>
                      <a:pt x="3" y="52"/>
                    </a:cubicBezTo>
                    <a:cubicBezTo>
                      <a:pt x="1" y="50"/>
                      <a:pt x="0" y="49"/>
                      <a:pt x="2" y="46"/>
                    </a:cubicBezTo>
                    <a:cubicBezTo>
                      <a:pt x="11" y="31"/>
                      <a:pt x="20" y="17"/>
                      <a:pt x="29" y="2"/>
                    </a:cubicBezTo>
                    <a:cubicBezTo>
                      <a:pt x="30" y="1"/>
                      <a:pt x="30" y="1"/>
                      <a:pt x="31" y="0"/>
                    </a:cubicBezTo>
                    <a:cubicBezTo>
                      <a:pt x="34" y="4"/>
                      <a:pt x="36" y="9"/>
                      <a:pt x="39" y="13"/>
                    </a:cubicBezTo>
                    <a:cubicBezTo>
                      <a:pt x="53" y="34"/>
                      <a:pt x="71" y="51"/>
                      <a:pt x="92" y="65"/>
                    </a:cubicBezTo>
                    <a:cubicBezTo>
                      <a:pt x="107" y="76"/>
                      <a:pt x="124" y="85"/>
                      <a:pt x="142" y="91"/>
                    </a:cubicBezTo>
                    <a:cubicBezTo>
                      <a:pt x="166" y="99"/>
                      <a:pt x="191" y="103"/>
                      <a:pt x="217" y="97"/>
                    </a:cubicBezTo>
                    <a:cubicBezTo>
                      <a:pt x="217" y="97"/>
                      <a:pt x="217" y="97"/>
                      <a:pt x="219" y="97"/>
                    </a:cubicBezTo>
                    <a:cubicBezTo>
                      <a:pt x="215" y="103"/>
                      <a:pt x="212" y="108"/>
                      <a:pt x="209" y="113"/>
                    </a:cubicBezTo>
                    <a:cubicBezTo>
                      <a:pt x="198" y="131"/>
                      <a:pt x="187" y="149"/>
                      <a:pt x="176" y="167"/>
                    </a:cubicBezTo>
                    <a:cubicBezTo>
                      <a:pt x="174" y="170"/>
                      <a:pt x="172" y="170"/>
                      <a:pt x="170" y="168"/>
                    </a:cubicBezTo>
                    <a:cubicBezTo>
                      <a:pt x="160" y="163"/>
                      <a:pt x="150" y="157"/>
                      <a:pt x="139" y="151"/>
                    </a:cubicBezTo>
                    <a:cubicBezTo>
                      <a:pt x="136" y="150"/>
                      <a:pt x="137" y="148"/>
                      <a:pt x="139" y="146"/>
                    </a:cubicBezTo>
                    <a:cubicBezTo>
                      <a:pt x="145" y="136"/>
                      <a:pt x="151" y="127"/>
                      <a:pt x="157" y="116"/>
                    </a:cubicBezTo>
                    <a:cubicBezTo>
                      <a:pt x="153" y="114"/>
                      <a:pt x="149" y="111"/>
                      <a:pt x="144" y="108"/>
                    </a:cubicBezTo>
                    <a:cubicBezTo>
                      <a:pt x="137" y="119"/>
                      <a:pt x="130" y="130"/>
                      <a:pt x="123" y="142"/>
                    </a:cubicBezTo>
                    <a:cubicBezTo>
                      <a:pt x="100" y="126"/>
                      <a:pt x="77" y="111"/>
                      <a:pt x="54"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1" name="Freeform 11">
                <a:extLst>
                  <a:ext uri="{FF2B5EF4-FFF2-40B4-BE49-F238E27FC236}">
                    <a16:creationId xmlns:a16="http://schemas.microsoft.com/office/drawing/2014/main" id="{58A3A4E3-DA32-F0FA-DEF0-E6F352D11B8E}"/>
                  </a:ext>
                </a:extLst>
              </p:cNvPr>
              <p:cNvSpPr>
                <a:spLocks/>
              </p:cNvSpPr>
              <p:nvPr/>
            </p:nvSpPr>
            <p:spPr bwMode="auto">
              <a:xfrm>
                <a:off x="2640" y="1258"/>
                <a:ext cx="100" cy="104"/>
              </a:xfrm>
              <a:custGeom>
                <a:avLst/>
                <a:gdLst>
                  <a:gd name="T0" fmla="*/ 27 w 66"/>
                  <a:gd name="T1" fmla="*/ 69 h 69"/>
                  <a:gd name="T2" fmla="*/ 3 w 66"/>
                  <a:gd name="T3" fmla="*/ 30 h 69"/>
                  <a:gd name="T4" fmla="*/ 25 w 66"/>
                  <a:gd name="T5" fmla="*/ 2 h 69"/>
                  <a:gd name="T6" fmla="*/ 63 w 66"/>
                  <a:gd name="T7" fmla="*/ 7 h 69"/>
                  <a:gd name="T8" fmla="*/ 65 w 66"/>
                  <a:gd name="T9" fmla="*/ 12 h 69"/>
                  <a:gd name="T10" fmla="*/ 29 w 66"/>
                  <a:gd name="T11" fmla="*/ 68 h 69"/>
                  <a:gd name="T12" fmla="*/ 27 w 66"/>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6" h="69">
                    <a:moveTo>
                      <a:pt x="27" y="69"/>
                    </a:moveTo>
                    <a:cubicBezTo>
                      <a:pt x="16" y="58"/>
                      <a:pt x="6" y="46"/>
                      <a:pt x="3" y="30"/>
                    </a:cubicBezTo>
                    <a:cubicBezTo>
                      <a:pt x="0" y="15"/>
                      <a:pt x="10" y="4"/>
                      <a:pt x="25" y="2"/>
                    </a:cubicBezTo>
                    <a:cubicBezTo>
                      <a:pt x="38" y="0"/>
                      <a:pt x="51" y="2"/>
                      <a:pt x="63" y="7"/>
                    </a:cubicBezTo>
                    <a:cubicBezTo>
                      <a:pt x="66" y="9"/>
                      <a:pt x="66" y="10"/>
                      <a:pt x="65" y="12"/>
                    </a:cubicBezTo>
                    <a:cubicBezTo>
                      <a:pt x="53" y="31"/>
                      <a:pt x="41" y="49"/>
                      <a:pt x="29" y="68"/>
                    </a:cubicBezTo>
                    <a:cubicBezTo>
                      <a:pt x="28" y="68"/>
                      <a:pt x="28" y="69"/>
                      <a:pt x="27"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2" name="Freeform 13">
                <a:extLst>
                  <a:ext uri="{FF2B5EF4-FFF2-40B4-BE49-F238E27FC236}">
                    <a16:creationId xmlns:a16="http://schemas.microsoft.com/office/drawing/2014/main" id="{B5398A61-25A8-27B9-E29C-8FD1E194B5EA}"/>
                  </a:ext>
                </a:extLst>
              </p:cNvPr>
              <p:cNvSpPr>
                <a:spLocks/>
              </p:cNvSpPr>
              <p:nvPr/>
            </p:nvSpPr>
            <p:spPr bwMode="auto">
              <a:xfrm>
                <a:off x="2424" y="1217"/>
                <a:ext cx="17" cy="18"/>
              </a:xfrm>
              <a:custGeom>
                <a:avLst/>
                <a:gdLst>
                  <a:gd name="T0" fmla="*/ 8 w 11"/>
                  <a:gd name="T1" fmla="*/ 0 h 12"/>
                  <a:gd name="T2" fmla="*/ 3 w 11"/>
                  <a:gd name="T3" fmla="*/ 11 h 12"/>
                  <a:gd name="T4" fmla="*/ 0 w 11"/>
                  <a:gd name="T5" fmla="*/ 10 h 12"/>
                  <a:gd name="T6" fmla="*/ 2 w 11"/>
                  <a:gd name="T7" fmla="*/ 8 h 12"/>
                  <a:gd name="T8" fmla="*/ 7 w 11"/>
                  <a:gd name="T9" fmla="*/ 3 h 12"/>
                  <a:gd name="T10" fmla="*/ 8 w 11"/>
                  <a:gd name="T11" fmla="*/ 0 h 12"/>
                </a:gdLst>
                <a:ahLst/>
                <a:cxnLst>
                  <a:cxn ang="0">
                    <a:pos x="T0" y="T1"/>
                  </a:cxn>
                  <a:cxn ang="0">
                    <a:pos x="T2" y="T3"/>
                  </a:cxn>
                  <a:cxn ang="0">
                    <a:pos x="T4" y="T5"/>
                  </a:cxn>
                  <a:cxn ang="0">
                    <a:pos x="T6" y="T7"/>
                  </a:cxn>
                  <a:cxn ang="0">
                    <a:pos x="T8" y="T9"/>
                  </a:cxn>
                  <a:cxn ang="0">
                    <a:pos x="T10" y="T11"/>
                  </a:cxn>
                </a:cxnLst>
                <a:rect l="0" t="0" r="r" b="b"/>
                <a:pathLst>
                  <a:path w="11" h="12">
                    <a:moveTo>
                      <a:pt x="8" y="0"/>
                    </a:moveTo>
                    <a:cubicBezTo>
                      <a:pt x="11" y="7"/>
                      <a:pt x="9" y="12"/>
                      <a:pt x="3" y="11"/>
                    </a:cubicBezTo>
                    <a:cubicBezTo>
                      <a:pt x="2" y="11"/>
                      <a:pt x="1" y="10"/>
                      <a:pt x="0" y="10"/>
                    </a:cubicBezTo>
                    <a:cubicBezTo>
                      <a:pt x="1" y="9"/>
                      <a:pt x="1" y="8"/>
                      <a:pt x="2" y="8"/>
                    </a:cubicBezTo>
                    <a:cubicBezTo>
                      <a:pt x="5" y="8"/>
                      <a:pt x="7" y="6"/>
                      <a:pt x="7" y="3"/>
                    </a:cubicBezTo>
                    <a:cubicBezTo>
                      <a:pt x="7" y="2"/>
                      <a:pt x="7"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3" name="Freeform 14">
                <a:extLst>
                  <a:ext uri="{FF2B5EF4-FFF2-40B4-BE49-F238E27FC236}">
                    <a16:creationId xmlns:a16="http://schemas.microsoft.com/office/drawing/2014/main" id="{5D4A32F7-E197-A26C-D688-F5F103A22304}"/>
                  </a:ext>
                </a:extLst>
              </p:cNvPr>
              <p:cNvSpPr>
                <a:spLocks/>
              </p:cNvSpPr>
              <p:nvPr/>
            </p:nvSpPr>
            <p:spPr bwMode="auto">
              <a:xfrm>
                <a:off x="2892" y="1632"/>
                <a:ext cx="17" cy="17"/>
              </a:xfrm>
              <a:custGeom>
                <a:avLst/>
                <a:gdLst>
                  <a:gd name="T0" fmla="*/ 0 w 11"/>
                  <a:gd name="T1" fmla="*/ 9 h 11"/>
                  <a:gd name="T2" fmla="*/ 8 w 11"/>
                  <a:gd name="T3" fmla="*/ 0 h 11"/>
                  <a:gd name="T4" fmla="*/ 11 w 11"/>
                  <a:gd name="T5" fmla="*/ 1 h 11"/>
                  <a:gd name="T6" fmla="*/ 9 w 11"/>
                  <a:gd name="T7" fmla="*/ 3 h 11"/>
                  <a:gd name="T8" fmla="*/ 3 w 11"/>
                  <a:gd name="T9" fmla="*/ 9 h 11"/>
                  <a:gd name="T10" fmla="*/ 1 w 11"/>
                  <a:gd name="T11" fmla="*/ 11 h 11"/>
                  <a:gd name="T12" fmla="*/ 0 w 11"/>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9"/>
                    </a:moveTo>
                    <a:cubicBezTo>
                      <a:pt x="1" y="3"/>
                      <a:pt x="4" y="0"/>
                      <a:pt x="8" y="0"/>
                    </a:cubicBezTo>
                    <a:cubicBezTo>
                      <a:pt x="9" y="0"/>
                      <a:pt x="10" y="1"/>
                      <a:pt x="11" y="1"/>
                    </a:cubicBezTo>
                    <a:cubicBezTo>
                      <a:pt x="10" y="2"/>
                      <a:pt x="9" y="3"/>
                      <a:pt x="9" y="3"/>
                    </a:cubicBezTo>
                    <a:cubicBezTo>
                      <a:pt x="5" y="3"/>
                      <a:pt x="4" y="5"/>
                      <a:pt x="3" y="9"/>
                    </a:cubicBezTo>
                    <a:cubicBezTo>
                      <a:pt x="3" y="9"/>
                      <a:pt x="2" y="10"/>
                      <a:pt x="1" y="11"/>
                    </a:cubicBezTo>
                    <a:cubicBezTo>
                      <a:pt x="1" y="10"/>
                      <a:pt x="0"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4" name="Freeform 15">
                <a:extLst>
                  <a:ext uri="{FF2B5EF4-FFF2-40B4-BE49-F238E27FC236}">
                    <a16:creationId xmlns:a16="http://schemas.microsoft.com/office/drawing/2014/main" id="{48CA5EE0-46F9-11E7-FAB6-ECE45778F744}"/>
                  </a:ext>
                </a:extLst>
              </p:cNvPr>
              <p:cNvSpPr>
                <a:spLocks/>
              </p:cNvSpPr>
              <p:nvPr/>
            </p:nvSpPr>
            <p:spPr bwMode="auto">
              <a:xfrm>
                <a:off x="2451" y="1613"/>
                <a:ext cx="16" cy="13"/>
              </a:xfrm>
              <a:custGeom>
                <a:avLst/>
                <a:gdLst>
                  <a:gd name="T0" fmla="*/ 6 w 10"/>
                  <a:gd name="T1" fmla="*/ 2 h 9"/>
                  <a:gd name="T2" fmla="*/ 10 w 10"/>
                  <a:gd name="T3" fmla="*/ 8 h 9"/>
                  <a:gd name="T4" fmla="*/ 9 w 10"/>
                  <a:gd name="T5" fmla="*/ 9 h 9"/>
                  <a:gd name="T6" fmla="*/ 4 w 10"/>
                  <a:gd name="T7" fmla="*/ 7 h 9"/>
                  <a:gd name="T8" fmla="*/ 2 w 10"/>
                  <a:gd name="T9" fmla="*/ 0 h 9"/>
                  <a:gd name="T10" fmla="*/ 2 w 10"/>
                  <a:gd name="T11" fmla="*/ 0 h 9"/>
                  <a:gd name="T12" fmla="*/ 6 w 1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6" y="2"/>
                    </a:moveTo>
                    <a:cubicBezTo>
                      <a:pt x="3" y="6"/>
                      <a:pt x="6" y="7"/>
                      <a:pt x="10" y="8"/>
                    </a:cubicBezTo>
                    <a:cubicBezTo>
                      <a:pt x="9" y="8"/>
                      <a:pt x="9" y="8"/>
                      <a:pt x="9" y="9"/>
                    </a:cubicBezTo>
                    <a:cubicBezTo>
                      <a:pt x="7" y="8"/>
                      <a:pt x="5" y="9"/>
                      <a:pt x="4" y="7"/>
                    </a:cubicBezTo>
                    <a:cubicBezTo>
                      <a:pt x="2" y="6"/>
                      <a:pt x="0" y="3"/>
                      <a:pt x="2" y="0"/>
                    </a:cubicBezTo>
                    <a:cubicBezTo>
                      <a:pt x="2" y="0"/>
                      <a:pt x="2" y="0"/>
                      <a:pt x="2" y="0"/>
                    </a:cubicBezTo>
                    <a:cubicBezTo>
                      <a:pt x="2" y="2"/>
                      <a:pt x="3" y="4"/>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5" name="Freeform 16">
                <a:extLst>
                  <a:ext uri="{FF2B5EF4-FFF2-40B4-BE49-F238E27FC236}">
                    <a16:creationId xmlns:a16="http://schemas.microsoft.com/office/drawing/2014/main" id="{6E951AB8-352C-E7DA-4DDE-F6F482B8FEE6}"/>
                  </a:ext>
                </a:extLst>
              </p:cNvPr>
              <p:cNvSpPr>
                <a:spLocks/>
              </p:cNvSpPr>
              <p:nvPr/>
            </p:nvSpPr>
            <p:spPr bwMode="auto">
              <a:xfrm>
                <a:off x="2454" y="1611"/>
                <a:ext cx="10" cy="8"/>
              </a:xfrm>
              <a:custGeom>
                <a:avLst/>
                <a:gdLst>
                  <a:gd name="T0" fmla="*/ 4 w 6"/>
                  <a:gd name="T1" fmla="*/ 3 h 5"/>
                  <a:gd name="T2" fmla="*/ 0 w 6"/>
                  <a:gd name="T3" fmla="*/ 1 h 5"/>
                  <a:gd name="T4" fmla="*/ 1 w 6"/>
                  <a:gd name="T5" fmla="*/ 0 h 5"/>
                  <a:gd name="T6" fmla="*/ 6 w 6"/>
                  <a:gd name="T7" fmla="*/ 0 h 5"/>
                  <a:gd name="T8" fmla="*/ 4 w 6"/>
                  <a:gd name="T9" fmla="*/ 3 h 5"/>
                  <a:gd name="T10" fmla="*/ 4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4" y="3"/>
                    </a:moveTo>
                    <a:cubicBezTo>
                      <a:pt x="1" y="5"/>
                      <a:pt x="0" y="3"/>
                      <a:pt x="0" y="1"/>
                    </a:cubicBezTo>
                    <a:cubicBezTo>
                      <a:pt x="0" y="1"/>
                      <a:pt x="1" y="0"/>
                      <a:pt x="1" y="0"/>
                    </a:cubicBezTo>
                    <a:cubicBezTo>
                      <a:pt x="3" y="0"/>
                      <a:pt x="4" y="0"/>
                      <a:pt x="6" y="0"/>
                    </a:cubicBezTo>
                    <a:cubicBezTo>
                      <a:pt x="5" y="1"/>
                      <a:pt x="4" y="2"/>
                      <a:pt x="4" y="3"/>
                    </a:cubicBezTo>
                    <a:cubicBezTo>
                      <a:pt x="4" y="3"/>
                      <a:pt x="4" y="3"/>
                      <a:pt x="4"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6" name="Freeform 17">
                <a:extLst>
                  <a:ext uri="{FF2B5EF4-FFF2-40B4-BE49-F238E27FC236}">
                    <a16:creationId xmlns:a16="http://schemas.microsoft.com/office/drawing/2014/main" id="{51634A7A-7B61-C0DB-1A8F-0534788EE6B4}"/>
                  </a:ext>
                </a:extLst>
              </p:cNvPr>
              <p:cNvSpPr>
                <a:spLocks/>
              </p:cNvSpPr>
              <p:nvPr/>
            </p:nvSpPr>
            <p:spPr bwMode="auto">
              <a:xfrm>
                <a:off x="3046" y="1798"/>
                <a:ext cx="87" cy="118"/>
              </a:xfrm>
              <a:custGeom>
                <a:avLst/>
                <a:gdLst>
                  <a:gd name="T0" fmla="*/ 31 w 58"/>
                  <a:gd name="T1" fmla="*/ 52 h 78"/>
                  <a:gd name="T2" fmla="*/ 27 w 58"/>
                  <a:gd name="T3" fmla="*/ 51 h 78"/>
                  <a:gd name="T4" fmla="*/ 29 w 58"/>
                  <a:gd name="T5" fmla="*/ 55 h 78"/>
                  <a:gd name="T6" fmla="*/ 24 w 58"/>
                  <a:gd name="T7" fmla="*/ 63 h 78"/>
                  <a:gd name="T8" fmla="*/ 21 w 58"/>
                  <a:gd name="T9" fmla="*/ 65 h 78"/>
                  <a:gd name="T10" fmla="*/ 16 w 58"/>
                  <a:gd name="T11" fmla="*/ 74 h 78"/>
                  <a:gd name="T12" fmla="*/ 16 w 58"/>
                  <a:gd name="T13" fmla="*/ 78 h 78"/>
                  <a:gd name="T14" fmla="*/ 9 w 58"/>
                  <a:gd name="T15" fmla="*/ 71 h 78"/>
                  <a:gd name="T16" fmla="*/ 0 w 58"/>
                  <a:gd name="T17" fmla="*/ 73 h 78"/>
                  <a:gd name="T18" fmla="*/ 10 w 58"/>
                  <a:gd name="T19" fmla="*/ 58 h 78"/>
                  <a:gd name="T20" fmla="*/ 43 w 58"/>
                  <a:gd name="T21" fmla="*/ 4 h 78"/>
                  <a:gd name="T22" fmla="*/ 49 w 58"/>
                  <a:gd name="T23" fmla="*/ 3 h 78"/>
                  <a:gd name="T24" fmla="*/ 57 w 58"/>
                  <a:gd name="T25" fmla="*/ 9 h 78"/>
                  <a:gd name="T26" fmla="*/ 53 w 58"/>
                  <a:gd name="T27" fmla="*/ 18 h 78"/>
                  <a:gd name="T28" fmla="*/ 37 w 58"/>
                  <a:gd name="T29" fmla="*/ 43 h 78"/>
                  <a:gd name="T30" fmla="*/ 31 w 58"/>
                  <a:gd name="T31"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8">
                    <a:moveTo>
                      <a:pt x="31" y="52"/>
                    </a:moveTo>
                    <a:cubicBezTo>
                      <a:pt x="30" y="52"/>
                      <a:pt x="29" y="52"/>
                      <a:pt x="27" y="51"/>
                    </a:cubicBezTo>
                    <a:cubicBezTo>
                      <a:pt x="28" y="53"/>
                      <a:pt x="29" y="54"/>
                      <a:pt x="29" y="55"/>
                    </a:cubicBezTo>
                    <a:cubicBezTo>
                      <a:pt x="27" y="58"/>
                      <a:pt x="26" y="61"/>
                      <a:pt x="24" y="63"/>
                    </a:cubicBezTo>
                    <a:cubicBezTo>
                      <a:pt x="24" y="64"/>
                      <a:pt x="22" y="65"/>
                      <a:pt x="21" y="65"/>
                    </a:cubicBezTo>
                    <a:cubicBezTo>
                      <a:pt x="16" y="66"/>
                      <a:pt x="14" y="69"/>
                      <a:pt x="16" y="74"/>
                    </a:cubicBezTo>
                    <a:cubicBezTo>
                      <a:pt x="16" y="75"/>
                      <a:pt x="16" y="77"/>
                      <a:pt x="16" y="78"/>
                    </a:cubicBezTo>
                    <a:cubicBezTo>
                      <a:pt x="13" y="75"/>
                      <a:pt x="12" y="72"/>
                      <a:pt x="9" y="71"/>
                    </a:cubicBezTo>
                    <a:cubicBezTo>
                      <a:pt x="7" y="70"/>
                      <a:pt x="3" y="72"/>
                      <a:pt x="0" y="73"/>
                    </a:cubicBezTo>
                    <a:cubicBezTo>
                      <a:pt x="4" y="68"/>
                      <a:pt x="7" y="63"/>
                      <a:pt x="10" y="58"/>
                    </a:cubicBezTo>
                    <a:cubicBezTo>
                      <a:pt x="21" y="40"/>
                      <a:pt x="32" y="22"/>
                      <a:pt x="43" y="4"/>
                    </a:cubicBezTo>
                    <a:cubicBezTo>
                      <a:pt x="45" y="1"/>
                      <a:pt x="46" y="0"/>
                      <a:pt x="49" y="3"/>
                    </a:cubicBezTo>
                    <a:cubicBezTo>
                      <a:pt x="52" y="5"/>
                      <a:pt x="57" y="6"/>
                      <a:pt x="57" y="9"/>
                    </a:cubicBezTo>
                    <a:cubicBezTo>
                      <a:pt x="58" y="12"/>
                      <a:pt x="54" y="15"/>
                      <a:pt x="53" y="18"/>
                    </a:cubicBezTo>
                    <a:cubicBezTo>
                      <a:pt x="47" y="27"/>
                      <a:pt x="42" y="35"/>
                      <a:pt x="37" y="43"/>
                    </a:cubicBezTo>
                    <a:cubicBezTo>
                      <a:pt x="35" y="46"/>
                      <a:pt x="33" y="49"/>
                      <a:pt x="31"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7" name="Freeform 18">
                <a:extLst>
                  <a:ext uri="{FF2B5EF4-FFF2-40B4-BE49-F238E27FC236}">
                    <a16:creationId xmlns:a16="http://schemas.microsoft.com/office/drawing/2014/main" id="{088EEA5C-4BC9-F3A2-5714-8976B069E442}"/>
                  </a:ext>
                </a:extLst>
              </p:cNvPr>
              <p:cNvSpPr>
                <a:spLocks/>
              </p:cNvSpPr>
              <p:nvPr/>
            </p:nvSpPr>
            <p:spPr bwMode="auto">
              <a:xfrm>
                <a:off x="3218" y="1792"/>
                <a:ext cx="14" cy="14"/>
              </a:xfrm>
              <a:custGeom>
                <a:avLst/>
                <a:gdLst>
                  <a:gd name="T0" fmla="*/ 9 w 9"/>
                  <a:gd name="T1" fmla="*/ 5 h 9"/>
                  <a:gd name="T2" fmla="*/ 5 w 9"/>
                  <a:gd name="T3" fmla="*/ 9 h 9"/>
                  <a:gd name="T4" fmla="*/ 0 w 9"/>
                  <a:gd name="T5" fmla="*/ 4 h 9"/>
                  <a:gd name="T6" fmla="*/ 3 w 9"/>
                  <a:gd name="T7" fmla="*/ 1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7" y="7"/>
                      <a:pt x="5" y="9"/>
                      <a:pt x="5" y="9"/>
                    </a:cubicBezTo>
                    <a:cubicBezTo>
                      <a:pt x="3" y="7"/>
                      <a:pt x="2" y="6"/>
                      <a:pt x="0" y="4"/>
                    </a:cubicBezTo>
                    <a:cubicBezTo>
                      <a:pt x="0" y="3"/>
                      <a:pt x="3" y="0"/>
                      <a:pt x="3" y="1"/>
                    </a:cubicBezTo>
                    <a:cubicBezTo>
                      <a:pt x="5" y="2"/>
                      <a:pt x="7" y="3"/>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58" name="Freeform 19">
                <a:extLst>
                  <a:ext uri="{FF2B5EF4-FFF2-40B4-BE49-F238E27FC236}">
                    <a16:creationId xmlns:a16="http://schemas.microsoft.com/office/drawing/2014/main" id="{C41AE508-CAD9-8296-D334-5A5EA1C9B7D9}"/>
                  </a:ext>
                </a:extLst>
              </p:cNvPr>
              <p:cNvSpPr>
                <a:spLocks/>
              </p:cNvSpPr>
              <p:nvPr/>
            </p:nvSpPr>
            <p:spPr bwMode="auto">
              <a:xfrm>
                <a:off x="3050" y="1910"/>
                <a:ext cx="13" cy="12"/>
              </a:xfrm>
              <a:custGeom>
                <a:avLst/>
                <a:gdLst>
                  <a:gd name="T0" fmla="*/ 0 w 8"/>
                  <a:gd name="T1" fmla="*/ 2 h 8"/>
                  <a:gd name="T2" fmla="*/ 5 w 8"/>
                  <a:gd name="T3" fmla="*/ 0 h 8"/>
                  <a:gd name="T4" fmla="*/ 8 w 8"/>
                  <a:gd name="T5" fmla="*/ 3 h 8"/>
                  <a:gd name="T6" fmla="*/ 5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cubicBezTo>
                      <a:pt x="2" y="1"/>
                      <a:pt x="4" y="0"/>
                      <a:pt x="5" y="0"/>
                    </a:cubicBezTo>
                    <a:cubicBezTo>
                      <a:pt x="6" y="0"/>
                      <a:pt x="8" y="2"/>
                      <a:pt x="8" y="3"/>
                    </a:cubicBezTo>
                    <a:cubicBezTo>
                      <a:pt x="8" y="4"/>
                      <a:pt x="6" y="6"/>
                      <a:pt x="5" y="8"/>
                    </a:cubicBezTo>
                    <a:cubicBezTo>
                      <a:pt x="3" y="5"/>
                      <a:pt x="2" y="4"/>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40" name="Rectangle 139">
              <a:extLst>
                <a:ext uri="{FF2B5EF4-FFF2-40B4-BE49-F238E27FC236}">
                  <a16:creationId xmlns:a16="http://schemas.microsoft.com/office/drawing/2014/main" id="{EEF1C9A9-840D-4056-F92F-425301B239B4}"/>
                </a:ext>
              </a:extLst>
            </p:cNvPr>
            <p:cNvSpPr/>
            <p:nvPr/>
          </p:nvSpPr>
          <p:spPr>
            <a:xfrm rot="1909800">
              <a:off x="-977132" y="2938145"/>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1" name="Freeform: Shape 140">
              <a:extLst>
                <a:ext uri="{FF2B5EF4-FFF2-40B4-BE49-F238E27FC236}">
                  <a16:creationId xmlns:a16="http://schemas.microsoft.com/office/drawing/2014/main" id="{5919A7F7-E4DD-8F71-F9EE-4E8E2D62BA8F}"/>
                </a:ext>
              </a:extLst>
            </p:cNvPr>
            <p:cNvSpPr/>
            <p:nvPr/>
          </p:nvSpPr>
          <p:spPr>
            <a:xfrm>
              <a:off x="-1380603" y="2639291"/>
              <a:ext cx="864006" cy="428064"/>
            </a:xfrm>
            <a:custGeom>
              <a:avLst/>
              <a:gdLst>
                <a:gd name="connsiteX0" fmla="*/ 61390 w 864705"/>
                <a:gd name="connsiteY0" fmla="*/ 1515 h 427636"/>
                <a:gd name="connsiteX1" fmla="*/ 185215 w 864705"/>
                <a:gd name="connsiteY1" fmla="*/ 61047 h 427636"/>
                <a:gd name="connsiteX2" fmla="*/ 535259 w 864705"/>
                <a:gd name="connsiteY2" fmla="*/ 211065 h 427636"/>
                <a:gd name="connsiteX3" fmla="*/ 682897 w 864705"/>
                <a:gd name="connsiteY3" fmla="*/ 301553 h 427636"/>
                <a:gd name="connsiteX4" fmla="*/ 854347 w 864705"/>
                <a:gd name="connsiteY4" fmla="*/ 413472 h 427636"/>
                <a:gd name="connsiteX5" fmla="*/ 830534 w 864705"/>
                <a:gd name="connsiteY5" fmla="*/ 420615 h 427636"/>
                <a:gd name="connsiteX6" fmla="*/ 706709 w 864705"/>
                <a:gd name="connsiteY6" fmla="*/ 363465 h 427636"/>
                <a:gd name="connsiteX7" fmla="*/ 554309 w 864705"/>
                <a:gd name="connsiteY7" fmla="*/ 270597 h 427636"/>
                <a:gd name="connsiteX8" fmla="*/ 292372 w 864705"/>
                <a:gd name="connsiteY8" fmla="*/ 151534 h 427636"/>
                <a:gd name="connsiteX9" fmla="*/ 173309 w 864705"/>
                <a:gd name="connsiteY9" fmla="*/ 103909 h 427636"/>
                <a:gd name="connsiteX10" fmla="*/ 92347 w 864705"/>
                <a:gd name="connsiteY10" fmla="*/ 68190 h 427636"/>
                <a:gd name="connsiteX11" fmla="*/ 13765 w 864705"/>
                <a:gd name="connsiteY11" fmla="*/ 30090 h 427636"/>
                <a:gd name="connsiteX12" fmla="*/ 1859 w 864705"/>
                <a:gd name="connsiteY12" fmla="*/ 18184 h 427636"/>
                <a:gd name="connsiteX13" fmla="*/ 61390 w 864705"/>
                <a:gd name="connsiteY13" fmla="*/ 1515 h 427636"/>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3309 w 864006"/>
                <a:gd name="connsiteY9" fmla="*/ 103909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49546 w 864006"/>
                <a:gd name="connsiteY7" fmla="*/ 277741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006" h="428064">
                  <a:moveTo>
                    <a:pt x="61390" y="1515"/>
                  </a:moveTo>
                  <a:cubicBezTo>
                    <a:pt x="91949" y="8659"/>
                    <a:pt x="106237" y="26122"/>
                    <a:pt x="185215" y="61047"/>
                  </a:cubicBezTo>
                  <a:cubicBezTo>
                    <a:pt x="264193" y="95972"/>
                    <a:pt x="450724" y="172171"/>
                    <a:pt x="535259" y="211065"/>
                  </a:cubicBezTo>
                  <a:cubicBezTo>
                    <a:pt x="619794" y="249959"/>
                    <a:pt x="639241" y="260675"/>
                    <a:pt x="692422" y="294409"/>
                  </a:cubicBezTo>
                  <a:cubicBezTo>
                    <a:pt x="745603" y="328144"/>
                    <a:pt x="831328" y="392438"/>
                    <a:pt x="854347" y="413472"/>
                  </a:cubicBezTo>
                  <a:cubicBezTo>
                    <a:pt x="877366" y="434506"/>
                    <a:pt x="855140" y="428949"/>
                    <a:pt x="830534" y="420615"/>
                  </a:cubicBezTo>
                  <a:cubicBezTo>
                    <a:pt x="805928" y="412281"/>
                    <a:pt x="753540" y="387277"/>
                    <a:pt x="706709" y="363465"/>
                  </a:cubicBezTo>
                  <a:cubicBezTo>
                    <a:pt x="659878" y="339653"/>
                    <a:pt x="619396" y="311872"/>
                    <a:pt x="549546" y="277741"/>
                  </a:cubicBezTo>
                  <a:cubicBezTo>
                    <a:pt x="479696" y="243610"/>
                    <a:pt x="350713" y="186459"/>
                    <a:pt x="287610" y="158678"/>
                  </a:cubicBezTo>
                  <a:cubicBezTo>
                    <a:pt x="224507" y="130897"/>
                    <a:pt x="203471" y="126134"/>
                    <a:pt x="170927" y="111053"/>
                  </a:cubicBezTo>
                  <a:cubicBezTo>
                    <a:pt x="138383" y="95972"/>
                    <a:pt x="118541" y="81684"/>
                    <a:pt x="92347" y="68190"/>
                  </a:cubicBezTo>
                  <a:cubicBezTo>
                    <a:pt x="66153" y="54696"/>
                    <a:pt x="28846" y="38424"/>
                    <a:pt x="13765" y="30090"/>
                  </a:cubicBezTo>
                  <a:cubicBezTo>
                    <a:pt x="-1316" y="21756"/>
                    <a:pt x="-1713" y="21756"/>
                    <a:pt x="1859" y="18184"/>
                  </a:cubicBezTo>
                  <a:cubicBezTo>
                    <a:pt x="5431" y="14612"/>
                    <a:pt x="30831" y="-5629"/>
                    <a:pt x="61390" y="151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2" name="Rectangle 141">
              <a:extLst>
                <a:ext uri="{FF2B5EF4-FFF2-40B4-BE49-F238E27FC236}">
                  <a16:creationId xmlns:a16="http://schemas.microsoft.com/office/drawing/2014/main" id="{EB7EAE1C-8EEE-189A-ECB1-E7161B3EF687}"/>
                </a:ext>
              </a:extLst>
            </p:cNvPr>
            <p:cNvSpPr/>
            <p:nvPr/>
          </p:nvSpPr>
          <p:spPr>
            <a:xfrm rot="1909800">
              <a:off x="-442213" y="3205041"/>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3" name="Freeform: Shape 142">
              <a:extLst>
                <a:ext uri="{FF2B5EF4-FFF2-40B4-BE49-F238E27FC236}">
                  <a16:creationId xmlns:a16="http://schemas.microsoft.com/office/drawing/2014/main" id="{6790078B-1901-C0BE-1F28-A33B4189FB48}"/>
                </a:ext>
              </a:extLst>
            </p:cNvPr>
            <p:cNvSpPr/>
            <p:nvPr/>
          </p:nvSpPr>
          <p:spPr>
            <a:xfrm>
              <a:off x="-2029158" y="1962062"/>
              <a:ext cx="69691" cy="162026"/>
            </a:xfrm>
            <a:custGeom>
              <a:avLst/>
              <a:gdLst>
                <a:gd name="connsiteX0" fmla="*/ 50339 w 69691"/>
                <a:gd name="connsiteY0" fmla="*/ 162013 h 162026"/>
                <a:gd name="connsiteX1" fmla="*/ 26527 w 69691"/>
                <a:gd name="connsiteY1" fmla="*/ 109626 h 162026"/>
                <a:gd name="connsiteX2" fmla="*/ 7477 w 69691"/>
                <a:gd name="connsiteY2" fmla="*/ 59619 h 162026"/>
                <a:gd name="connsiteX3" fmla="*/ 333 w 69691"/>
                <a:gd name="connsiteY3" fmla="*/ 28663 h 162026"/>
                <a:gd name="connsiteX4" fmla="*/ 17002 w 69691"/>
                <a:gd name="connsiteY4" fmla="*/ 88 h 162026"/>
                <a:gd name="connsiteX5" fmla="*/ 57483 w 69691"/>
                <a:gd name="connsiteY5" fmla="*/ 38188 h 162026"/>
                <a:gd name="connsiteX6" fmla="*/ 69389 w 69691"/>
                <a:gd name="connsiteY6" fmla="*/ 114388 h 162026"/>
                <a:gd name="connsiteX7" fmla="*/ 50339 w 69691"/>
                <a:gd name="connsiteY7" fmla="*/ 162013 h 1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1" h="162026">
                  <a:moveTo>
                    <a:pt x="50339" y="162013"/>
                  </a:moveTo>
                  <a:cubicBezTo>
                    <a:pt x="43195" y="161219"/>
                    <a:pt x="33671" y="126692"/>
                    <a:pt x="26527" y="109626"/>
                  </a:cubicBezTo>
                  <a:cubicBezTo>
                    <a:pt x="19383" y="92560"/>
                    <a:pt x="11843" y="73113"/>
                    <a:pt x="7477" y="59619"/>
                  </a:cubicBezTo>
                  <a:cubicBezTo>
                    <a:pt x="3111" y="46125"/>
                    <a:pt x="-1255" y="38585"/>
                    <a:pt x="333" y="28663"/>
                  </a:cubicBezTo>
                  <a:cubicBezTo>
                    <a:pt x="1921" y="18741"/>
                    <a:pt x="7477" y="-1500"/>
                    <a:pt x="17002" y="88"/>
                  </a:cubicBezTo>
                  <a:cubicBezTo>
                    <a:pt x="26527" y="1675"/>
                    <a:pt x="48752" y="19138"/>
                    <a:pt x="57483" y="38188"/>
                  </a:cubicBezTo>
                  <a:cubicBezTo>
                    <a:pt x="66214" y="57238"/>
                    <a:pt x="70976" y="99307"/>
                    <a:pt x="69389" y="114388"/>
                  </a:cubicBezTo>
                  <a:cubicBezTo>
                    <a:pt x="67802" y="129469"/>
                    <a:pt x="57483" y="162807"/>
                    <a:pt x="50339" y="162013"/>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4" name="Freeform: Shape 143">
              <a:extLst>
                <a:ext uri="{FF2B5EF4-FFF2-40B4-BE49-F238E27FC236}">
                  <a16:creationId xmlns:a16="http://schemas.microsoft.com/office/drawing/2014/main" id="{C4F2F644-B270-D1F3-49F5-4CE3702C8AE3}"/>
                </a:ext>
              </a:extLst>
            </p:cNvPr>
            <p:cNvSpPr/>
            <p:nvPr/>
          </p:nvSpPr>
          <p:spPr>
            <a:xfrm>
              <a:off x="-2021681" y="2619375"/>
              <a:ext cx="172359" cy="150148"/>
            </a:xfrm>
            <a:custGeom>
              <a:avLst/>
              <a:gdLst>
                <a:gd name="connsiteX0" fmla="*/ 169094 w 172342"/>
                <a:gd name="connsiteY0" fmla="*/ 150019 h 150153"/>
                <a:gd name="connsiteX1" fmla="*/ 85751 w 172342"/>
                <a:gd name="connsiteY1" fmla="*/ 104775 h 150153"/>
                <a:gd name="connsiteX2" fmla="*/ 30982 w 172342"/>
                <a:gd name="connsiteY2" fmla="*/ 42863 h 150153"/>
                <a:gd name="connsiteX3" fmla="*/ 26 w 172342"/>
                <a:gd name="connsiteY3" fmla="*/ 11906 h 150153"/>
                <a:gd name="connsiteX4" fmla="*/ 26219 w 172342"/>
                <a:gd name="connsiteY4" fmla="*/ 0 h 150153"/>
                <a:gd name="connsiteX5" fmla="*/ 57176 w 172342"/>
                <a:gd name="connsiteY5" fmla="*/ 11906 h 150153"/>
                <a:gd name="connsiteX6" fmla="*/ 92894 w 172342"/>
                <a:gd name="connsiteY6" fmla="*/ 42863 h 150153"/>
                <a:gd name="connsiteX7" fmla="*/ 150044 w 172342"/>
                <a:gd name="connsiteY7" fmla="*/ 90488 h 150153"/>
                <a:gd name="connsiteX8" fmla="*/ 169094 w 172342"/>
                <a:gd name="connsiteY8" fmla="*/ 150019 h 150153"/>
                <a:gd name="connsiteX0" fmla="*/ 169094 w 172385"/>
                <a:gd name="connsiteY0" fmla="*/ 150019 h 150153"/>
                <a:gd name="connsiteX1" fmla="*/ 85751 w 172385"/>
                <a:gd name="connsiteY1" fmla="*/ 104775 h 150153"/>
                <a:gd name="connsiteX2" fmla="*/ 30982 w 172385"/>
                <a:gd name="connsiteY2" fmla="*/ 42863 h 150153"/>
                <a:gd name="connsiteX3" fmla="*/ 26 w 172385"/>
                <a:gd name="connsiteY3" fmla="*/ 11906 h 150153"/>
                <a:gd name="connsiteX4" fmla="*/ 26219 w 172385"/>
                <a:gd name="connsiteY4" fmla="*/ 0 h 150153"/>
                <a:gd name="connsiteX5" fmla="*/ 57176 w 172385"/>
                <a:gd name="connsiteY5" fmla="*/ 11906 h 150153"/>
                <a:gd name="connsiteX6" fmla="*/ 97657 w 172385"/>
                <a:gd name="connsiteY6" fmla="*/ 35719 h 150153"/>
                <a:gd name="connsiteX7" fmla="*/ 150044 w 172385"/>
                <a:gd name="connsiteY7" fmla="*/ 90488 h 150153"/>
                <a:gd name="connsiteX8" fmla="*/ 169094 w 172385"/>
                <a:gd name="connsiteY8" fmla="*/ 150019 h 150153"/>
                <a:gd name="connsiteX0" fmla="*/ 169068 w 172359"/>
                <a:gd name="connsiteY0" fmla="*/ 150019 h 150148"/>
                <a:gd name="connsiteX1" fmla="*/ 85725 w 172359"/>
                <a:gd name="connsiteY1" fmla="*/ 104775 h 150148"/>
                <a:gd name="connsiteX2" fmla="*/ 26194 w 172359"/>
                <a:gd name="connsiteY2" fmla="*/ 50007 h 150148"/>
                <a:gd name="connsiteX3" fmla="*/ 0 w 172359"/>
                <a:gd name="connsiteY3" fmla="*/ 11906 h 150148"/>
                <a:gd name="connsiteX4" fmla="*/ 26193 w 172359"/>
                <a:gd name="connsiteY4" fmla="*/ 0 h 150148"/>
                <a:gd name="connsiteX5" fmla="*/ 57150 w 172359"/>
                <a:gd name="connsiteY5" fmla="*/ 11906 h 150148"/>
                <a:gd name="connsiteX6" fmla="*/ 97631 w 172359"/>
                <a:gd name="connsiteY6" fmla="*/ 35719 h 150148"/>
                <a:gd name="connsiteX7" fmla="*/ 150018 w 172359"/>
                <a:gd name="connsiteY7" fmla="*/ 90488 h 150148"/>
                <a:gd name="connsiteX8" fmla="*/ 169068 w 172359"/>
                <a:gd name="connsiteY8" fmla="*/ 150019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59" h="150148">
                  <a:moveTo>
                    <a:pt x="169068" y="150019"/>
                  </a:moveTo>
                  <a:cubicBezTo>
                    <a:pt x="158353" y="152400"/>
                    <a:pt x="109537" y="121444"/>
                    <a:pt x="85725" y="104775"/>
                  </a:cubicBezTo>
                  <a:cubicBezTo>
                    <a:pt x="61913" y="88106"/>
                    <a:pt x="40481" y="65485"/>
                    <a:pt x="26194" y="50007"/>
                  </a:cubicBezTo>
                  <a:cubicBezTo>
                    <a:pt x="11907" y="34529"/>
                    <a:pt x="0" y="20240"/>
                    <a:pt x="0" y="11906"/>
                  </a:cubicBezTo>
                  <a:cubicBezTo>
                    <a:pt x="0" y="3572"/>
                    <a:pt x="16668" y="0"/>
                    <a:pt x="26193" y="0"/>
                  </a:cubicBezTo>
                  <a:cubicBezTo>
                    <a:pt x="35718" y="0"/>
                    <a:pt x="45244" y="5953"/>
                    <a:pt x="57150" y="11906"/>
                  </a:cubicBezTo>
                  <a:cubicBezTo>
                    <a:pt x="69056" y="17859"/>
                    <a:pt x="82153" y="22622"/>
                    <a:pt x="97631" y="35719"/>
                  </a:cubicBezTo>
                  <a:cubicBezTo>
                    <a:pt x="113109" y="48816"/>
                    <a:pt x="138112" y="71438"/>
                    <a:pt x="150018" y="90488"/>
                  </a:cubicBezTo>
                  <a:cubicBezTo>
                    <a:pt x="161924" y="109538"/>
                    <a:pt x="179783" y="147638"/>
                    <a:pt x="169068" y="150019"/>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5" name="Freeform: Shape 144">
              <a:extLst>
                <a:ext uri="{FF2B5EF4-FFF2-40B4-BE49-F238E27FC236}">
                  <a16:creationId xmlns:a16="http://schemas.microsoft.com/office/drawing/2014/main" id="{AB56CF4E-BB1B-45AC-EEA7-E7B99B9CE4F2}"/>
                </a:ext>
              </a:extLst>
            </p:cNvPr>
            <p:cNvSpPr/>
            <p:nvPr/>
          </p:nvSpPr>
          <p:spPr>
            <a:xfrm>
              <a:off x="-1896014" y="1767910"/>
              <a:ext cx="739862" cy="415552"/>
            </a:xfrm>
            <a:custGeom>
              <a:avLst/>
              <a:gdLst>
                <a:gd name="connsiteX0" fmla="*/ 19589 w 739862"/>
                <a:gd name="connsiteY0" fmla="*/ 13265 h 415552"/>
                <a:gd name="connsiteX1" fmla="*/ 95789 w 739862"/>
                <a:gd name="connsiteY1" fmla="*/ 1359 h 415552"/>
                <a:gd name="connsiteX2" fmla="*/ 193420 w 739862"/>
                <a:gd name="connsiteY2" fmla="*/ 3740 h 415552"/>
                <a:gd name="connsiteX3" fmla="*/ 319626 w 739862"/>
                <a:gd name="connsiteY3" fmla="*/ 32315 h 415552"/>
                <a:gd name="connsiteX4" fmla="*/ 500601 w 739862"/>
                <a:gd name="connsiteY4" fmla="*/ 120421 h 415552"/>
                <a:gd name="connsiteX5" fmla="*/ 638714 w 739862"/>
                <a:gd name="connsiteY5" fmla="*/ 229959 h 415552"/>
                <a:gd name="connsiteX6" fmla="*/ 700626 w 739862"/>
                <a:gd name="connsiteY6" fmla="*/ 306159 h 415552"/>
                <a:gd name="connsiteX7" fmla="*/ 738726 w 739862"/>
                <a:gd name="connsiteY7" fmla="*/ 391884 h 415552"/>
                <a:gd name="connsiteX8" fmla="*/ 726820 w 739862"/>
                <a:gd name="connsiteY8" fmla="*/ 413315 h 415552"/>
                <a:gd name="connsiteX9" fmla="*/ 695864 w 739862"/>
                <a:gd name="connsiteY9" fmla="*/ 349021 h 415552"/>
                <a:gd name="connsiteX10" fmla="*/ 610139 w 739862"/>
                <a:gd name="connsiteY10" fmla="*/ 260915 h 415552"/>
                <a:gd name="connsiteX11" fmla="*/ 469645 w 739862"/>
                <a:gd name="connsiteY11" fmla="*/ 141853 h 415552"/>
                <a:gd name="connsiteX12" fmla="*/ 295814 w 739862"/>
                <a:gd name="connsiteY12" fmla="*/ 70415 h 415552"/>
                <a:gd name="connsiteX13" fmla="*/ 183895 w 739862"/>
                <a:gd name="connsiteY13" fmla="*/ 48984 h 415552"/>
                <a:gd name="connsiteX14" fmla="*/ 57689 w 739862"/>
                <a:gd name="connsiteY14" fmla="*/ 48984 h 415552"/>
                <a:gd name="connsiteX15" fmla="*/ 2920 w 739862"/>
                <a:gd name="connsiteY15" fmla="*/ 72796 h 415552"/>
                <a:gd name="connsiteX16" fmla="*/ 19589 w 739862"/>
                <a:gd name="connsiteY16" fmla="*/ 13265 h 41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862" h="415552">
                  <a:moveTo>
                    <a:pt x="19589" y="13265"/>
                  </a:moveTo>
                  <a:cubicBezTo>
                    <a:pt x="35067" y="1359"/>
                    <a:pt x="66817" y="2946"/>
                    <a:pt x="95789" y="1359"/>
                  </a:cubicBezTo>
                  <a:cubicBezTo>
                    <a:pt x="124761" y="-228"/>
                    <a:pt x="156114" y="-1419"/>
                    <a:pt x="193420" y="3740"/>
                  </a:cubicBezTo>
                  <a:cubicBezTo>
                    <a:pt x="230726" y="8899"/>
                    <a:pt x="268429" y="12868"/>
                    <a:pt x="319626" y="32315"/>
                  </a:cubicBezTo>
                  <a:cubicBezTo>
                    <a:pt x="370823" y="51762"/>
                    <a:pt x="447420" y="87480"/>
                    <a:pt x="500601" y="120421"/>
                  </a:cubicBezTo>
                  <a:cubicBezTo>
                    <a:pt x="553782" y="153362"/>
                    <a:pt x="605377" y="199003"/>
                    <a:pt x="638714" y="229959"/>
                  </a:cubicBezTo>
                  <a:cubicBezTo>
                    <a:pt x="672051" y="260915"/>
                    <a:pt x="683957" y="279172"/>
                    <a:pt x="700626" y="306159"/>
                  </a:cubicBezTo>
                  <a:cubicBezTo>
                    <a:pt x="717295" y="333146"/>
                    <a:pt x="734360" y="374025"/>
                    <a:pt x="738726" y="391884"/>
                  </a:cubicBezTo>
                  <a:cubicBezTo>
                    <a:pt x="743092" y="409743"/>
                    <a:pt x="733964" y="420459"/>
                    <a:pt x="726820" y="413315"/>
                  </a:cubicBezTo>
                  <a:cubicBezTo>
                    <a:pt x="719676" y="406171"/>
                    <a:pt x="715311" y="374421"/>
                    <a:pt x="695864" y="349021"/>
                  </a:cubicBezTo>
                  <a:cubicBezTo>
                    <a:pt x="676417" y="323621"/>
                    <a:pt x="647842" y="295443"/>
                    <a:pt x="610139" y="260915"/>
                  </a:cubicBezTo>
                  <a:cubicBezTo>
                    <a:pt x="572436" y="226387"/>
                    <a:pt x="522032" y="173603"/>
                    <a:pt x="469645" y="141853"/>
                  </a:cubicBezTo>
                  <a:cubicBezTo>
                    <a:pt x="417258" y="110103"/>
                    <a:pt x="343439" y="85893"/>
                    <a:pt x="295814" y="70415"/>
                  </a:cubicBezTo>
                  <a:cubicBezTo>
                    <a:pt x="248189" y="54937"/>
                    <a:pt x="223583" y="52556"/>
                    <a:pt x="183895" y="48984"/>
                  </a:cubicBezTo>
                  <a:cubicBezTo>
                    <a:pt x="144208" y="45412"/>
                    <a:pt x="87851" y="45015"/>
                    <a:pt x="57689" y="48984"/>
                  </a:cubicBezTo>
                  <a:cubicBezTo>
                    <a:pt x="27527" y="52953"/>
                    <a:pt x="10857" y="73193"/>
                    <a:pt x="2920" y="72796"/>
                  </a:cubicBezTo>
                  <a:cubicBezTo>
                    <a:pt x="-5017" y="72399"/>
                    <a:pt x="4111" y="25171"/>
                    <a:pt x="19589" y="1326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9" name="Arrow: Down 158">
            <a:extLst>
              <a:ext uri="{FF2B5EF4-FFF2-40B4-BE49-F238E27FC236}">
                <a16:creationId xmlns:a16="http://schemas.microsoft.com/office/drawing/2014/main" id="{FDAF8398-B5E9-5FB4-846E-58F97BC17C13}"/>
              </a:ext>
            </a:extLst>
          </p:cNvPr>
          <p:cNvSpPr/>
          <p:nvPr/>
        </p:nvSpPr>
        <p:spPr>
          <a:xfrm>
            <a:off x="7237314" y="4161157"/>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0" name="TextBox 159">
            <a:extLst>
              <a:ext uri="{FF2B5EF4-FFF2-40B4-BE49-F238E27FC236}">
                <a16:creationId xmlns:a16="http://schemas.microsoft.com/office/drawing/2014/main" id="{8977FD3C-1FC2-39C5-A0A3-666B62E5C1F6}"/>
              </a:ext>
            </a:extLst>
          </p:cNvPr>
          <p:cNvSpPr txBox="1"/>
          <p:nvPr/>
        </p:nvSpPr>
        <p:spPr>
          <a:xfrm>
            <a:off x="5152153" y="3170732"/>
            <a:ext cx="529311" cy="276999"/>
          </a:xfrm>
          <a:prstGeom prst="rect">
            <a:avLst/>
          </a:prstGeom>
          <a:noFill/>
        </p:spPr>
        <p:txBody>
          <a:bodyPr wrap="none" rtlCol="0">
            <a:spAutoFit/>
          </a:bodyPr>
          <a:lstStyle/>
          <a:p>
            <a:pPr algn="r"/>
            <a:r>
              <a:rPr lang="en-US" sz="1200" noProof="0" dirty="0">
                <a:solidFill>
                  <a:schemeClr val="bg1"/>
                </a:solidFill>
              </a:rPr>
              <a:t>n=21</a:t>
            </a:r>
          </a:p>
        </p:txBody>
      </p:sp>
      <p:sp>
        <p:nvSpPr>
          <p:cNvPr id="161" name="Isosceles Triangle 160">
            <a:extLst>
              <a:ext uri="{FF2B5EF4-FFF2-40B4-BE49-F238E27FC236}">
                <a16:creationId xmlns:a16="http://schemas.microsoft.com/office/drawing/2014/main" id="{E781F646-48C4-6F7D-9836-9CE728365F3F}"/>
              </a:ext>
            </a:extLst>
          </p:cNvPr>
          <p:cNvSpPr/>
          <p:nvPr/>
        </p:nvSpPr>
        <p:spPr>
          <a:xfrm flipV="1">
            <a:off x="4094802" y="4610302"/>
            <a:ext cx="809287" cy="418367"/>
          </a:xfrm>
          <a:prstGeom prst="triangle">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2" name="Isosceles Triangle 161">
            <a:extLst>
              <a:ext uri="{FF2B5EF4-FFF2-40B4-BE49-F238E27FC236}">
                <a16:creationId xmlns:a16="http://schemas.microsoft.com/office/drawing/2014/main" id="{BE202894-EED2-AA46-C2B0-6988B5791AE6}"/>
              </a:ext>
            </a:extLst>
          </p:cNvPr>
          <p:cNvSpPr/>
          <p:nvPr/>
        </p:nvSpPr>
        <p:spPr>
          <a:xfrm flipV="1">
            <a:off x="2146867" y="5538335"/>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3" name="TextBox 162">
            <a:extLst>
              <a:ext uri="{FF2B5EF4-FFF2-40B4-BE49-F238E27FC236}">
                <a16:creationId xmlns:a16="http://schemas.microsoft.com/office/drawing/2014/main" id="{0E3C1258-F286-8FCE-1BCE-2FF011491889}"/>
              </a:ext>
            </a:extLst>
          </p:cNvPr>
          <p:cNvSpPr txBox="1"/>
          <p:nvPr/>
        </p:nvSpPr>
        <p:spPr>
          <a:xfrm>
            <a:off x="1383380" y="3474936"/>
            <a:ext cx="2344018" cy="461665"/>
          </a:xfrm>
          <a:prstGeom prst="rect">
            <a:avLst/>
          </a:prstGeom>
          <a:noFill/>
        </p:spPr>
        <p:txBody>
          <a:bodyPr wrap="square" rtlCol="0">
            <a:spAutoFit/>
          </a:bodyPr>
          <a:lstStyle/>
          <a:p>
            <a:pPr algn="ctr"/>
            <a:r>
              <a:rPr lang="en-US" sz="1200" b="1" noProof="0" dirty="0">
                <a:solidFill>
                  <a:schemeClr val="accent1"/>
                </a:solidFill>
              </a:rPr>
              <a:t>Setmelanotide</a:t>
            </a:r>
            <a:br>
              <a:rPr lang="en-US" sz="1200" b="1" noProof="0" dirty="0">
                <a:solidFill>
                  <a:schemeClr val="accent1"/>
                </a:solidFill>
              </a:rPr>
            </a:br>
            <a:r>
              <a:rPr lang="en-US" sz="1200" b="1" noProof="0" dirty="0">
                <a:solidFill>
                  <a:schemeClr val="accent1"/>
                </a:solidFill>
              </a:rPr>
              <a:t>(POMC)</a:t>
            </a:r>
          </a:p>
        </p:txBody>
      </p:sp>
      <p:sp>
        <p:nvSpPr>
          <p:cNvPr id="164" name="TextBox 163">
            <a:extLst>
              <a:ext uri="{FF2B5EF4-FFF2-40B4-BE49-F238E27FC236}">
                <a16:creationId xmlns:a16="http://schemas.microsoft.com/office/drawing/2014/main" id="{6FF1A4E0-6407-A649-6FD8-F6A4AC0755E5}"/>
              </a:ext>
            </a:extLst>
          </p:cNvPr>
          <p:cNvSpPr txBox="1"/>
          <p:nvPr/>
        </p:nvSpPr>
        <p:spPr>
          <a:xfrm>
            <a:off x="3660761" y="3474936"/>
            <a:ext cx="1686546" cy="461665"/>
          </a:xfrm>
          <a:prstGeom prst="rect">
            <a:avLst/>
          </a:prstGeom>
          <a:noFill/>
        </p:spPr>
        <p:txBody>
          <a:bodyPr wrap="square" rtlCol="0">
            <a:spAutoFit/>
          </a:bodyPr>
          <a:lstStyle/>
          <a:p>
            <a:pPr algn="ctr"/>
            <a:r>
              <a:rPr lang="en-US" sz="1200" b="1" noProof="0" dirty="0">
                <a:solidFill>
                  <a:srgbClr val="4472C4"/>
                </a:solidFill>
              </a:rPr>
              <a:t>Setmelanotide</a:t>
            </a:r>
            <a:br>
              <a:rPr lang="en-US" sz="1200" b="1" noProof="0" dirty="0">
                <a:solidFill>
                  <a:srgbClr val="4472C4"/>
                </a:solidFill>
              </a:rPr>
            </a:br>
            <a:r>
              <a:rPr lang="en-US" sz="1200" b="1" noProof="0" dirty="0">
                <a:solidFill>
                  <a:srgbClr val="4472C4"/>
                </a:solidFill>
              </a:rPr>
              <a:t>(LEPR)</a:t>
            </a:r>
          </a:p>
        </p:txBody>
      </p:sp>
      <p:sp>
        <p:nvSpPr>
          <p:cNvPr id="165" name="TextBox 164">
            <a:extLst>
              <a:ext uri="{FF2B5EF4-FFF2-40B4-BE49-F238E27FC236}">
                <a16:creationId xmlns:a16="http://schemas.microsoft.com/office/drawing/2014/main" id="{99DF306F-8F04-973B-4069-977AD6C1517C}"/>
              </a:ext>
            </a:extLst>
          </p:cNvPr>
          <p:cNvSpPr txBox="1"/>
          <p:nvPr/>
        </p:nvSpPr>
        <p:spPr>
          <a:xfrm rot="16200000">
            <a:off x="1195074" y="4682994"/>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166" name="Chart 165">
            <a:extLst>
              <a:ext uri="{FF2B5EF4-FFF2-40B4-BE49-F238E27FC236}">
                <a16:creationId xmlns:a16="http://schemas.microsoft.com/office/drawing/2014/main" id="{5622E30A-0212-B273-FE4B-8DF93553F4C6}"/>
              </a:ext>
            </a:extLst>
          </p:cNvPr>
          <p:cNvGraphicFramePr/>
          <p:nvPr>
            <p:extLst>
              <p:ext uri="{D42A27DB-BD31-4B8C-83A1-F6EECF244321}">
                <p14:modId xmlns:p14="http://schemas.microsoft.com/office/powerpoint/2010/main" val="2160559292"/>
              </p:ext>
            </p:extLst>
          </p:nvPr>
        </p:nvGraphicFramePr>
        <p:xfrm>
          <a:off x="1431369" y="3800692"/>
          <a:ext cx="4183226" cy="2124000"/>
        </p:xfrm>
        <a:graphic>
          <a:graphicData uri="http://schemas.openxmlformats.org/drawingml/2006/chart">
            <c:chart xmlns:c="http://schemas.openxmlformats.org/drawingml/2006/chart" xmlns:r="http://schemas.openxmlformats.org/officeDocument/2006/relationships" r:id="rId7"/>
          </a:graphicData>
        </a:graphic>
      </p:graphicFrame>
      <p:sp>
        <p:nvSpPr>
          <p:cNvPr id="167" name="TextBox 166">
            <a:extLst>
              <a:ext uri="{FF2B5EF4-FFF2-40B4-BE49-F238E27FC236}">
                <a16:creationId xmlns:a16="http://schemas.microsoft.com/office/drawing/2014/main" id="{9027A380-54C9-1394-7FBB-CF2BAE69768D}"/>
              </a:ext>
            </a:extLst>
          </p:cNvPr>
          <p:cNvSpPr txBox="1"/>
          <p:nvPr/>
        </p:nvSpPr>
        <p:spPr>
          <a:xfrm>
            <a:off x="2353541" y="5506143"/>
            <a:ext cx="395942"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−23%</a:t>
            </a:r>
            <a:endParaRPr lang="en-US" sz="1200" baseline="30000" noProof="0" dirty="0">
              <a:solidFill>
                <a:schemeClr val="bg1"/>
              </a:solidFill>
            </a:endParaRPr>
          </a:p>
        </p:txBody>
      </p:sp>
      <p:sp>
        <p:nvSpPr>
          <p:cNvPr id="168" name="TextBox 167">
            <a:extLst>
              <a:ext uri="{FF2B5EF4-FFF2-40B4-BE49-F238E27FC236}">
                <a16:creationId xmlns:a16="http://schemas.microsoft.com/office/drawing/2014/main" id="{4E83ACA8-A5B4-9AC8-1CFE-6C9ED0BBF280}"/>
              </a:ext>
            </a:extLst>
          </p:cNvPr>
          <p:cNvSpPr txBox="1"/>
          <p:nvPr/>
        </p:nvSpPr>
        <p:spPr>
          <a:xfrm>
            <a:off x="4300780" y="4573649"/>
            <a:ext cx="395942"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a:t>
            </a:r>
            <a:r>
              <a:rPr lang="en-US" sz="1200" dirty="0">
                <a:solidFill>
                  <a:schemeClr val="bg1"/>
                </a:solidFill>
              </a:rPr>
              <a:t>10</a:t>
            </a:r>
            <a:r>
              <a:rPr lang="en-US" sz="1200" noProof="0" dirty="0">
                <a:solidFill>
                  <a:schemeClr val="bg1"/>
                </a:solidFill>
              </a:rPr>
              <a:t>%</a:t>
            </a:r>
            <a:endParaRPr lang="en-US" sz="1200" baseline="30000" noProof="0" dirty="0">
              <a:solidFill>
                <a:schemeClr val="bg1"/>
              </a:solidFill>
            </a:endParaRPr>
          </a:p>
        </p:txBody>
      </p:sp>
      <p:sp>
        <p:nvSpPr>
          <p:cNvPr id="169" name="TextBox 168">
            <a:extLst>
              <a:ext uri="{FF2B5EF4-FFF2-40B4-BE49-F238E27FC236}">
                <a16:creationId xmlns:a16="http://schemas.microsoft.com/office/drawing/2014/main" id="{52C13641-7FD9-3DDE-9B43-A39F06DECCF8}"/>
              </a:ext>
            </a:extLst>
          </p:cNvPr>
          <p:cNvSpPr txBox="1"/>
          <p:nvPr/>
        </p:nvSpPr>
        <p:spPr>
          <a:xfrm>
            <a:off x="9048023" y="4084639"/>
            <a:ext cx="1855290" cy="523220"/>
          </a:xfrm>
          <a:prstGeom prst="rect">
            <a:avLst/>
          </a:prstGeom>
          <a:noFill/>
        </p:spPr>
        <p:txBody>
          <a:bodyPr wrap="square" rtlCol="0">
            <a:spAutoFit/>
          </a:bodyPr>
          <a:lstStyle/>
          <a:p>
            <a:pPr algn="ctr"/>
            <a:r>
              <a:rPr lang="en-US" sz="1400" noProof="0" dirty="0"/>
              <a:t>Waist circumference (POMC &amp; LEPR)</a:t>
            </a:r>
          </a:p>
        </p:txBody>
      </p:sp>
      <p:sp>
        <p:nvSpPr>
          <p:cNvPr id="170" name="Arrow: Down 169">
            <a:extLst>
              <a:ext uri="{FF2B5EF4-FFF2-40B4-BE49-F238E27FC236}">
                <a16:creationId xmlns:a16="http://schemas.microsoft.com/office/drawing/2014/main" id="{107E12D9-DFFC-1D0A-6F2F-831273F15075}"/>
              </a:ext>
            </a:extLst>
          </p:cNvPr>
          <p:cNvSpPr/>
          <p:nvPr/>
        </p:nvSpPr>
        <p:spPr>
          <a:xfrm>
            <a:off x="9034675" y="4161157"/>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9629D856-C86D-1C6D-372A-9C0819B567D6}"/>
              </a:ext>
            </a:extLst>
          </p:cNvPr>
          <p:cNvGrpSpPr/>
          <p:nvPr/>
        </p:nvGrpSpPr>
        <p:grpSpPr>
          <a:xfrm>
            <a:off x="4108164" y="2039229"/>
            <a:ext cx="1446584" cy="1240484"/>
            <a:chOff x="4108164" y="2039229"/>
            <a:chExt cx="1446584" cy="1240484"/>
          </a:xfrm>
        </p:grpSpPr>
        <p:grpSp>
          <p:nvGrpSpPr>
            <p:cNvPr id="59" name="Group 58">
              <a:extLst>
                <a:ext uri="{FF2B5EF4-FFF2-40B4-BE49-F238E27FC236}">
                  <a16:creationId xmlns:a16="http://schemas.microsoft.com/office/drawing/2014/main" id="{82467EC4-1DFF-4A80-D114-5D24B7257198}"/>
                </a:ext>
              </a:extLst>
            </p:cNvPr>
            <p:cNvGrpSpPr/>
            <p:nvPr/>
          </p:nvGrpSpPr>
          <p:grpSpPr>
            <a:xfrm>
              <a:off x="4108164" y="2420403"/>
              <a:ext cx="1446584" cy="859310"/>
              <a:chOff x="4442841" y="1953294"/>
              <a:chExt cx="1702574" cy="1011376"/>
            </a:xfrm>
          </p:grpSpPr>
          <p:sp>
            <p:nvSpPr>
              <p:cNvPr id="61" name="TextBox 60">
                <a:extLst>
                  <a:ext uri="{FF2B5EF4-FFF2-40B4-BE49-F238E27FC236}">
                    <a16:creationId xmlns:a16="http://schemas.microsoft.com/office/drawing/2014/main" id="{A0628C02-29B7-C0A1-2AB0-3365A54985F8}"/>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62" name="TextBox 61">
                <a:extLst>
                  <a:ext uri="{FF2B5EF4-FFF2-40B4-BE49-F238E27FC236}">
                    <a16:creationId xmlns:a16="http://schemas.microsoft.com/office/drawing/2014/main" id="{888228A9-42BF-307C-FDE4-E18697AA31EC}"/>
                  </a:ext>
                </a:extLst>
              </p:cNvPr>
              <p:cNvSpPr txBox="1"/>
              <p:nvPr/>
            </p:nvSpPr>
            <p:spPr>
              <a:xfrm>
                <a:off x="4442841" y="2095290"/>
                <a:ext cx="1702574" cy="869380"/>
              </a:xfrm>
              <a:prstGeom prst="rect">
                <a:avLst/>
              </a:prstGeom>
              <a:noFill/>
            </p:spPr>
            <p:txBody>
              <a:bodyPr wrap="square" rtlCol="0">
                <a:spAutoFit/>
              </a:bodyPr>
              <a:lstStyle/>
              <a:p>
                <a:pPr algn="ctr"/>
                <a:r>
                  <a:rPr lang="en-US" sz="1400" noProof="0" dirty="0"/>
                  <a:t>50% (POMC)</a:t>
                </a:r>
                <a:br>
                  <a:rPr lang="en-US" sz="1400" noProof="0" dirty="0"/>
                </a:br>
                <a:r>
                  <a:rPr lang="en-US" sz="1400" noProof="0" dirty="0"/>
                  <a:t>27% (LEPR)</a:t>
                </a:r>
                <a:br>
                  <a:rPr lang="en-US" sz="1400" noProof="0" dirty="0"/>
                </a:br>
                <a:endParaRPr lang="en-US" sz="1400" noProof="0" dirty="0"/>
              </a:p>
            </p:txBody>
          </p:sp>
        </p:grpSp>
        <p:pic>
          <p:nvPicPr>
            <p:cNvPr id="3" name="Graphic 2" descr="Man with solid fill">
              <a:extLst>
                <a:ext uri="{FF2B5EF4-FFF2-40B4-BE49-F238E27FC236}">
                  <a16:creationId xmlns:a16="http://schemas.microsoft.com/office/drawing/2014/main" id="{0A506657-EE6C-58A1-C9EC-14E5E893E9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26234" y="2039229"/>
              <a:ext cx="410448" cy="374657"/>
            </a:xfrm>
            <a:prstGeom prst="rect">
              <a:avLst/>
            </a:prstGeom>
          </p:spPr>
        </p:pic>
      </p:grpSp>
    </p:spTree>
    <p:extLst>
      <p:ext uri="{BB962C8B-B14F-4D97-AF65-F5344CB8AC3E}">
        <p14:creationId xmlns:p14="http://schemas.microsoft.com/office/powerpoint/2010/main" val="423086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C76BB-9842-E403-C6E2-FC99409AE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5E6C11-B0BF-E88E-1B77-2A64AAEBCEB6}"/>
              </a:ext>
            </a:extLst>
          </p:cNvPr>
          <p:cNvSpPr>
            <a:spLocks noGrp="1"/>
          </p:cNvSpPr>
          <p:nvPr>
            <p:ph type="title"/>
          </p:nvPr>
        </p:nvSpPr>
        <p:spPr/>
        <p:txBody>
          <a:bodyPr>
            <a:normAutofit/>
          </a:bodyPr>
          <a:lstStyle/>
          <a:p>
            <a:r>
              <a:rPr lang="en-US" noProof="0" dirty="0"/>
              <a:t>Setmelanotide</a:t>
            </a:r>
            <a:r>
              <a:rPr lang="en-US" sz="3200" noProof="0" dirty="0"/>
              <a:t>: </a:t>
            </a:r>
            <a:r>
              <a:rPr lang="en-US" noProof="0" dirty="0"/>
              <a:t>Safety</a:t>
            </a:r>
          </a:p>
        </p:txBody>
      </p:sp>
      <p:sp>
        <p:nvSpPr>
          <p:cNvPr id="5" name="Text Placeholder 4">
            <a:extLst>
              <a:ext uri="{FF2B5EF4-FFF2-40B4-BE49-F238E27FC236}">
                <a16:creationId xmlns:a16="http://schemas.microsoft.com/office/drawing/2014/main" id="{423C9B48-C266-E1DE-D0AA-3A7A231237D8}"/>
              </a:ext>
            </a:extLst>
          </p:cNvPr>
          <p:cNvSpPr>
            <a:spLocks noGrp="1"/>
          </p:cNvSpPr>
          <p:nvPr>
            <p:ph type="body" sz="quarter" idx="13"/>
          </p:nvPr>
        </p:nvSpPr>
        <p:spPr/>
        <p:txBody>
          <a:bodyPr/>
          <a:lstStyle/>
          <a:p>
            <a:br>
              <a:rPr lang="en-US" noProof="0" dirty="0"/>
            </a:br>
            <a:r>
              <a:rPr lang="en-US" noProof="0" dirty="0"/>
              <a:t>*N=275.</a:t>
            </a:r>
            <a:br>
              <a:rPr lang="en-US" noProof="0" dirty="0"/>
            </a:br>
            <a:r>
              <a:rPr lang="en-US" noProof="0" dirty="0"/>
              <a:t>IMCIVREE</a:t>
            </a:r>
            <a:r>
              <a:rPr lang="en-US" baseline="30000" noProof="0" dirty="0"/>
              <a:t>®</a:t>
            </a:r>
            <a:r>
              <a:rPr lang="en-US" noProof="0" dirty="0"/>
              <a:t> (setmelanotide). Prescribing information. </a:t>
            </a:r>
            <a:r>
              <a:rPr lang="en-CA" u="sng" dirty="0">
                <a:hlinkClick r:id="rId3"/>
              </a:rPr>
              <a:t>www.accessdata.fda.gov/drugsatfda_docs/label/2025/213793Orig1s008lbl.pdf</a:t>
            </a:r>
            <a:r>
              <a:rPr lang="en-CA" dirty="0"/>
              <a:t>. Accessed March 2026.</a:t>
            </a:r>
            <a:endParaRPr lang="en-US" noProof="0" dirty="0"/>
          </a:p>
        </p:txBody>
      </p:sp>
      <p:sp>
        <p:nvSpPr>
          <p:cNvPr id="4" name="TextBox 3">
            <a:extLst>
              <a:ext uri="{FF2B5EF4-FFF2-40B4-BE49-F238E27FC236}">
                <a16:creationId xmlns:a16="http://schemas.microsoft.com/office/drawing/2014/main" id="{78C7BCAE-369B-9FB3-383F-8166C28C1D5F}"/>
              </a:ext>
            </a:extLst>
          </p:cNvPr>
          <p:cNvSpPr txBox="1"/>
          <p:nvPr/>
        </p:nvSpPr>
        <p:spPr>
          <a:xfrm>
            <a:off x="6127710" y="1683942"/>
            <a:ext cx="5416292" cy="687388"/>
          </a:xfrm>
          <a:prstGeom prst="roundRect">
            <a:avLst/>
          </a:prstGeom>
          <a:solidFill>
            <a:schemeClr val="tx1"/>
          </a:solidFill>
          <a:ln>
            <a:noFill/>
          </a:ln>
        </p:spPr>
        <p:txBody>
          <a:bodyPr wrap="square" rtlCol="0">
            <a:noAutofit/>
          </a:bodyPr>
          <a:lstStyle>
            <a:defPPr>
              <a:defRPr lang="en-US"/>
            </a:defPPr>
            <a:lvl1pPr>
              <a:defRPr>
                <a:solidFill>
                  <a:schemeClr val="bg1"/>
                </a:solidFill>
              </a:defRPr>
            </a:lvl1pPr>
          </a:lstStyle>
          <a:p>
            <a:r>
              <a:rPr lang="en-US" noProof="0" dirty="0"/>
              <a:t>Warnings and precautions</a:t>
            </a:r>
          </a:p>
        </p:txBody>
      </p:sp>
      <p:sp>
        <p:nvSpPr>
          <p:cNvPr id="19" name="TextBox 18">
            <a:extLst>
              <a:ext uri="{FF2B5EF4-FFF2-40B4-BE49-F238E27FC236}">
                <a16:creationId xmlns:a16="http://schemas.microsoft.com/office/drawing/2014/main" id="{208CB85C-FE1F-AC63-24AB-F9D4C023F7AC}"/>
              </a:ext>
            </a:extLst>
          </p:cNvPr>
          <p:cNvSpPr txBox="1"/>
          <p:nvPr/>
        </p:nvSpPr>
        <p:spPr>
          <a:xfrm>
            <a:off x="647999" y="1683942"/>
            <a:ext cx="5149298" cy="541034"/>
          </a:xfrm>
          <a:prstGeom prst="roundRect">
            <a:avLst/>
          </a:prstGeom>
          <a:solidFill>
            <a:schemeClr val="accent1"/>
          </a:solidFill>
          <a:ln>
            <a:noFill/>
          </a:ln>
        </p:spPr>
        <p:txBody>
          <a:bodyPr wrap="square" rtlCol="0">
            <a:noAutofit/>
          </a:bodyPr>
          <a:lstStyle/>
          <a:p>
            <a:r>
              <a:rPr lang="en-US" noProof="0" dirty="0">
                <a:solidFill>
                  <a:schemeClr val="bg1"/>
                </a:solidFill>
              </a:rPr>
              <a:t>Contraindications</a:t>
            </a:r>
          </a:p>
        </p:txBody>
      </p:sp>
      <p:sp>
        <p:nvSpPr>
          <p:cNvPr id="21" name="Rectangle 20">
            <a:extLst>
              <a:ext uri="{FF2B5EF4-FFF2-40B4-BE49-F238E27FC236}">
                <a16:creationId xmlns:a16="http://schemas.microsoft.com/office/drawing/2014/main" id="{29FF552A-3C2C-7CAE-2E2D-84F74696E6BF}"/>
              </a:ext>
            </a:extLst>
          </p:cNvPr>
          <p:cNvSpPr/>
          <p:nvPr/>
        </p:nvSpPr>
        <p:spPr>
          <a:xfrm>
            <a:off x="647999" y="2092939"/>
            <a:ext cx="5149298" cy="970014"/>
          </a:xfrm>
          <a:prstGeom prst="rect">
            <a:avLst/>
          </a:prstGeom>
          <a:solidFill>
            <a:schemeClr val="accent1">
              <a:lumMod val="20000"/>
              <a:lumOff val="80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08000" rIns="182880" rtlCol="0" anchor="t"/>
          <a:lstStyle/>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Prior serious hypersensitivity to setmelanotide or any of the excipients</a:t>
            </a:r>
          </a:p>
        </p:txBody>
      </p:sp>
      <p:sp>
        <p:nvSpPr>
          <p:cNvPr id="20" name="TextBox 19">
            <a:extLst>
              <a:ext uri="{FF2B5EF4-FFF2-40B4-BE49-F238E27FC236}">
                <a16:creationId xmlns:a16="http://schemas.microsoft.com/office/drawing/2014/main" id="{97AD6552-54B0-71B0-33F7-1CFD42363053}"/>
              </a:ext>
            </a:extLst>
          </p:cNvPr>
          <p:cNvSpPr txBox="1"/>
          <p:nvPr/>
        </p:nvSpPr>
        <p:spPr>
          <a:xfrm>
            <a:off x="647999" y="2860044"/>
            <a:ext cx="5149297" cy="1041369"/>
          </a:xfrm>
          <a:prstGeom prst="roundRect">
            <a:avLst/>
          </a:prstGeom>
          <a:solidFill>
            <a:schemeClr val="tx2"/>
          </a:solidFill>
          <a:ln>
            <a:noFill/>
          </a:ln>
        </p:spPr>
        <p:txBody>
          <a:bodyPr wrap="square" rtlCol="0">
            <a:noAutofit/>
          </a:bodyPr>
          <a:lstStyle>
            <a:defPPr>
              <a:defRPr lang="en-US"/>
            </a:defPPr>
            <a:lvl1pPr>
              <a:defRPr>
                <a:solidFill>
                  <a:schemeClr val="bg1"/>
                </a:solidFill>
              </a:defRPr>
            </a:lvl1pPr>
          </a:lstStyle>
          <a:p>
            <a:r>
              <a:rPr lang="en-US" noProof="0" dirty="0"/>
              <a:t>Adverse events </a:t>
            </a:r>
            <a:br>
              <a:rPr lang="en-US" noProof="0" dirty="0"/>
            </a:br>
            <a:r>
              <a:rPr lang="en-US" noProof="0" dirty="0"/>
              <a:t>(incidence in 6 or more patients, or ≥23%*)</a:t>
            </a:r>
          </a:p>
        </p:txBody>
      </p:sp>
      <p:sp>
        <p:nvSpPr>
          <p:cNvPr id="22" name="Rectangle 21">
            <a:extLst>
              <a:ext uri="{FF2B5EF4-FFF2-40B4-BE49-F238E27FC236}">
                <a16:creationId xmlns:a16="http://schemas.microsoft.com/office/drawing/2014/main" id="{FB956143-F373-50CF-6AFA-E7E5AD1FC94D}"/>
              </a:ext>
            </a:extLst>
          </p:cNvPr>
          <p:cNvSpPr/>
          <p:nvPr/>
        </p:nvSpPr>
        <p:spPr>
          <a:xfrm>
            <a:off x="647998" y="3581400"/>
            <a:ext cx="5149298" cy="2042187"/>
          </a:xfrm>
          <a:prstGeom prst="rect">
            <a:avLst/>
          </a:prstGeom>
          <a:solidFill>
            <a:srgbClr val="F2F2F2"/>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44000" rIns="182880" numCol="2" spcCol="180000" rtlCol="0" anchor="t"/>
          <a:lstStyle/>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Injection site reactions</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Hyperpigmentation</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Nausea </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Headache</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Diarrhea</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Abdominal pain</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Back pain</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Fatigue</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Vomiting</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Depression</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Upper respiratory tract infection</a:t>
            </a:r>
          </a:p>
          <a:p>
            <a:pPr marL="142875" marR="0" indent="-142875"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rPr>
              <a:t>Spontaneous penile erection</a:t>
            </a:r>
          </a:p>
        </p:txBody>
      </p:sp>
      <p:sp>
        <p:nvSpPr>
          <p:cNvPr id="8" name="Rectangle 7">
            <a:extLst>
              <a:ext uri="{FF2B5EF4-FFF2-40B4-BE49-F238E27FC236}">
                <a16:creationId xmlns:a16="http://schemas.microsoft.com/office/drawing/2014/main" id="{FF78E555-F224-37F0-0EC3-65C7AE138988}"/>
              </a:ext>
            </a:extLst>
          </p:cNvPr>
          <p:cNvSpPr/>
          <p:nvPr/>
        </p:nvSpPr>
        <p:spPr>
          <a:xfrm>
            <a:off x="6127709" y="2092939"/>
            <a:ext cx="5416292" cy="3469661"/>
          </a:xfrm>
          <a:prstGeom prst="rect">
            <a:avLst/>
          </a:prstGeom>
          <a:solidFill>
            <a:schemeClr val="bg1">
              <a:lumMod val="85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rIns="182880" rtlCol="0" anchor="t"/>
          <a:lstStyle/>
          <a:p>
            <a:pPr marL="142875" indent="-142875" defTabSz="1219139" fontAlgn="base">
              <a:spcBef>
                <a:spcPct val="0"/>
              </a:spcBef>
              <a:spcAft>
                <a:spcPts val="300"/>
              </a:spcAft>
              <a:buFont typeface="Arial" panose="020B0604020202020204" pitchFamily="34" charset="0"/>
              <a:buChar char="•"/>
              <a:defRPr/>
            </a:pPr>
            <a:r>
              <a:rPr lang="en-US" sz="1600" noProof="0" dirty="0">
                <a:solidFill>
                  <a:schemeClr val="tx1"/>
                </a:solidFill>
                <a:latin typeface="+mj-lt"/>
              </a:rPr>
              <a:t>Disturbance in sexual arousal</a:t>
            </a:r>
          </a:p>
          <a:p>
            <a:pPr marL="142875" indent="-142875" defTabSz="1219139" fontAlgn="base">
              <a:spcBef>
                <a:spcPct val="0"/>
              </a:spcBef>
              <a:spcAft>
                <a:spcPts val="300"/>
              </a:spcAft>
              <a:buFont typeface="Arial" panose="020B0604020202020204" pitchFamily="34" charset="0"/>
              <a:buChar char="•"/>
              <a:defRPr/>
            </a:pPr>
            <a:r>
              <a:rPr lang="en-US" sz="1600" noProof="0" dirty="0">
                <a:solidFill>
                  <a:schemeClr val="tx1"/>
                </a:solidFill>
                <a:latin typeface="+mj-lt"/>
              </a:rPr>
              <a:t>Depression and suicidal ideation</a:t>
            </a:r>
          </a:p>
          <a:p>
            <a:pPr marL="142875" indent="-142875" defTabSz="1219139" fontAlgn="base">
              <a:spcBef>
                <a:spcPct val="0"/>
              </a:spcBef>
              <a:spcAft>
                <a:spcPts val="300"/>
              </a:spcAft>
              <a:buFont typeface="Arial" panose="020B0604020202020204" pitchFamily="34" charset="0"/>
              <a:buChar char="•"/>
              <a:defRPr/>
            </a:pPr>
            <a:r>
              <a:rPr lang="en-US" sz="1600" noProof="0" dirty="0">
                <a:solidFill>
                  <a:schemeClr val="tx1"/>
                </a:solidFill>
                <a:latin typeface="+mj-lt"/>
              </a:rPr>
              <a:t>Skin hyperpigmentation, darkening of pre-existing nevi, and development of new melanocytic nevi</a:t>
            </a:r>
          </a:p>
          <a:p>
            <a:pPr marL="142875" indent="-142875" defTabSz="1219139" fontAlgn="base">
              <a:spcBef>
                <a:spcPct val="0"/>
              </a:spcBef>
              <a:spcAft>
                <a:spcPts val="300"/>
              </a:spcAft>
              <a:buFont typeface="Arial" panose="020B0604020202020204" pitchFamily="34" charset="0"/>
              <a:buChar char="•"/>
              <a:defRPr/>
            </a:pPr>
            <a:r>
              <a:rPr lang="en-US" sz="1600" noProof="0" dirty="0">
                <a:solidFill>
                  <a:schemeClr val="tx1"/>
                </a:solidFill>
                <a:latin typeface="+mj-lt"/>
              </a:rPr>
              <a:t>Risk of serious adverse reactions due to benzyl alcohol preservative in neonates and low birth weight infants</a:t>
            </a:r>
          </a:p>
        </p:txBody>
      </p:sp>
      <p:pic>
        <p:nvPicPr>
          <p:cNvPr id="3" name="Graphic 2">
            <a:extLst>
              <a:ext uri="{FF2B5EF4-FFF2-40B4-BE49-F238E27FC236}">
                <a16:creationId xmlns:a16="http://schemas.microsoft.com/office/drawing/2014/main" id="{CCFFDF7A-1471-E27E-1A19-40FA4A69FDE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3957" y="4411917"/>
            <a:ext cx="998283" cy="998283"/>
          </a:xfrm>
          <a:prstGeom prst="rect">
            <a:avLst/>
          </a:prstGeom>
        </p:spPr>
      </p:pic>
    </p:spTree>
    <p:extLst>
      <p:ext uri="{BB962C8B-B14F-4D97-AF65-F5344CB8AC3E}">
        <p14:creationId xmlns:p14="http://schemas.microsoft.com/office/powerpoint/2010/main" val="26248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6CE87-337C-CD9C-31F7-4BC5CD92F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0D60B0-5484-90BF-C6A9-F637EE72D3F5}"/>
              </a:ext>
            </a:extLst>
          </p:cNvPr>
          <p:cNvSpPr>
            <a:spLocks noGrp="1"/>
          </p:cNvSpPr>
          <p:nvPr>
            <p:ph type="title"/>
          </p:nvPr>
        </p:nvSpPr>
        <p:spPr>
          <a:xfrm>
            <a:off x="536575" y="414338"/>
            <a:ext cx="4629150" cy="5562600"/>
          </a:xfrm>
        </p:spPr>
        <p:txBody>
          <a:bodyPr/>
          <a:lstStyle/>
          <a:p>
            <a:r>
              <a:rPr lang="en-US" noProof="0" dirty="0"/>
              <a:t>Learning </a:t>
            </a:r>
            <a:br>
              <a:rPr lang="en-US" noProof="0" dirty="0"/>
            </a:br>
            <a:r>
              <a:rPr lang="en-US" noProof="0" dirty="0"/>
              <a:t>outcomes</a:t>
            </a:r>
          </a:p>
        </p:txBody>
      </p:sp>
      <p:sp>
        <p:nvSpPr>
          <p:cNvPr id="3" name="Content Placeholder 2">
            <a:extLst>
              <a:ext uri="{FF2B5EF4-FFF2-40B4-BE49-F238E27FC236}">
                <a16:creationId xmlns:a16="http://schemas.microsoft.com/office/drawing/2014/main" id="{9D95250B-A7B8-6C06-6B94-B8B346D7D97D}"/>
              </a:ext>
            </a:extLst>
          </p:cNvPr>
          <p:cNvSpPr>
            <a:spLocks noGrp="1"/>
          </p:cNvSpPr>
          <p:nvPr>
            <p:ph idx="1"/>
          </p:nvPr>
        </p:nvSpPr>
        <p:spPr>
          <a:xfrm>
            <a:off x="6096000" y="1447800"/>
            <a:ext cx="5577840" cy="3537920"/>
          </a:xfrm>
        </p:spPr>
        <p:txBody>
          <a:bodyPr/>
          <a:lstStyle/>
          <a:p>
            <a:pPr marL="0" indent="0">
              <a:spcAft>
                <a:spcPts val="1800"/>
              </a:spcAft>
              <a:buNone/>
            </a:pPr>
            <a:r>
              <a:rPr lang="en-US" noProof="0" dirty="0"/>
              <a:t>After completing this module, </a:t>
            </a:r>
            <a:br>
              <a:rPr lang="en-US" noProof="0" dirty="0"/>
            </a:br>
            <a:r>
              <a:rPr lang="en-US" noProof="0" dirty="0"/>
              <a:t>the learner will be able to:</a:t>
            </a:r>
          </a:p>
          <a:p>
            <a:pPr marL="746125" lvl="1" indent="-6350">
              <a:spcAft>
                <a:spcPts val="800"/>
              </a:spcAft>
              <a:buNone/>
            </a:pPr>
            <a:r>
              <a:rPr lang="en-US" noProof="0" dirty="0"/>
              <a:t>Identify and understand the clinical and pharmacologic characteristics of FDA-approved anti-obesity medications, including mechanism of action, efficacy, safety, and tolerability profiles.</a:t>
            </a:r>
          </a:p>
          <a:p>
            <a:pPr marL="746125" lvl="1" indent="-6350">
              <a:spcAft>
                <a:spcPts val="800"/>
              </a:spcAft>
              <a:buNone/>
            </a:pPr>
            <a:endParaRPr lang="en-US" noProof="0" dirty="0"/>
          </a:p>
          <a:p>
            <a:pPr marL="746125" lvl="1" indent="-6350">
              <a:spcAft>
                <a:spcPts val="800"/>
              </a:spcAft>
              <a:buNone/>
            </a:pPr>
            <a:r>
              <a:rPr lang="en-US" noProof="0" dirty="0"/>
              <a:t>Develop a pharmacologic care plan for the management of patients with excess body weight.</a:t>
            </a:r>
          </a:p>
          <a:p>
            <a:endParaRPr lang="en-US" noProof="0" dirty="0"/>
          </a:p>
        </p:txBody>
      </p:sp>
      <p:sp>
        <p:nvSpPr>
          <p:cNvPr id="22" name="TextBox 21">
            <a:extLst>
              <a:ext uri="{FF2B5EF4-FFF2-40B4-BE49-F238E27FC236}">
                <a16:creationId xmlns:a16="http://schemas.microsoft.com/office/drawing/2014/main" id="{8DD49CD8-25B2-F3DF-FEC4-F90234D111F7}"/>
              </a:ext>
            </a:extLst>
          </p:cNvPr>
          <p:cNvSpPr txBox="1"/>
          <p:nvPr/>
        </p:nvSpPr>
        <p:spPr>
          <a:xfrm>
            <a:off x="6460790" y="5585091"/>
            <a:ext cx="3884930" cy="288147"/>
          </a:xfrm>
          <a:prstGeom prst="rect">
            <a:avLst/>
          </a:prstGeom>
          <a:noFill/>
          <a:ln w="158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tIns="36000" bIns="36000" anchor="ctr" anchorCtr="0">
            <a:spAutoFit/>
          </a:bodyPr>
          <a:lstStyle/>
          <a:p>
            <a:pPr lvl="0"/>
            <a:r>
              <a:rPr lang="en-US" sz="1400" noProof="0" dirty="0"/>
              <a:t>Estimated time to complete: </a:t>
            </a:r>
            <a:r>
              <a:rPr lang="en-US" sz="1400" b="1" noProof="0" dirty="0"/>
              <a:t>30</a:t>
            </a:r>
            <a:r>
              <a:rPr lang="en-US" sz="1400" noProof="0" dirty="0"/>
              <a:t> min</a:t>
            </a:r>
          </a:p>
        </p:txBody>
      </p:sp>
      <p:cxnSp>
        <p:nvCxnSpPr>
          <p:cNvPr id="24" name="Straight Connector 23">
            <a:extLst>
              <a:ext uri="{FF2B5EF4-FFF2-40B4-BE49-F238E27FC236}">
                <a16:creationId xmlns:a16="http://schemas.microsoft.com/office/drawing/2014/main" id="{A2FD7F25-343F-6C67-EA3A-D8B011A74165}"/>
              </a:ext>
            </a:extLst>
          </p:cNvPr>
          <p:cNvCxnSpPr/>
          <p:nvPr/>
        </p:nvCxnSpPr>
        <p:spPr>
          <a:xfrm>
            <a:off x="6103920" y="5417820"/>
            <a:ext cx="36626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1A7209-8BEA-AAD3-8789-87D79591412B}"/>
              </a:ext>
            </a:extLst>
          </p:cNvPr>
          <p:cNvCxnSpPr/>
          <p:nvPr/>
        </p:nvCxnSpPr>
        <p:spPr>
          <a:xfrm>
            <a:off x="6103920" y="6027420"/>
            <a:ext cx="366268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16CA9FF4-FC8C-5D72-EA46-6CAA7740385D}"/>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040889" y="2429813"/>
            <a:ext cx="683952" cy="683952"/>
          </a:xfrm>
          <a:prstGeom prst="rect">
            <a:avLst/>
          </a:prstGeom>
        </p:spPr>
      </p:pic>
      <p:pic>
        <p:nvPicPr>
          <p:cNvPr id="5" name="Graphic 4">
            <a:extLst>
              <a:ext uri="{FF2B5EF4-FFF2-40B4-BE49-F238E27FC236}">
                <a16:creationId xmlns:a16="http://schemas.microsoft.com/office/drawing/2014/main" id="{23A2313A-502B-43A6-1779-92AFF8F780F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6040889" y="4042011"/>
            <a:ext cx="683952" cy="683952"/>
          </a:xfrm>
          <a:prstGeom prst="rect">
            <a:avLst/>
          </a:prstGeom>
        </p:spPr>
      </p:pic>
    </p:spTree>
    <p:extLst>
      <p:ext uri="{BB962C8B-B14F-4D97-AF65-F5344CB8AC3E}">
        <p14:creationId xmlns:p14="http://schemas.microsoft.com/office/powerpoint/2010/main" val="198631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D266C9A-375B-2474-A50F-9FF388029B51}"/>
              </a:ext>
            </a:extLst>
          </p:cNvPr>
          <p:cNvPicPr>
            <a:picLocks noChangeAspect="1"/>
          </p:cNvPicPr>
          <p:nvPr/>
        </p:nvPicPr>
        <p:blipFill rotWithShape="1">
          <a:blip r:embed="rId3">
            <a:extLst>
              <a:ext uri="{28A0092B-C50C-407E-A947-70E740481C1C}">
                <a14:useLocalDpi xmlns:a14="http://schemas.microsoft.com/office/drawing/2010/main" val="0"/>
              </a:ext>
            </a:extLst>
          </a:blip>
          <a:srcRect b="15681"/>
          <a:stretch/>
        </p:blipFill>
        <p:spPr>
          <a:xfrm>
            <a:off x="4779844" y="1657276"/>
            <a:ext cx="2625439" cy="4536000"/>
          </a:xfrm>
          <a:prstGeom prst="rect">
            <a:avLst/>
          </a:prstGeom>
        </p:spPr>
      </p:pic>
      <p:sp>
        <p:nvSpPr>
          <p:cNvPr id="9" name="Rectangle 8">
            <a:extLst>
              <a:ext uri="{FF2B5EF4-FFF2-40B4-BE49-F238E27FC236}">
                <a16:creationId xmlns:a16="http://schemas.microsoft.com/office/drawing/2014/main" id="{E10838A7-814B-198B-5D67-E1BBA2AE2A1E}"/>
              </a:ext>
            </a:extLst>
          </p:cNvPr>
          <p:cNvSpPr/>
          <p:nvPr/>
        </p:nvSpPr>
        <p:spPr>
          <a:xfrm>
            <a:off x="4165600" y="5573167"/>
            <a:ext cx="3860800" cy="805895"/>
          </a:xfrm>
          <a:prstGeom prst="rect">
            <a:avLst/>
          </a:prstGeom>
          <a:gradFill>
            <a:gsLst>
              <a:gs pos="0">
                <a:schemeClr val="bg1">
                  <a:alpha val="0"/>
                </a:schemeClr>
              </a:gs>
              <a:gs pos="13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sp>
        <p:nvSpPr>
          <p:cNvPr id="2" name="Title 1">
            <a:extLst>
              <a:ext uri="{FF2B5EF4-FFF2-40B4-BE49-F238E27FC236}">
                <a16:creationId xmlns:a16="http://schemas.microsoft.com/office/drawing/2014/main" id="{284B38F8-ABB9-69DD-C27B-236656F861A3}"/>
              </a:ext>
            </a:extLst>
          </p:cNvPr>
          <p:cNvSpPr>
            <a:spLocks noGrp="1"/>
          </p:cNvSpPr>
          <p:nvPr>
            <p:ph type="title"/>
          </p:nvPr>
        </p:nvSpPr>
        <p:spPr/>
        <p:txBody>
          <a:bodyPr/>
          <a:lstStyle/>
          <a:p>
            <a:r>
              <a:rPr lang="en-US" noProof="0" dirty="0"/>
              <a:t>Tirzepatide: Mechanism of action</a:t>
            </a:r>
          </a:p>
        </p:txBody>
      </p:sp>
      <p:sp>
        <p:nvSpPr>
          <p:cNvPr id="7" name="Text Placeholder 6">
            <a:extLst>
              <a:ext uri="{FF2B5EF4-FFF2-40B4-BE49-F238E27FC236}">
                <a16:creationId xmlns:a16="http://schemas.microsoft.com/office/drawing/2014/main" id="{29FF76ED-9A8D-50F5-C339-58336B3FB800}"/>
              </a:ext>
            </a:extLst>
          </p:cNvPr>
          <p:cNvSpPr>
            <a:spLocks noGrp="1"/>
          </p:cNvSpPr>
          <p:nvPr>
            <p:ph type="body" sz="quarter" idx="13"/>
          </p:nvPr>
        </p:nvSpPr>
        <p:spPr>
          <a:xfrm>
            <a:off x="536240" y="5706815"/>
            <a:ext cx="10896000" cy="637245"/>
          </a:xfrm>
        </p:spPr>
        <p:txBody>
          <a:bodyPr/>
          <a:lstStyle/>
          <a:p>
            <a:r>
              <a:rPr lang="en-US" noProof="0" dirty="0"/>
              <a:t>*The GIP signaling axis has been proven to be an effective co-target when combined with GLP-1 for the enhancement of weight loss and improvement of glycemic control. </a:t>
            </a:r>
            <a:br>
              <a:rPr lang="en-US" noProof="0" dirty="0"/>
            </a:br>
            <a:r>
              <a:rPr lang="en-US" baseline="30000" noProof="0" dirty="0"/>
              <a:t>†</a:t>
            </a:r>
            <a:r>
              <a:rPr lang="en-US" noProof="0" dirty="0"/>
              <a:t>GIP is considered the dominant insulinotropic hormone when compared to GLP-1, with a greater physiological role in post-meal insulin secretion.</a:t>
            </a:r>
            <a:br>
              <a:rPr lang="en-US" noProof="0" dirty="0"/>
            </a:br>
            <a:r>
              <a:rPr lang="en-US" dirty="0"/>
              <a:t>AgRP, agouti-related peptide; CART, cocaine- and amphetamine-regulated transcript; </a:t>
            </a:r>
            <a:r>
              <a:rPr lang="en-US" noProof="0" dirty="0"/>
              <a:t>GIP, glucose-dependent insulinotropic polypeptide; GLP-1, glucagon-like peptide 1; </a:t>
            </a:r>
            <a:r>
              <a:rPr lang="en-US" dirty="0"/>
              <a:t>NPY, neuropeptide Y; POMC, pro-opiomelanocortin.</a:t>
            </a:r>
            <a:br>
              <a:rPr lang="en-US" dirty="0"/>
            </a:br>
            <a:r>
              <a:rPr lang="en-US" noProof="0" dirty="0"/>
              <a:t>1. Willard FS et al. JCI Insight 2020;5:e140532; 2. Nauck MA, D’Alessio DA. Cardiovasc Diabetol 2022;21:169; 3. Nauck MA et al. Diabetes Obes Metab 2021;23(suppl 3):5–29; 4. Samms RJ et al. Trends Endocrinol Metab 2020;31:410–421.</a:t>
            </a:r>
          </a:p>
        </p:txBody>
      </p:sp>
      <p:sp>
        <p:nvSpPr>
          <p:cNvPr id="13" name="TextBox 12">
            <a:extLst>
              <a:ext uri="{FF2B5EF4-FFF2-40B4-BE49-F238E27FC236}">
                <a16:creationId xmlns:a16="http://schemas.microsoft.com/office/drawing/2014/main" id="{1CBADB87-09AE-1571-B4D7-9D50BBCB6727}"/>
              </a:ext>
            </a:extLst>
          </p:cNvPr>
          <p:cNvSpPr txBox="1"/>
          <p:nvPr/>
        </p:nvSpPr>
        <p:spPr>
          <a:xfrm>
            <a:off x="7683497" y="4684101"/>
            <a:ext cx="3921128" cy="1015663"/>
          </a:xfrm>
          <a:prstGeom prst="rect">
            <a:avLst/>
          </a:prstGeom>
          <a:solidFill>
            <a:schemeClr val="accent5">
              <a:lumMod val="20000"/>
              <a:lumOff val="80000"/>
            </a:schemeClr>
          </a:solidFill>
        </p:spPr>
        <p:txBody>
          <a:bodyPr wrap="square" rIns="36000" rtlCol="0">
            <a:spAutoFit/>
          </a:bodyPr>
          <a:lstStyle/>
          <a:p>
            <a:r>
              <a:rPr lang="en-US" sz="1200" b="1" noProof="0" dirty="0"/>
              <a:t>GIP:</a:t>
            </a:r>
            <a:endParaRPr lang="en-US" sz="1200" noProof="0" dirty="0"/>
          </a:p>
          <a:p>
            <a:pPr marL="144000" indent="-144000">
              <a:buFont typeface="Arial" panose="020B0604020202020204" pitchFamily="34" charset="0"/>
              <a:buChar char="•"/>
            </a:pPr>
            <a:r>
              <a:rPr lang="en-US" sz="1200" noProof="0" dirty="0"/>
              <a:t>Increases triglyceride storage</a:t>
            </a:r>
            <a:r>
              <a:rPr lang="en-US" sz="1200" baseline="30000" noProof="0" dirty="0"/>
              <a:t>1–3 </a:t>
            </a:r>
            <a:r>
              <a:rPr lang="en-US" sz="1200" noProof="0" dirty="0"/>
              <a:t>and insulin sensitivity</a:t>
            </a:r>
            <a:r>
              <a:rPr lang="en-US" sz="1200" baseline="30000" dirty="0"/>
              <a:t>4</a:t>
            </a:r>
            <a:endParaRPr lang="en-US" sz="1200" baseline="30000" noProof="0" dirty="0"/>
          </a:p>
          <a:p>
            <a:pPr marL="144000" indent="-144000">
              <a:buFont typeface="Arial" panose="020B0604020202020204" pitchFamily="34" charset="0"/>
              <a:buChar char="•"/>
            </a:pPr>
            <a:r>
              <a:rPr lang="en-US" sz="1200" noProof="0" dirty="0"/>
              <a:t>Increases free fatty acid and glucose clearance from the blood</a:t>
            </a:r>
            <a:r>
              <a:rPr lang="en-US" sz="1200" baseline="30000" noProof="0" dirty="0"/>
              <a:t>1,3</a:t>
            </a:r>
          </a:p>
        </p:txBody>
      </p:sp>
      <p:sp>
        <p:nvSpPr>
          <p:cNvPr id="21" name="TextBox 20">
            <a:extLst>
              <a:ext uri="{FF2B5EF4-FFF2-40B4-BE49-F238E27FC236}">
                <a16:creationId xmlns:a16="http://schemas.microsoft.com/office/drawing/2014/main" id="{3FA0D295-EBE9-61B6-414D-06236AFAACBD}"/>
              </a:ext>
            </a:extLst>
          </p:cNvPr>
          <p:cNvSpPr txBox="1"/>
          <p:nvPr/>
        </p:nvSpPr>
        <p:spPr>
          <a:xfrm>
            <a:off x="7683497" y="3157490"/>
            <a:ext cx="3921128" cy="646331"/>
          </a:xfrm>
          <a:prstGeom prst="rect">
            <a:avLst/>
          </a:prstGeom>
          <a:solidFill>
            <a:schemeClr val="accent5">
              <a:lumMod val="20000"/>
              <a:lumOff val="80000"/>
            </a:schemeClr>
          </a:solidFill>
        </p:spPr>
        <p:txBody>
          <a:bodyPr wrap="square" rIns="36000" rtlCol="0">
            <a:spAutoFit/>
          </a:bodyPr>
          <a:lstStyle/>
          <a:p>
            <a:r>
              <a:rPr lang="en-US" sz="1200" b="1" noProof="0" dirty="0"/>
              <a:t>GIP:</a:t>
            </a:r>
            <a:r>
              <a:rPr lang="en-US" sz="1200" noProof="0" dirty="0"/>
              <a:t> </a:t>
            </a:r>
          </a:p>
          <a:p>
            <a:pPr marL="144000" indent="-144000">
              <a:buFont typeface="Arial" panose="020B0604020202020204" pitchFamily="34" charset="0"/>
              <a:buChar char="•"/>
            </a:pPr>
            <a:r>
              <a:rPr lang="en-US" sz="1200" noProof="0" dirty="0"/>
              <a:t>Slows gastric emptying</a:t>
            </a:r>
            <a:r>
              <a:rPr lang="en-US" sz="1200" baseline="30000" dirty="0"/>
              <a:t>4</a:t>
            </a:r>
            <a:endParaRPr lang="en-US" sz="1200" baseline="30000" noProof="0" dirty="0"/>
          </a:p>
          <a:p>
            <a:pPr marL="144000" indent="-144000">
              <a:buFont typeface="Arial" panose="020B0604020202020204" pitchFamily="34" charset="0"/>
              <a:buChar char="•"/>
            </a:pPr>
            <a:r>
              <a:rPr lang="en-US" sz="1200" noProof="0" dirty="0"/>
              <a:t>Reduces post-meal glycemic incements</a:t>
            </a:r>
            <a:r>
              <a:rPr lang="en-US" sz="1200" baseline="30000" noProof="0" dirty="0"/>
              <a:t>3,4</a:t>
            </a:r>
          </a:p>
        </p:txBody>
      </p:sp>
      <p:sp>
        <p:nvSpPr>
          <p:cNvPr id="69" name="TextBox 68">
            <a:extLst>
              <a:ext uri="{FF2B5EF4-FFF2-40B4-BE49-F238E27FC236}">
                <a16:creationId xmlns:a16="http://schemas.microsoft.com/office/drawing/2014/main" id="{B2AE2C4F-D200-6FE5-3AFF-E2ECAC5FEE13}"/>
              </a:ext>
            </a:extLst>
          </p:cNvPr>
          <p:cNvSpPr txBox="1"/>
          <p:nvPr/>
        </p:nvSpPr>
        <p:spPr>
          <a:xfrm>
            <a:off x="7683497" y="1655521"/>
            <a:ext cx="3921128" cy="1384995"/>
          </a:xfrm>
          <a:prstGeom prst="rect">
            <a:avLst/>
          </a:prstGeom>
          <a:solidFill>
            <a:schemeClr val="accent5">
              <a:lumMod val="20000"/>
              <a:lumOff val="80000"/>
            </a:schemeClr>
          </a:solidFill>
        </p:spPr>
        <p:txBody>
          <a:bodyPr wrap="square" rIns="36000" rtlCol="0">
            <a:spAutoFit/>
          </a:bodyPr>
          <a:lstStyle/>
          <a:p>
            <a:r>
              <a:rPr lang="en-US" sz="1200" b="1" noProof="0" dirty="0">
                <a:solidFill>
                  <a:schemeClr val="accent1"/>
                </a:solidFill>
              </a:rPr>
              <a:t>GLP-1:</a:t>
            </a:r>
          </a:p>
          <a:p>
            <a:pPr marL="142875" indent="-142875">
              <a:buFont typeface="Arial" panose="020B0604020202020204" pitchFamily="34" charset="0"/>
              <a:buChar char="•"/>
            </a:pPr>
            <a:r>
              <a:rPr lang="en-US" sz="1200" noProof="0" dirty="0"/>
              <a:t>Increases satiety via activation of POMC/CART neurons in the hypothalamus</a:t>
            </a:r>
            <a:r>
              <a:rPr lang="en-US" sz="1200" baseline="30000" noProof="0" dirty="0"/>
              <a:t>3</a:t>
            </a:r>
          </a:p>
          <a:p>
            <a:pPr marL="144000" indent="-144000">
              <a:buFont typeface="Arial" panose="020B0604020202020204" pitchFamily="34" charset="0"/>
              <a:buChar char="•"/>
            </a:pPr>
            <a:r>
              <a:rPr lang="en-US" sz="1200" noProof="0" dirty="0"/>
              <a:t>Decreases hunger via inhibition of NPY/AgRP neurons in the hypothalamus</a:t>
            </a:r>
            <a:r>
              <a:rPr lang="en-US" sz="1200" baseline="30000" noProof="0" dirty="0"/>
              <a:t>3</a:t>
            </a:r>
          </a:p>
          <a:p>
            <a:r>
              <a:rPr lang="en-US" sz="1200" b="1" noProof="0" dirty="0"/>
              <a:t>GIP</a:t>
            </a:r>
            <a:r>
              <a:rPr lang="en-US" sz="1200" noProof="0" dirty="0"/>
              <a:t> and </a:t>
            </a:r>
            <a:r>
              <a:rPr lang="en-US" sz="1200" b="1" noProof="0" dirty="0">
                <a:solidFill>
                  <a:schemeClr val="accent1"/>
                </a:solidFill>
              </a:rPr>
              <a:t>GLP-1:</a:t>
            </a:r>
          </a:p>
          <a:p>
            <a:pPr marL="144000" indent="-144000">
              <a:buFont typeface="Arial" panose="020B0604020202020204" pitchFamily="34" charset="0"/>
              <a:buChar char="•"/>
            </a:pPr>
            <a:r>
              <a:rPr lang="en-US" sz="1200" noProof="0" dirty="0"/>
              <a:t>Decrease appetite</a:t>
            </a:r>
            <a:r>
              <a:rPr lang="en-US" sz="1200" baseline="30000" noProof="0" dirty="0"/>
              <a:t>3</a:t>
            </a:r>
          </a:p>
        </p:txBody>
      </p:sp>
      <p:sp>
        <p:nvSpPr>
          <p:cNvPr id="72" name="TextBox 71">
            <a:extLst>
              <a:ext uri="{FF2B5EF4-FFF2-40B4-BE49-F238E27FC236}">
                <a16:creationId xmlns:a16="http://schemas.microsoft.com/office/drawing/2014/main" id="{7E753D16-70E2-C936-250C-0443FD58B868}"/>
              </a:ext>
            </a:extLst>
          </p:cNvPr>
          <p:cNvSpPr txBox="1"/>
          <p:nvPr/>
        </p:nvSpPr>
        <p:spPr>
          <a:xfrm>
            <a:off x="587506" y="1842980"/>
            <a:ext cx="3498951" cy="1887150"/>
          </a:xfrm>
          <a:prstGeom prst="rect">
            <a:avLst/>
          </a:prstGeom>
          <a:gradFill flip="none" rotWithShape="1">
            <a:gsLst>
              <a:gs pos="0">
                <a:schemeClr val="bg1">
                  <a:lumMod val="85000"/>
                </a:schemeClr>
              </a:gs>
              <a:gs pos="17000">
                <a:schemeClr val="bg1">
                  <a:lumMod val="95000"/>
                  <a:shade val="67500"/>
                  <a:satMod val="115000"/>
                </a:schemeClr>
              </a:gs>
              <a:gs pos="100000">
                <a:schemeClr val="bg1">
                  <a:lumMod val="95000"/>
                  <a:shade val="100000"/>
                  <a:satMod val="115000"/>
                </a:schemeClr>
              </a:gs>
            </a:gsLst>
            <a:lin ang="10800000" scaled="1"/>
            <a:tileRect/>
          </a:gradFill>
          <a:ln>
            <a:solidFill>
              <a:schemeClr val="bg1">
                <a:lumMod val="95000"/>
              </a:schemeClr>
            </a:solidFill>
          </a:ln>
          <a:effectLst/>
        </p:spPr>
        <p:txBody>
          <a:bodyPr wrap="square" lIns="432000" bIns="46800" anchor="ctr">
            <a:noAutofit/>
          </a:bodyPr>
          <a:lstStyle>
            <a:defPPr>
              <a:defRPr lang="en-US"/>
            </a:defPPr>
            <a:lvl1pPr indent="0">
              <a:buFont typeface="Arial" panose="020B0604020202020204" pitchFamily="34" charset="0"/>
              <a:buNone/>
              <a:defRPr sz="2000">
                <a:latin typeface="+mj-lt"/>
              </a:defRPr>
            </a:lvl1pPr>
          </a:lstStyle>
          <a:p>
            <a:r>
              <a:rPr lang="en-US" sz="2000" noProof="0" dirty="0">
                <a:latin typeface="+mj-lt"/>
              </a:rPr>
              <a:t>Tirzepatide is a dual GIP/GLP-1 receptor </a:t>
            </a:r>
            <a:br>
              <a:rPr lang="en-US" sz="2000" noProof="0" dirty="0">
                <a:latin typeface="+mj-lt"/>
              </a:rPr>
            </a:br>
            <a:r>
              <a:rPr lang="en-US" sz="2000" noProof="0" dirty="0">
                <a:latin typeface="+mj-lt"/>
              </a:rPr>
              <a:t>co-agonist that acts on incretin receptors GIP </a:t>
            </a:r>
            <a:br>
              <a:rPr lang="en-US" sz="2000" noProof="0" dirty="0">
                <a:latin typeface="+mj-lt"/>
              </a:rPr>
            </a:br>
            <a:r>
              <a:rPr lang="en-US" sz="2000" noProof="0" dirty="0">
                <a:latin typeface="+mj-lt"/>
              </a:rPr>
              <a:t>and GLP-1</a:t>
            </a:r>
            <a:r>
              <a:rPr lang="en-US" sz="2000" baseline="30000" noProof="0" dirty="0">
                <a:latin typeface="+mj-lt"/>
              </a:rPr>
              <a:t>*,1–3</a:t>
            </a:r>
            <a:endParaRPr lang="en-US" sz="2000" noProof="0" dirty="0">
              <a:latin typeface="+mj-lt"/>
            </a:endParaRPr>
          </a:p>
        </p:txBody>
      </p:sp>
      <p:cxnSp>
        <p:nvCxnSpPr>
          <p:cNvPr id="81" name="Straight Arrow Connector 80">
            <a:extLst>
              <a:ext uri="{FF2B5EF4-FFF2-40B4-BE49-F238E27FC236}">
                <a16:creationId xmlns:a16="http://schemas.microsoft.com/office/drawing/2014/main" id="{11BD4560-ED1B-AA86-877C-1806755820B4}"/>
              </a:ext>
            </a:extLst>
          </p:cNvPr>
          <p:cNvCxnSpPr>
            <a:cxnSpLocks/>
            <a:stCxn id="69" idx="1"/>
          </p:cNvCxnSpPr>
          <p:nvPr/>
        </p:nvCxnSpPr>
        <p:spPr>
          <a:xfrm flipH="1" flipV="1">
            <a:off x="6113799" y="1988987"/>
            <a:ext cx="1569698" cy="359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D5666FDF-146C-A340-15FF-3511D9D91420}"/>
              </a:ext>
            </a:extLst>
          </p:cNvPr>
          <p:cNvCxnSpPr>
            <a:cxnSpLocks/>
            <a:stCxn id="21" idx="1"/>
          </p:cNvCxnSpPr>
          <p:nvPr/>
        </p:nvCxnSpPr>
        <p:spPr>
          <a:xfrm flipH="1">
            <a:off x="6473806" y="3480656"/>
            <a:ext cx="1209691" cy="12132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7F57F684-CE87-689D-FDF4-7D5D34D6C611}"/>
              </a:ext>
            </a:extLst>
          </p:cNvPr>
          <p:cNvGrpSpPr/>
          <p:nvPr/>
        </p:nvGrpSpPr>
        <p:grpSpPr>
          <a:xfrm>
            <a:off x="6406409" y="5255171"/>
            <a:ext cx="464019" cy="452909"/>
            <a:chOff x="-1071088" y="2712179"/>
            <a:chExt cx="783002" cy="764255"/>
          </a:xfrm>
        </p:grpSpPr>
        <p:sp>
          <p:nvSpPr>
            <p:cNvPr id="109" name="Freeform 30">
              <a:extLst>
                <a:ext uri="{FF2B5EF4-FFF2-40B4-BE49-F238E27FC236}">
                  <a16:creationId xmlns:a16="http://schemas.microsoft.com/office/drawing/2014/main" id="{CEDB4F92-3FA5-8A89-5762-D737CDB7E95B}"/>
                </a:ext>
              </a:extLst>
            </p:cNvPr>
            <p:cNvSpPr>
              <a:spLocks/>
            </p:cNvSpPr>
            <p:nvPr/>
          </p:nvSpPr>
          <p:spPr bwMode="auto">
            <a:xfrm>
              <a:off x="-639886" y="2907378"/>
              <a:ext cx="351800" cy="352902"/>
            </a:xfrm>
            <a:custGeom>
              <a:avLst/>
              <a:gdLst>
                <a:gd name="T0" fmla="*/ 76 w 134"/>
                <a:gd name="T1" fmla="*/ 5 h 134"/>
                <a:gd name="T2" fmla="*/ 129 w 134"/>
                <a:gd name="T3" fmla="*/ 76 h 134"/>
                <a:gd name="T4" fmla="*/ 58 w 134"/>
                <a:gd name="T5" fmla="*/ 129 h 134"/>
                <a:gd name="T6" fmla="*/ 5 w 134"/>
                <a:gd name="T7" fmla="*/ 58 h 134"/>
                <a:gd name="T8" fmla="*/ 76 w 134"/>
                <a:gd name="T9" fmla="*/ 5 h 134"/>
              </a:gdLst>
              <a:ahLst/>
              <a:cxnLst>
                <a:cxn ang="0">
                  <a:pos x="T0" y="T1"/>
                </a:cxn>
                <a:cxn ang="0">
                  <a:pos x="T2" y="T3"/>
                </a:cxn>
                <a:cxn ang="0">
                  <a:pos x="T4" y="T5"/>
                </a:cxn>
                <a:cxn ang="0">
                  <a:pos x="T6" y="T7"/>
                </a:cxn>
                <a:cxn ang="0">
                  <a:pos x="T8" y="T9"/>
                </a:cxn>
              </a:cxnLst>
              <a:rect l="0" t="0" r="r" b="b"/>
              <a:pathLst>
                <a:path w="134" h="134">
                  <a:moveTo>
                    <a:pt x="76" y="5"/>
                  </a:moveTo>
                  <a:cubicBezTo>
                    <a:pt x="110" y="10"/>
                    <a:pt x="134" y="41"/>
                    <a:pt x="129" y="76"/>
                  </a:cubicBezTo>
                  <a:cubicBezTo>
                    <a:pt x="124" y="110"/>
                    <a:pt x="92" y="134"/>
                    <a:pt x="58" y="129"/>
                  </a:cubicBezTo>
                  <a:cubicBezTo>
                    <a:pt x="24" y="124"/>
                    <a:pt x="0" y="92"/>
                    <a:pt x="5" y="58"/>
                  </a:cubicBezTo>
                  <a:cubicBezTo>
                    <a:pt x="10" y="24"/>
                    <a:pt x="41" y="0"/>
                    <a:pt x="76" y="5"/>
                  </a:cubicBezTo>
                  <a:close/>
                </a:path>
              </a:pathLst>
            </a:custGeom>
            <a:solidFill>
              <a:schemeClr val="accent4">
                <a:lumMod val="20000"/>
                <a:lumOff val="80000"/>
              </a:schemeClr>
            </a:solidFill>
            <a:ln w="6350" cap="flat">
              <a:solidFill>
                <a:schemeClr val="accent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0" name="Freeform 31">
              <a:extLst>
                <a:ext uri="{FF2B5EF4-FFF2-40B4-BE49-F238E27FC236}">
                  <a16:creationId xmlns:a16="http://schemas.microsoft.com/office/drawing/2014/main" id="{E906A36F-215E-BE1D-7933-1DDFE3CC90E7}"/>
                </a:ext>
              </a:extLst>
            </p:cNvPr>
            <p:cNvSpPr>
              <a:spLocks/>
            </p:cNvSpPr>
            <p:nvPr/>
          </p:nvSpPr>
          <p:spPr bwMode="auto">
            <a:xfrm>
              <a:off x="-358666" y="3065081"/>
              <a:ext cx="26467" cy="66170"/>
            </a:xfrm>
            <a:custGeom>
              <a:avLst/>
              <a:gdLst>
                <a:gd name="T0" fmla="*/ 7 w 10"/>
                <a:gd name="T1" fmla="*/ 1 h 25"/>
                <a:gd name="T2" fmla="*/ 9 w 10"/>
                <a:gd name="T3" fmla="*/ 13 h 25"/>
                <a:gd name="T4" fmla="*/ 4 w 10"/>
                <a:gd name="T5" fmla="*/ 24 h 25"/>
                <a:gd name="T6" fmla="*/ 1 w 10"/>
                <a:gd name="T7" fmla="*/ 12 h 25"/>
                <a:gd name="T8" fmla="*/ 7 w 10"/>
                <a:gd name="T9" fmla="*/ 1 h 25"/>
              </a:gdLst>
              <a:ahLst/>
              <a:cxnLst>
                <a:cxn ang="0">
                  <a:pos x="T0" y="T1"/>
                </a:cxn>
                <a:cxn ang="0">
                  <a:pos x="T2" y="T3"/>
                </a:cxn>
                <a:cxn ang="0">
                  <a:pos x="T4" y="T5"/>
                </a:cxn>
                <a:cxn ang="0">
                  <a:pos x="T6" y="T7"/>
                </a:cxn>
                <a:cxn ang="0">
                  <a:pos x="T8" y="T9"/>
                </a:cxn>
              </a:cxnLst>
              <a:rect l="0" t="0" r="r" b="b"/>
              <a:pathLst>
                <a:path w="10" h="25">
                  <a:moveTo>
                    <a:pt x="7" y="1"/>
                  </a:moveTo>
                  <a:cubicBezTo>
                    <a:pt x="9" y="1"/>
                    <a:pt x="10" y="7"/>
                    <a:pt x="9" y="13"/>
                  </a:cubicBezTo>
                  <a:cubicBezTo>
                    <a:pt x="9" y="20"/>
                    <a:pt x="6" y="25"/>
                    <a:pt x="4" y="24"/>
                  </a:cubicBezTo>
                  <a:cubicBezTo>
                    <a:pt x="1" y="24"/>
                    <a:pt x="0" y="18"/>
                    <a:pt x="1" y="12"/>
                  </a:cubicBezTo>
                  <a:cubicBezTo>
                    <a:pt x="2" y="5"/>
                    <a:pt x="5" y="0"/>
                    <a:pt x="7" y="1"/>
                  </a:cubicBezTo>
                  <a:close/>
                </a:path>
              </a:pathLst>
            </a:custGeom>
            <a:solidFill>
              <a:schemeClr val="accent4">
                <a:lumMod val="20000"/>
                <a:lumOff val="80000"/>
              </a:schemeClr>
            </a:solidFill>
            <a:ln w="9525">
              <a:solidFill>
                <a:schemeClr val="accent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1" name="Freeform 32">
              <a:extLst>
                <a:ext uri="{FF2B5EF4-FFF2-40B4-BE49-F238E27FC236}">
                  <a16:creationId xmlns:a16="http://schemas.microsoft.com/office/drawing/2014/main" id="{B034D2C7-7AAD-053C-6726-E6FEB47110B8}"/>
                </a:ext>
              </a:extLst>
            </p:cNvPr>
            <p:cNvSpPr>
              <a:spLocks/>
            </p:cNvSpPr>
            <p:nvPr/>
          </p:nvSpPr>
          <p:spPr bwMode="auto">
            <a:xfrm>
              <a:off x="-803103" y="3110297"/>
              <a:ext cx="368342" cy="366137"/>
            </a:xfrm>
            <a:custGeom>
              <a:avLst/>
              <a:gdLst>
                <a:gd name="T0" fmla="*/ 117 w 140"/>
                <a:gd name="T1" fmla="*/ 28 h 139"/>
                <a:gd name="T2" fmla="*/ 112 w 140"/>
                <a:gd name="T3" fmla="*/ 116 h 139"/>
                <a:gd name="T4" fmla="*/ 23 w 140"/>
                <a:gd name="T5" fmla="*/ 111 h 139"/>
                <a:gd name="T6" fmla="*/ 28 w 140"/>
                <a:gd name="T7" fmla="*/ 23 h 139"/>
                <a:gd name="T8" fmla="*/ 117 w 140"/>
                <a:gd name="T9" fmla="*/ 28 h 139"/>
              </a:gdLst>
              <a:ahLst/>
              <a:cxnLst>
                <a:cxn ang="0">
                  <a:pos x="T0" y="T1"/>
                </a:cxn>
                <a:cxn ang="0">
                  <a:pos x="T2" y="T3"/>
                </a:cxn>
                <a:cxn ang="0">
                  <a:pos x="T4" y="T5"/>
                </a:cxn>
                <a:cxn ang="0">
                  <a:pos x="T6" y="T7"/>
                </a:cxn>
                <a:cxn ang="0">
                  <a:pos x="T8" y="T9"/>
                </a:cxn>
              </a:cxnLst>
              <a:rect l="0" t="0" r="r" b="b"/>
              <a:pathLst>
                <a:path w="140" h="139">
                  <a:moveTo>
                    <a:pt x="117" y="28"/>
                  </a:moveTo>
                  <a:cubicBezTo>
                    <a:pt x="140" y="54"/>
                    <a:pt x="138" y="93"/>
                    <a:pt x="112" y="116"/>
                  </a:cubicBezTo>
                  <a:cubicBezTo>
                    <a:pt x="86" y="139"/>
                    <a:pt x="46" y="137"/>
                    <a:pt x="23" y="111"/>
                  </a:cubicBezTo>
                  <a:cubicBezTo>
                    <a:pt x="0" y="85"/>
                    <a:pt x="2" y="46"/>
                    <a:pt x="28" y="23"/>
                  </a:cubicBezTo>
                  <a:cubicBezTo>
                    <a:pt x="54" y="0"/>
                    <a:pt x="94" y="2"/>
                    <a:pt x="117" y="28"/>
                  </a:cubicBezTo>
                  <a:close/>
                </a:path>
              </a:pathLst>
            </a:custGeom>
            <a:solidFill>
              <a:schemeClr val="accent4">
                <a:lumMod val="20000"/>
                <a:lumOff val="80000"/>
              </a:schemeClr>
            </a:solidFill>
            <a:ln w="6350" cap="flat">
              <a:solidFill>
                <a:schemeClr val="accent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2" name="Freeform 33">
              <a:extLst>
                <a:ext uri="{FF2B5EF4-FFF2-40B4-BE49-F238E27FC236}">
                  <a16:creationId xmlns:a16="http://schemas.microsoft.com/office/drawing/2014/main" id="{8E3019A5-A903-C39F-7CE3-8F5418DCECC4}"/>
                </a:ext>
              </a:extLst>
            </p:cNvPr>
            <p:cNvSpPr>
              <a:spLocks/>
            </p:cNvSpPr>
            <p:nvPr/>
          </p:nvSpPr>
          <p:spPr bwMode="auto">
            <a:xfrm>
              <a:off x="-563791" y="3357329"/>
              <a:ext cx="55141" cy="50730"/>
            </a:xfrm>
            <a:custGeom>
              <a:avLst/>
              <a:gdLst>
                <a:gd name="T0" fmla="*/ 19 w 21"/>
                <a:gd name="T1" fmla="*/ 1 h 19"/>
                <a:gd name="T2" fmla="*/ 13 w 21"/>
                <a:gd name="T3" fmla="*/ 12 h 19"/>
                <a:gd name="T4" fmla="*/ 1 w 21"/>
                <a:gd name="T5" fmla="*/ 17 h 19"/>
                <a:gd name="T6" fmla="*/ 8 w 21"/>
                <a:gd name="T7" fmla="*/ 6 h 19"/>
                <a:gd name="T8" fmla="*/ 19 w 21"/>
                <a:gd name="T9" fmla="*/ 1 h 19"/>
              </a:gdLst>
              <a:ahLst/>
              <a:cxnLst>
                <a:cxn ang="0">
                  <a:pos x="T0" y="T1"/>
                </a:cxn>
                <a:cxn ang="0">
                  <a:pos x="T2" y="T3"/>
                </a:cxn>
                <a:cxn ang="0">
                  <a:pos x="T4" y="T5"/>
                </a:cxn>
                <a:cxn ang="0">
                  <a:pos x="T6" y="T7"/>
                </a:cxn>
                <a:cxn ang="0">
                  <a:pos x="T8" y="T9"/>
                </a:cxn>
              </a:cxnLst>
              <a:rect l="0" t="0" r="r" b="b"/>
              <a:pathLst>
                <a:path w="21" h="19">
                  <a:moveTo>
                    <a:pt x="19" y="1"/>
                  </a:moveTo>
                  <a:cubicBezTo>
                    <a:pt x="21" y="3"/>
                    <a:pt x="18" y="8"/>
                    <a:pt x="13" y="12"/>
                  </a:cubicBezTo>
                  <a:cubicBezTo>
                    <a:pt x="8" y="17"/>
                    <a:pt x="3" y="19"/>
                    <a:pt x="1" y="17"/>
                  </a:cubicBezTo>
                  <a:cubicBezTo>
                    <a:pt x="0" y="15"/>
                    <a:pt x="3" y="10"/>
                    <a:pt x="8" y="6"/>
                  </a:cubicBezTo>
                  <a:cubicBezTo>
                    <a:pt x="12" y="2"/>
                    <a:pt x="18" y="0"/>
                    <a:pt x="19" y="1"/>
                  </a:cubicBezTo>
                  <a:close/>
                </a:path>
              </a:pathLst>
            </a:custGeom>
            <a:solidFill>
              <a:schemeClr val="accent4">
                <a:lumMod val="20000"/>
                <a:lumOff val="80000"/>
              </a:schemeClr>
            </a:solidFill>
            <a:ln w="9525">
              <a:solidFill>
                <a:schemeClr val="accent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3" name="Freeform 34">
              <a:extLst>
                <a:ext uri="{FF2B5EF4-FFF2-40B4-BE49-F238E27FC236}">
                  <a16:creationId xmlns:a16="http://schemas.microsoft.com/office/drawing/2014/main" id="{BEE8068E-4A49-9BAC-50BD-3E39FEBCF7F4}"/>
                </a:ext>
              </a:extLst>
            </p:cNvPr>
            <p:cNvSpPr>
              <a:spLocks/>
            </p:cNvSpPr>
            <p:nvPr/>
          </p:nvSpPr>
          <p:spPr bwMode="auto">
            <a:xfrm>
              <a:off x="-831776" y="2712179"/>
              <a:ext cx="372753" cy="377165"/>
            </a:xfrm>
            <a:custGeom>
              <a:avLst/>
              <a:gdLst>
                <a:gd name="T0" fmla="*/ 46 w 142"/>
                <a:gd name="T1" fmla="*/ 14 h 143"/>
                <a:gd name="T2" fmla="*/ 128 w 142"/>
                <a:gd name="T3" fmla="*/ 46 h 143"/>
                <a:gd name="T4" fmla="*/ 96 w 142"/>
                <a:gd name="T5" fmla="*/ 129 h 143"/>
                <a:gd name="T6" fmla="*/ 14 w 142"/>
                <a:gd name="T7" fmla="*/ 96 h 143"/>
                <a:gd name="T8" fmla="*/ 46 w 142"/>
                <a:gd name="T9" fmla="*/ 14 h 143"/>
              </a:gdLst>
              <a:ahLst/>
              <a:cxnLst>
                <a:cxn ang="0">
                  <a:pos x="T0" y="T1"/>
                </a:cxn>
                <a:cxn ang="0">
                  <a:pos x="T2" y="T3"/>
                </a:cxn>
                <a:cxn ang="0">
                  <a:pos x="T4" y="T5"/>
                </a:cxn>
                <a:cxn ang="0">
                  <a:pos x="T6" y="T7"/>
                </a:cxn>
                <a:cxn ang="0">
                  <a:pos x="T8" y="T9"/>
                </a:cxn>
              </a:cxnLst>
              <a:rect l="0" t="0" r="r" b="b"/>
              <a:pathLst>
                <a:path w="142" h="143">
                  <a:moveTo>
                    <a:pt x="46" y="14"/>
                  </a:moveTo>
                  <a:cubicBezTo>
                    <a:pt x="77" y="0"/>
                    <a:pt x="115" y="14"/>
                    <a:pt x="128" y="46"/>
                  </a:cubicBezTo>
                  <a:cubicBezTo>
                    <a:pt x="142" y="78"/>
                    <a:pt x="128" y="115"/>
                    <a:pt x="96" y="129"/>
                  </a:cubicBezTo>
                  <a:cubicBezTo>
                    <a:pt x="65" y="143"/>
                    <a:pt x="28" y="128"/>
                    <a:pt x="14" y="96"/>
                  </a:cubicBezTo>
                  <a:cubicBezTo>
                    <a:pt x="0" y="65"/>
                    <a:pt x="14" y="28"/>
                    <a:pt x="46" y="14"/>
                  </a:cubicBezTo>
                  <a:close/>
                </a:path>
              </a:pathLst>
            </a:custGeom>
            <a:solidFill>
              <a:schemeClr val="accent4">
                <a:lumMod val="20000"/>
                <a:lumOff val="80000"/>
              </a:schemeClr>
            </a:solidFill>
            <a:ln w="6350" cap="flat">
              <a:solidFill>
                <a:schemeClr val="accent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4" name="Freeform 35">
              <a:extLst>
                <a:ext uri="{FF2B5EF4-FFF2-40B4-BE49-F238E27FC236}">
                  <a16:creationId xmlns:a16="http://schemas.microsoft.com/office/drawing/2014/main" id="{5BD8FC0C-E707-DDD2-CF4A-0A4B5DFF206B}"/>
                </a:ext>
              </a:extLst>
            </p:cNvPr>
            <p:cNvSpPr>
              <a:spLocks/>
            </p:cNvSpPr>
            <p:nvPr/>
          </p:nvSpPr>
          <p:spPr bwMode="auto">
            <a:xfrm>
              <a:off x="-552762" y="2818050"/>
              <a:ext cx="36394" cy="62861"/>
            </a:xfrm>
            <a:custGeom>
              <a:avLst/>
              <a:gdLst>
                <a:gd name="T0" fmla="*/ 2 w 14"/>
                <a:gd name="T1" fmla="*/ 1 h 24"/>
                <a:gd name="T2" fmla="*/ 10 w 14"/>
                <a:gd name="T3" fmla="*/ 10 h 24"/>
                <a:gd name="T4" fmla="*/ 11 w 14"/>
                <a:gd name="T5" fmla="*/ 23 h 24"/>
                <a:gd name="T6" fmla="*/ 3 w 14"/>
                <a:gd name="T7" fmla="*/ 14 h 24"/>
                <a:gd name="T8" fmla="*/ 2 w 14"/>
                <a:gd name="T9" fmla="*/ 1 h 24"/>
              </a:gdLst>
              <a:ahLst/>
              <a:cxnLst>
                <a:cxn ang="0">
                  <a:pos x="T0" y="T1"/>
                </a:cxn>
                <a:cxn ang="0">
                  <a:pos x="T2" y="T3"/>
                </a:cxn>
                <a:cxn ang="0">
                  <a:pos x="T4" y="T5"/>
                </a:cxn>
                <a:cxn ang="0">
                  <a:pos x="T6" y="T7"/>
                </a:cxn>
                <a:cxn ang="0">
                  <a:pos x="T8" y="T9"/>
                </a:cxn>
              </a:cxnLst>
              <a:rect l="0" t="0" r="r" b="b"/>
              <a:pathLst>
                <a:path w="14" h="24">
                  <a:moveTo>
                    <a:pt x="2" y="1"/>
                  </a:moveTo>
                  <a:cubicBezTo>
                    <a:pt x="4" y="0"/>
                    <a:pt x="8" y="4"/>
                    <a:pt x="10" y="10"/>
                  </a:cubicBezTo>
                  <a:cubicBezTo>
                    <a:pt x="13" y="16"/>
                    <a:pt x="14" y="22"/>
                    <a:pt x="11" y="23"/>
                  </a:cubicBezTo>
                  <a:cubicBezTo>
                    <a:pt x="9" y="24"/>
                    <a:pt x="6" y="20"/>
                    <a:pt x="3" y="14"/>
                  </a:cubicBezTo>
                  <a:cubicBezTo>
                    <a:pt x="0" y="8"/>
                    <a:pt x="0" y="2"/>
                    <a:pt x="2" y="1"/>
                  </a:cubicBezTo>
                  <a:close/>
                </a:path>
              </a:pathLst>
            </a:custGeom>
            <a:solidFill>
              <a:schemeClr val="accent4">
                <a:lumMod val="20000"/>
                <a:lumOff val="80000"/>
              </a:schemeClr>
            </a:solidFill>
            <a:ln w="9525">
              <a:solidFill>
                <a:schemeClr val="accent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5" name="Freeform 36">
              <a:extLst>
                <a:ext uri="{FF2B5EF4-FFF2-40B4-BE49-F238E27FC236}">
                  <a16:creationId xmlns:a16="http://schemas.microsoft.com/office/drawing/2014/main" id="{E8E71FC1-CA79-06F5-122A-FFE9D4E6E68B}"/>
                </a:ext>
              </a:extLst>
            </p:cNvPr>
            <p:cNvSpPr>
              <a:spLocks/>
            </p:cNvSpPr>
            <p:nvPr/>
          </p:nvSpPr>
          <p:spPr bwMode="auto">
            <a:xfrm>
              <a:off x="-1071088" y="2797096"/>
              <a:ext cx="372753" cy="373856"/>
            </a:xfrm>
            <a:custGeom>
              <a:avLst/>
              <a:gdLst>
                <a:gd name="T0" fmla="*/ 122 w 142"/>
                <a:gd name="T1" fmla="*/ 108 h 142"/>
                <a:gd name="T2" fmla="*/ 34 w 142"/>
                <a:gd name="T3" fmla="*/ 122 h 142"/>
                <a:gd name="T4" fmla="*/ 20 w 142"/>
                <a:gd name="T5" fmla="*/ 34 h 142"/>
                <a:gd name="T6" fmla="*/ 108 w 142"/>
                <a:gd name="T7" fmla="*/ 20 h 142"/>
                <a:gd name="T8" fmla="*/ 122 w 142"/>
                <a:gd name="T9" fmla="*/ 108 h 142"/>
              </a:gdLst>
              <a:ahLst/>
              <a:cxnLst>
                <a:cxn ang="0">
                  <a:pos x="T0" y="T1"/>
                </a:cxn>
                <a:cxn ang="0">
                  <a:pos x="T2" y="T3"/>
                </a:cxn>
                <a:cxn ang="0">
                  <a:pos x="T4" y="T5"/>
                </a:cxn>
                <a:cxn ang="0">
                  <a:pos x="T6" y="T7"/>
                </a:cxn>
                <a:cxn ang="0">
                  <a:pos x="T8" y="T9"/>
                </a:cxn>
              </a:cxnLst>
              <a:rect l="0" t="0" r="r" b="b"/>
              <a:pathLst>
                <a:path w="142" h="142">
                  <a:moveTo>
                    <a:pt x="122" y="108"/>
                  </a:moveTo>
                  <a:cubicBezTo>
                    <a:pt x="101" y="136"/>
                    <a:pt x="62" y="142"/>
                    <a:pt x="34" y="122"/>
                  </a:cubicBezTo>
                  <a:cubicBezTo>
                    <a:pt x="6" y="102"/>
                    <a:pt x="0" y="62"/>
                    <a:pt x="20" y="34"/>
                  </a:cubicBezTo>
                  <a:cubicBezTo>
                    <a:pt x="40" y="6"/>
                    <a:pt x="80" y="0"/>
                    <a:pt x="108" y="20"/>
                  </a:cubicBezTo>
                  <a:cubicBezTo>
                    <a:pt x="136" y="41"/>
                    <a:pt x="142" y="80"/>
                    <a:pt x="122" y="108"/>
                  </a:cubicBezTo>
                  <a:close/>
                </a:path>
              </a:pathLst>
            </a:custGeom>
            <a:solidFill>
              <a:schemeClr val="accent4">
                <a:lumMod val="20000"/>
                <a:lumOff val="80000"/>
              </a:schemeClr>
            </a:solidFill>
            <a:ln w="6350" cap="flat">
              <a:solidFill>
                <a:schemeClr val="accent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6" name="Freeform 37">
              <a:extLst>
                <a:ext uri="{FF2B5EF4-FFF2-40B4-BE49-F238E27FC236}">
                  <a16:creationId xmlns:a16="http://schemas.microsoft.com/office/drawing/2014/main" id="{5B416BC6-4EFB-811F-A45F-3DA01683D0DD}"/>
                </a:ext>
              </a:extLst>
            </p:cNvPr>
            <p:cNvSpPr>
              <a:spLocks/>
            </p:cNvSpPr>
            <p:nvPr/>
          </p:nvSpPr>
          <p:spPr bwMode="auto">
            <a:xfrm>
              <a:off x="-981760" y="3059568"/>
              <a:ext cx="57346" cy="47422"/>
            </a:xfrm>
            <a:custGeom>
              <a:avLst/>
              <a:gdLst>
                <a:gd name="T0" fmla="*/ 20 w 22"/>
                <a:gd name="T1" fmla="*/ 16 h 18"/>
                <a:gd name="T2" fmla="*/ 8 w 22"/>
                <a:gd name="T3" fmla="*/ 12 h 18"/>
                <a:gd name="T4" fmla="*/ 1 w 22"/>
                <a:gd name="T5" fmla="*/ 2 h 18"/>
                <a:gd name="T6" fmla="*/ 13 w 22"/>
                <a:gd name="T7" fmla="*/ 5 h 18"/>
                <a:gd name="T8" fmla="*/ 20 w 22"/>
                <a:gd name="T9" fmla="*/ 16 h 18"/>
              </a:gdLst>
              <a:ahLst/>
              <a:cxnLst>
                <a:cxn ang="0">
                  <a:pos x="T0" y="T1"/>
                </a:cxn>
                <a:cxn ang="0">
                  <a:pos x="T2" y="T3"/>
                </a:cxn>
                <a:cxn ang="0">
                  <a:pos x="T4" y="T5"/>
                </a:cxn>
                <a:cxn ang="0">
                  <a:pos x="T6" y="T7"/>
                </a:cxn>
                <a:cxn ang="0">
                  <a:pos x="T8" y="T9"/>
                </a:cxn>
              </a:cxnLst>
              <a:rect l="0" t="0" r="r" b="b"/>
              <a:pathLst>
                <a:path w="22" h="18">
                  <a:moveTo>
                    <a:pt x="20" y="16"/>
                  </a:moveTo>
                  <a:cubicBezTo>
                    <a:pt x="19" y="18"/>
                    <a:pt x="14" y="16"/>
                    <a:pt x="8" y="12"/>
                  </a:cubicBezTo>
                  <a:cubicBezTo>
                    <a:pt x="3" y="8"/>
                    <a:pt x="0" y="4"/>
                    <a:pt x="1" y="2"/>
                  </a:cubicBezTo>
                  <a:cubicBezTo>
                    <a:pt x="2" y="0"/>
                    <a:pt x="8" y="2"/>
                    <a:pt x="13" y="5"/>
                  </a:cubicBezTo>
                  <a:cubicBezTo>
                    <a:pt x="18" y="9"/>
                    <a:pt x="22" y="14"/>
                    <a:pt x="20" y="16"/>
                  </a:cubicBezTo>
                  <a:close/>
                </a:path>
              </a:pathLst>
            </a:custGeom>
            <a:solidFill>
              <a:schemeClr val="accent4">
                <a:lumMod val="20000"/>
                <a:lumOff val="80000"/>
              </a:schemeClr>
            </a:solidFill>
            <a:ln w="9525">
              <a:solidFill>
                <a:schemeClr val="accent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7" name="Freeform 38">
              <a:extLst>
                <a:ext uri="{FF2B5EF4-FFF2-40B4-BE49-F238E27FC236}">
                  <a16:creationId xmlns:a16="http://schemas.microsoft.com/office/drawing/2014/main" id="{D056EDF3-80D2-91B0-D257-70EB1FB144EC}"/>
                </a:ext>
              </a:extLst>
            </p:cNvPr>
            <p:cNvSpPr>
              <a:spLocks/>
            </p:cNvSpPr>
            <p:nvPr/>
          </p:nvSpPr>
          <p:spPr bwMode="auto">
            <a:xfrm>
              <a:off x="-803103" y="2880911"/>
              <a:ext cx="368342" cy="368342"/>
            </a:xfrm>
            <a:custGeom>
              <a:avLst/>
              <a:gdLst>
                <a:gd name="T0" fmla="*/ 117 w 140"/>
                <a:gd name="T1" fmla="*/ 28 h 140"/>
                <a:gd name="T2" fmla="*/ 112 w 140"/>
                <a:gd name="T3" fmla="*/ 117 h 140"/>
                <a:gd name="T4" fmla="*/ 23 w 140"/>
                <a:gd name="T5" fmla="*/ 112 h 140"/>
                <a:gd name="T6" fmla="*/ 28 w 140"/>
                <a:gd name="T7" fmla="*/ 23 h 140"/>
                <a:gd name="T8" fmla="*/ 117 w 140"/>
                <a:gd name="T9" fmla="*/ 28 h 140"/>
              </a:gdLst>
              <a:ahLst/>
              <a:cxnLst>
                <a:cxn ang="0">
                  <a:pos x="T0" y="T1"/>
                </a:cxn>
                <a:cxn ang="0">
                  <a:pos x="T2" y="T3"/>
                </a:cxn>
                <a:cxn ang="0">
                  <a:pos x="T4" y="T5"/>
                </a:cxn>
                <a:cxn ang="0">
                  <a:pos x="T6" y="T7"/>
                </a:cxn>
                <a:cxn ang="0">
                  <a:pos x="T8" y="T9"/>
                </a:cxn>
              </a:cxnLst>
              <a:rect l="0" t="0" r="r" b="b"/>
              <a:pathLst>
                <a:path w="140" h="140">
                  <a:moveTo>
                    <a:pt x="117" y="28"/>
                  </a:moveTo>
                  <a:cubicBezTo>
                    <a:pt x="140" y="54"/>
                    <a:pt x="138" y="94"/>
                    <a:pt x="112" y="117"/>
                  </a:cubicBezTo>
                  <a:cubicBezTo>
                    <a:pt x="86" y="140"/>
                    <a:pt x="46" y="138"/>
                    <a:pt x="23" y="112"/>
                  </a:cubicBezTo>
                  <a:cubicBezTo>
                    <a:pt x="0" y="86"/>
                    <a:pt x="2" y="46"/>
                    <a:pt x="28" y="23"/>
                  </a:cubicBezTo>
                  <a:cubicBezTo>
                    <a:pt x="54" y="0"/>
                    <a:pt x="94" y="2"/>
                    <a:pt x="117" y="28"/>
                  </a:cubicBezTo>
                  <a:close/>
                </a:path>
              </a:pathLst>
            </a:custGeom>
            <a:solidFill>
              <a:schemeClr val="accent4">
                <a:lumMod val="20000"/>
                <a:lumOff val="80000"/>
              </a:schemeClr>
            </a:solidFill>
            <a:ln w="6350" cap="flat">
              <a:solidFill>
                <a:schemeClr val="accent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8" name="Freeform 39">
              <a:extLst>
                <a:ext uri="{FF2B5EF4-FFF2-40B4-BE49-F238E27FC236}">
                  <a16:creationId xmlns:a16="http://schemas.microsoft.com/office/drawing/2014/main" id="{7A2CBD50-5443-5731-E3B2-5E3E68E9DB4D}"/>
                </a:ext>
              </a:extLst>
            </p:cNvPr>
            <p:cNvSpPr>
              <a:spLocks/>
            </p:cNvSpPr>
            <p:nvPr/>
          </p:nvSpPr>
          <p:spPr bwMode="auto">
            <a:xfrm>
              <a:off x="-563791" y="3127942"/>
              <a:ext cx="55141" cy="50730"/>
            </a:xfrm>
            <a:custGeom>
              <a:avLst/>
              <a:gdLst>
                <a:gd name="T0" fmla="*/ 19 w 21"/>
                <a:gd name="T1" fmla="*/ 2 h 19"/>
                <a:gd name="T2" fmla="*/ 13 w 21"/>
                <a:gd name="T3" fmla="*/ 13 h 19"/>
                <a:gd name="T4" fmla="*/ 1 w 21"/>
                <a:gd name="T5" fmla="*/ 17 h 19"/>
                <a:gd name="T6" fmla="*/ 8 w 21"/>
                <a:gd name="T7" fmla="*/ 6 h 19"/>
                <a:gd name="T8" fmla="*/ 19 w 21"/>
                <a:gd name="T9" fmla="*/ 2 h 19"/>
              </a:gdLst>
              <a:ahLst/>
              <a:cxnLst>
                <a:cxn ang="0">
                  <a:pos x="T0" y="T1"/>
                </a:cxn>
                <a:cxn ang="0">
                  <a:pos x="T2" y="T3"/>
                </a:cxn>
                <a:cxn ang="0">
                  <a:pos x="T4" y="T5"/>
                </a:cxn>
                <a:cxn ang="0">
                  <a:pos x="T6" y="T7"/>
                </a:cxn>
                <a:cxn ang="0">
                  <a:pos x="T8" y="T9"/>
                </a:cxn>
              </a:cxnLst>
              <a:rect l="0" t="0" r="r" b="b"/>
              <a:pathLst>
                <a:path w="21" h="19">
                  <a:moveTo>
                    <a:pt x="19" y="2"/>
                  </a:moveTo>
                  <a:cubicBezTo>
                    <a:pt x="21" y="3"/>
                    <a:pt x="18" y="8"/>
                    <a:pt x="13" y="13"/>
                  </a:cubicBezTo>
                  <a:cubicBezTo>
                    <a:pt x="8" y="17"/>
                    <a:pt x="3" y="19"/>
                    <a:pt x="1" y="17"/>
                  </a:cubicBezTo>
                  <a:cubicBezTo>
                    <a:pt x="0" y="16"/>
                    <a:pt x="3" y="11"/>
                    <a:pt x="8" y="6"/>
                  </a:cubicBezTo>
                  <a:cubicBezTo>
                    <a:pt x="12" y="2"/>
                    <a:pt x="18" y="0"/>
                    <a:pt x="19" y="2"/>
                  </a:cubicBezTo>
                  <a:close/>
                </a:path>
              </a:pathLst>
            </a:custGeom>
            <a:solidFill>
              <a:schemeClr val="accent4">
                <a:lumMod val="20000"/>
                <a:lumOff val="80000"/>
              </a:schemeClr>
            </a:solidFill>
            <a:ln w="9525">
              <a:solidFill>
                <a:schemeClr val="accent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19" name="Freeform 40">
              <a:extLst>
                <a:ext uri="{FF2B5EF4-FFF2-40B4-BE49-F238E27FC236}">
                  <a16:creationId xmlns:a16="http://schemas.microsoft.com/office/drawing/2014/main" id="{1AEBD453-C87D-E11C-865C-20D10AA6E4E6}"/>
                </a:ext>
              </a:extLst>
            </p:cNvPr>
            <p:cNvSpPr>
              <a:spLocks/>
            </p:cNvSpPr>
            <p:nvPr/>
          </p:nvSpPr>
          <p:spPr bwMode="auto">
            <a:xfrm>
              <a:off x="-1002714" y="3091550"/>
              <a:ext cx="357313" cy="358417"/>
            </a:xfrm>
            <a:custGeom>
              <a:avLst/>
              <a:gdLst>
                <a:gd name="T0" fmla="*/ 80 w 136"/>
                <a:gd name="T1" fmla="*/ 130 h 136"/>
                <a:gd name="T2" fmla="*/ 6 w 136"/>
                <a:gd name="T3" fmla="*/ 80 h 136"/>
                <a:gd name="T4" fmla="*/ 56 w 136"/>
                <a:gd name="T5" fmla="*/ 6 h 136"/>
                <a:gd name="T6" fmla="*/ 130 w 136"/>
                <a:gd name="T7" fmla="*/ 56 h 136"/>
                <a:gd name="T8" fmla="*/ 80 w 136"/>
                <a:gd name="T9" fmla="*/ 130 h 136"/>
              </a:gdLst>
              <a:ahLst/>
              <a:cxnLst>
                <a:cxn ang="0">
                  <a:pos x="T0" y="T1"/>
                </a:cxn>
                <a:cxn ang="0">
                  <a:pos x="T2" y="T3"/>
                </a:cxn>
                <a:cxn ang="0">
                  <a:pos x="T4" y="T5"/>
                </a:cxn>
                <a:cxn ang="0">
                  <a:pos x="T6" y="T7"/>
                </a:cxn>
                <a:cxn ang="0">
                  <a:pos x="T8" y="T9"/>
                </a:cxn>
              </a:cxnLst>
              <a:rect l="0" t="0" r="r" b="b"/>
              <a:pathLst>
                <a:path w="136" h="136">
                  <a:moveTo>
                    <a:pt x="80" y="130"/>
                  </a:moveTo>
                  <a:cubicBezTo>
                    <a:pt x="46" y="136"/>
                    <a:pt x="13" y="114"/>
                    <a:pt x="6" y="80"/>
                  </a:cubicBezTo>
                  <a:cubicBezTo>
                    <a:pt x="0" y="46"/>
                    <a:pt x="22" y="13"/>
                    <a:pt x="56" y="6"/>
                  </a:cubicBezTo>
                  <a:cubicBezTo>
                    <a:pt x="90" y="0"/>
                    <a:pt x="123" y="22"/>
                    <a:pt x="130" y="56"/>
                  </a:cubicBezTo>
                  <a:cubicBezTo>
                    <a:pt x="136" y="90"/>
                    <a:pt x="114" y="123"/>
                    <a:pt x="80" y="130"/>
                  </a:cubicBezTo>
                  <a:close/>
                </a:path>
              </a:pathLst>
            </a:custGeom>
            <a:solidFill>
              <a:schemeClr val="accent4">
                <a:lumMod val="20000"/>
                <a:lumOff val="80000"/>
              </a:schemeClr>
            </a:solidFill>
            <a:ln w="6350" cap="flat">
              <a:solidFill>
                <a:schemeClr val="accent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sp>
          <p:nvSpPr>
            <p:cNvPr id="120" name="Freeform 41">
              <a:extLst>
                <a:ext uri="{FF2B5EF4-FFF2-40B4-BE49-F238E27FC236}">
                  <a16:creationId xmlns:a16="http://schemas.microsoft.com/office/drawing/2014/main" id="{8B81093D-F64C-5BC5-CAD4-207C4C7760AD}"/>
                </a:ext>
              </a:extLst>
            </p:cNvPr>
            <p:cNvSpPr>
              <a:spLocks/>
            </p:cNvSpPr>
            <p:nvPr/>
          </p:nvSpPr>
          <p:spPr bwMode="auto">
            <a:xfrm>
              <a:off x="-955292" y="3262486"/>
              <a:ext cx="28673" cy="66170"/>
            </a:xfrm>
            <a:custGeom>
              <a:avLst/>
              <a:gdLst>
                <a:gd name="T0" fmla="*/ 7 w 11"/>
                <a:gd name="T1" fmla="*/ 24 h 25"/>
                <a:gd name="T2" fmla="*/ 1 w 11"/>
                <a:gd name="T3" fmla="*/ 13 h 25"/>
                <a:gd name="T4" fmla="*/ 3 w 11"/>
                <a:gd name="T5" fmla="*/ 1 h 25"/>
                <a:gd name="T6" fmla="*/ 9 w 11"/>
                <a:gd name="T7" fmla="*/ 12 h 25"/>
                <a:gd name="T8" fmla="*/ 7 w 11"/>
                <a:gd name="T9" fmla="*/ 24 h 25"/>
              </a:gdLst>
              <a:ahLst/>
              <a:cxnLst>
                <a:cxn ang="0">
                  <a:pos x="T0" y="T1"/>
                </a:cxn>
                <a:cxn ang="0">
                  <a:pos x="T2" y="T3"/>
                </a:cxn>
                <a:cxn ang="0">
                  <a:pos x="T4" y="T5"/>
                </a:cxn>
                <a:cxn ang="0">
                  <a:pos x="T6" y="T7"/>
                </a:cxn>
                <a:cxn ang="0">
                  <a:pos x="T8" y="T9"/>
                </a:cxn>
              </a:cxnLst>
              <a:rect l="0" t="0" r="r" b="b"/>
              <a:pathLst>
                <a:path w="11" h="25">
                  <a:moveTo>
                    <a:pt x="7" y="24"/>
                  </a:moveTo>
                  <a:cubicBezTo>
                    <a:pt x="5" y="25"/>
                    <a:pt x="2" y="20"/>
                    <a:pt x="1" y="13"/>
                  </a:cubicBezTo>
                  <a:cubicBezTo>
                    <a:pt x="0" y="7"/>
                    <a:pt x="1" y="1"/>
                    <a:pt x="3" y="1"/>
                  </a:cubicBezTo>
                  <a:cubicBezTo>
                    <a:pt x="5" y="0"/>
                    <a:pt x="8" y="5"/>
                    <a:pt x="9" y="12"/>
                  </a:cubicBezTo>
                  <a:cubicBezTo>
                    <a:pt x="11" y="18"/>
                    <a:pt x="10" y="24"/>
                    <a:pt x="7" y="24"/>
                  </a:cubicBezTo>
                  <a:close/>
                </a:path>
              </a:pathLst>
            </a:custGeom>
            <a:solidFill>
              <a:schemeClr val="accent4">
                <a:lumMod val="20000"/>
                <a:lumOff val="80000"/>
              </a:schemeClr>
            </a:solidFill>
            <a:ln w="9525">
              <a:solidFill>
                <a:schemeClr val="accent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ea typeface="+mn-ea"/>
                <a:cs typeface="+mn-cs"/>
              </a:endParaRPr>
            </a:p>
          </p:txBody>
        </p:sp>
      </p:grpSp>
      <p:cxnSp>
        <p:nvCxnSpPr>
          <p:cNvPr id="123" name="Straight Arrow Connector 122">
            <a:extLst>
              <a:ext uri="{FF2B5EF4-FFF2-40B4-BE49-F238E27FC236}">
                <a16:creationId xmlns:a16="http://schemas.microsoft.com/office/drawing/2014/main" id="{9A902DAE-F812-6953-2C5D-B579D6672D22}"/>
              </a:ext>
            </a:extLst>
          </p:cNvPr>
          <p:cNvCxnSpPr>
            <a:cxnSpLocks/>
            <a:stCxn id="13" idx="1"/>
            <a:endCxn id="109" idx="1"/>
          </p:cNvCxnSpPr>
          <p:nvPr/>
        </p:nvCxnSpPr>
        <p:spPr>
          <a:xfrm flipH="1">
            <a:off x="6862649" y="5191933"/>
            <a:ext cx="820848" cy="29753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E4C98270-3AED-E51C-EFFB-0BEADBF0129D}"/>
              </a:ext>
            </a:extLst>
          </p:cNvPr>
          <p:cNvSpPr txBox="1"/>
          <p:nvPr/>
        </p:nvSpPr>
        <p:spPr>
          <a:xfrm>
            <a:off x="587506" y="4474257"/>
            <a:ext cx="3498951" cy="1077218"/>
          </a:xfrm>
          <a:prstGeom prst="rect">
            <a:avLst/>
          </a:prstGeom>
          <a:solidFill>
            <a:schemeClr val="bg1"/>
          </a:solidFill>
          <a:ln w="12700">
            <a:solidFill>
              <a:schemeClr val="tx1"/>
            </a:solidFill>
          </a:ln>
        </p:spPr>
        <p:txBody>
          <a:bodyPr wrap="square" lIns="91440" tIns="45720" rIns="91440" bIns="45720" anchor="t">
            <a:spAutoFit/>
          </a:bodyPr>
          <a:lstStyle/>
          <a:p>
            <a:pPr algn="ctr"/>
            <a:r>
              <a:rPr lang="en-US" sz="1400" b="1" noProof="0" dirty="0"/>
              <a:t>GIP receptor agonists</a:t>
            </a:r>
            <a:r>
              <a:rPr lang="en-US" sz="1400" baseline="30000" dirty="0"/>
              <a:t>4</a:t>
            </a:r>
            <a:r>
              <a:rPr lang="en-US" sz="1400" b="1" noProof="0" dirty="0"/>
              <a:t> and </a:t>
            </a:r>
            <a:br>
              <a:rPr lang="en-US" sz="1400" b="1" noProof="0" dirty="0"/>
            </a:br>
            <a:r>
              <a:rPr lang="en-US" sz="1400" b="1" noProof="0" dirty="0">
                <a:solidFill>
                  <a:schemeClr val="accent1"/>
                </a:solidFill>
              </a:rPr>
              <a:t>GLP</a:t>
            </a:r>
            <a:r>
              <a:rPr lang="en-US" sz="1400" b="1" noProof="0" dirty="0"/>
              <a:t> receptor agonists</a:t>
            </a:r>
            <a:r>
              <a:rPr lang="en-US" sz="1400" baseline="30000" noProof="0" dirty="0"/>
              <a:t>3</a:t>
            </a:r>
            <a:br>
              <a:rPr lang="en-US" sz="1600" noProof="0" dirty="0">
                <a:effectLst/>
              </a:rPr>
            </a:br>
            <a:r>
              <a:rPr lang="en-US" sz="1200" noProof="0" dirty="0">
                <a:effectLst/>
              </a:rPr>
              <a:t>Mimic endogenous GIP and GLP-1 by </a:t>
            </a:r>
            <a:br>
              <a:rPr lang="en-US" sz="1200" noProof="0" dirty="0">
                <a:effectLst/>
              </a:rPr>
            </a:br>
            <a:r>
              <a:rPr lang="en-US" sz="1200" noProof="0" dirty="0">
                <a:effectLst/>
              </a:rPr>
              <a:t>binding to their respective receptors in </a:t>
            </a:r>
            <a:br>
              <a:rPr lang="en-US" sz="1200" noProof="0" dirty="0">
                <a:effectLst/>
              </a:rPr>
            </a:br>
            <a:r>
              <a:rPr lang="en-US" sz="1200" noProof="0" dirty="0">
                <a:effectLst/>
              </a:rPr>
              <a:t>the hypothalamus and the pancreas*</a:t>
            </a:r>
            <a:endParaRPr lang="en-US" sz="1600" baseline="30000" noProof="0" dirty="0"/>
          </a:p>
        </p:txBody>
      </p:sp>
      <p:sp>
        <p:nvSpPr>
          <p:cNvPr id="128" name="TextBox 127">
            <a:extLst>
              <a:ext uri="{FF2B5EF4-FFF2-40B4-BE49-F238E27FC236}">
                <a16:creationId xmlns:a16="http://schemas.microsoft.com/office/drawing/2014/main" id="{03390E37-EFD1-A6B6-705E-D6ECA5FDFEAD}"/>
              </a:ext>
            </a:extLst>
          </p:cNvPr>
          <p:cNvSpPr txBox="1"/>
          <p:nvPr/>
        </p:nvSpPr>
        <p:spPr>
          <a:xfrm>
            <a:off x="587506" y="3840584"/>
            <a:ext cx="3498951" cy="523220"/>
          </a:xfrm>
          <a:prstGeom prst="rect">
            <a:avLst/>
          </a:prstGeom>
          <a:solidFill>
            <a:schemeClr val="bg1"/>
          </a:solidFill>
          <a:ln w="12700">
            <a:solidFill>
              <a:schemeClr val="bg2">
                <a:lumMod val="90000"/>
              </a:schemeClr>
            </a:solidFill>
          </a:ln>
        </p:spPr>
        <p:txBody>
          <a:bodyPr wrap="square">
            <a:spAutoFit/>
          </a:bodyPr>
          <a:lstStyle/>
          <a:p>
            <a:pPr algn="ctr"/>
            <a:r>
              <a:rPr lang="en-US" sz="1400" b="1" noProof="0" dirty="0">
                <a:effectLst/>
              </a:rPr>
              <a:t>GIP</a:t>
            </a:r>
            <a:r>
              <a:rPr lang="en-US" sz="1400" noProof="0" dirty="0">
                <a:effectLst/>
              </a:rPr>
              <a:t> and </a:t>
            </a:r>
            <a:r>
              <a:rPr lang="en-US" sz="1400" b="1" noProof="0" dirty="0">
                <a:solidFill>
                  <a:schemeClr val="accent1"/>
                </a:solidFill>
                <a:effectLst/>
              </a:rPr>
              <a:t>GLP-1</a:t>
            </a:r>
            <a:r>
              <a:rPr lang="en-US" sz="1400" noProof="0" dirty="0">
                <a:effectLst/>
              </a:rPr>
              <a:t> are mainly secreted </a:t>
            </a:r>
            <a:br>
              <a:rPr lang="en-US" sz="1400" noProof="0" dirty="0">
                <a:effectLst/>
              </a:rPr>
            </a:br>
            <a:r>
              <a:rPr lang="en-US" sz="1400" noProof="0" dirty="0">
                <a:effectLst/>
              </a:rPr>
              <a:t>from the small intestine</a:t>
            </a:r>
            <a:r>
              <a:rPr lang="en-US" sz="1400" baseline="30000" noProof="0" dirty="0"/>
              <a:t>3,4</a:t>
            </a:r>
            <a:endParaRPr lang="en-US" sz="1600" baseline="30000" noProof="0" dirty="0"/>
          </a:p>
        </p:txBody>
      </p:sp>
      <p:sp>
        <p:nvSpPr>
          <p:cNvPr id="3" name="Freeform 74">
            <a:extLst>
              <a:ext uri="{FF2B5EF4-FFF2-40B4-BE49-F238E27FC236}">
                <a16:creationId xmlns:a16="http://schemas.microsoft.com/office/drawing/2014/main" id="{C19570D2-8C49-C3B9-E75E-B39B9E8B2954}"/>
              </a:ext>
            </a:extLst>
          </p:cNvPr>
          <p:cNvSpPr>
            <a:spLocks/>
          </p:cNvSpPr>
          <p:nvPr/>
        </p:nvSpPr>
        <p:spPr bwMode="auto">
          <a:xfrm rot="896879">
            <a:off x="5758784" y="4919418"/>
            <a:ext cx="955941" cy="499659"/>
          </a:xfrm>
          <a:custGeom>
            <a:avLst/>
            <a:gdLst>
              <a:gd name="T0" fmla="*/ 459 w 1256"/>
              <a:gd name="T1" fmla="*/ 281 h 920"/>
              <a:gd name="T2" fmla="*/ 523 w 1256"/>
              <a:gd name="T3" fmla="*/ 262 h 920"/>
              <a:gd name="T4" fmla="*/ 605 w 1256"/>
              <a:gd name="T5" fmla="*/ 260 h 920"/>
              <a:gd name="T6" fmla="*/ 643 w 1256"/>
              <a:gd name="T7" fmla="*/ 262 h 920"/>
              <a:gd name="T8" fmla="*/ 678 w 1256"/>
              <a:gd name="T9" fmla="*/ 261 h 920"/>
              <a:gd name="T10" fmla="*/ 751 w 1256"/>
              <a:gd name="T11" fmla="*/ 246 h 920"/>
              <a:gd name="T12" fmla="*/ 763 w 1256"/>
              <a:gd name="T13" fmla="*/ 241 h 920"/>
              <a:gd name="T14" fmla="*/ 861 w 1256"/>
              <a:gd name="T15" fmla="*/ 205 h 920"/>
              <a:gd name="T16" fmla="*/ 939 w 1256"/>
              <a:gd name="T17" fmla="*/ 151 h 920"/>
              <a:gd name="T18" fmla="*/ 995 w 1256"/>
              <a:gd name="T19" fmla="*/ 98 h 920"/>
              <a:gd name="T20" fmla="*/ 1007 w 1256"/>
              <a:gd name="T21" fmla="*/ 89 h 920"/>
              <a:gd name="T22" fmla="*/ 1071 w 1256"/>
              <a:gd name="T23" fmla="*/ 55 h 920"/>
              <a:gd name="T24" fmla="*/ 1128 w 1256"/>
              <a:gd name="T25" fmla="*/ 31 h 920"/>
              <a:gd name="T26" fmla="*/ 1182 w 1256"/>
              <a:gd name="T27" fmla="*/ 5 h 920"/>
              <a:gd name="T28" fmla="*/ 1233 w 1256"/>
              <a:gd name="T29" fmla="*/ 24 h 920"/>
              <a:gd name="T30" fmla="*/ 1233 w 1256"/>
              <a:gd name="T31" fmla="*/ 78 h 920"/>
              <a:gd name="T32" fmla="*/ 1236 w 1256"/>
              <a:gd name="T33" fmla="*/ 142 h 920"/>
              <a:gd name="T34" fmla="*/ 1218 w 1256"/>
              <a:gd name="T35" fmla="*/ 200 h 920"/>
              <a:gd name="T36" fmla="*/ 1180 w 1256"/>
              <a:gd name="T37" fmla="*/ 261 h 920"/>
              <a:gd name="T38" fmla="*/ 1155 w 1256"/>
              <a:gd name="T39" fmla="*/ 287 h 920"/>
              <a:gd name="T40" fmla="*/ 1108 w 1256"/>
              <a:gd name="T41" fmla="*/ 352 h 920"/>
              <a:gd name="T42" fmla="*/ 1080 w 1256"/>
              <a:gd name="T43" fmla="*/ 389 h 920"/>
              <a:gd name="T44" fmla="*/ 1030 w 1256"/>
              <a:gd name="T45" fmla="*/ 432 h 920"/>
              <a:gd name="T46" fmla="*/ 977 w 1256"/>
              <a:gd name="T47" fmla="*/ 471 h 920"/>
              <a:gd name="T48" fmla="*/ 920 w 1256"/>
              <a:gd name="T49" fmla="*/ 515 h 920"/>
              <a:gd name="T50" fmla="*/ 834 w 1256"/>
              <a:gd name="T51" fmla="*/ 541 h 920"/>
              <a:gd name="T52" fmla="*/ 787 w 1256"/>
              <a:gd name="T53" fmla="*/ 547 h 920"/>
              <a:gd name="T54" fmla="*/ 728 w 1256"/>
              <a:gd name="T55" fmla="*/ 566 h 920"/>
              <a:gd name="T56" fmla="*/ 671 w 1256"/>
              <a:gd name="T57" fmla="*/ 577 h 920"/>
              <a:gd name="T58" fmla="*/ 643 w 1256"/>
              <a:gd name="T59" fmla="*/ 590 h 920"/>
              <a:gd name="T60" fmla="*/ 583 w 1256"/>
              <a:gd name="T61" fmla="*/ 615 h 920"/>
              <a:gd name="T62" fmla="*/ 530 w 1256"/>
              <a:gd name="T63" fmla="*/ 652 h 920"/>
              <a:gd name="T64" fmla="*/ 502 w 1256"/>
              <a:gd name="T65" fmla="*/ 688 h 920"/>
              <a:gd name="T66" fmla="*/ 502 w 1256"/>
              <a:gd name="T67" fmla="*/ 732 h 920"/>
              <a:gd name="T68" fmla="*/ 432 w 1256"/>
              <a:gd name="T69" fmla="*/ 816 h 920"/>
              <a:gd name="T70" fmla="*/ 404 w 1256"/>
              <a:gd name="T71" fmla="*/ 844 h 920"/>
              <a:gd name="T72" fmla="*/ 362 w 1256"/>
              <a:gd name="T73" fmla="*/ 879 h 920"/>
              <a:gd name="T74" fmla="*/ 327 w 1256"/>
              <a:gd name="T75" fmla="*/ 882 h 920"/>
              <a:gd name="T76" fmla="*/ 258 w 1256"/>
              <a:gd name="T77" fmla="*/ 898 h 920"/>
              <a:gd name="T78" fmla="*/ 127 w 1256"/>
              <a:gd name="T79" fmla="*/ 852 h 920"/>
              <a:gd name="T80" fmla="*/ 88 w 1256"/>
              <a:gd name="T81" fmla="*/ 812 h 920"/>
              <a:gd name="T82" fmla="*/ 22 w 1256"/>
              <a:gd name="T83" fmla="*/ 672 h 920"/>
              <a:gd name="T84" fmla="*/ 15 w 1256"/>
              <a:gd name="T85" fmla="*/ 606 h 920"/>
              <a:gd name="T86" fmla="*/ 31 w 1256"/>
              <a:gd name="T87" fmla="*/ 520 h 920"/>
              <a:gd name="T88" fmla="*/ 49 w 1256"/>
              <a:gd name="T89" fmla="*/ 480 h 920"/>
              <a:gd name="T90" fmla="*/ 69 w 1256"/>
              <a:gd name="T91" fmla="*/ 441 h 920"/>
              <a:gd name="T92" fmla="*/ 115 w 1256"/>
              <a:gd name="T93" fmla="*/ 373 h 920"/>
              <a:gd name="T94" fmla="*/ 187 w 1256"/>
              <a:gd name="T95" fmla="*/ 315 h 920"/>
              <a:gd name="T96" fmla="*/ 221 w 1256"/>
              <a:gd name="T97" fmla="*/ 299 h 920"/>
              <a:gd name="T98" fmla="*/ 273 w 1256"/>
              <a:gd name="T99" fmla="*/ 290 h 920"/>
              <a:gd name="T100" fmla="*/ 347 w 1256"/>
              <a:gd name="T101" fmla="*/ 285 h 920"/>
              <a:gd name="T102" fmla="*/ 388 w 1256"/>
              <a:gd name="T103" fmla="*/ 270 h 920"/>
              <a:gd name="T104" fmla="*/ 459 w 1256"/>
              <a:gd name="T105" fmla="*/ 281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6" h="920">
                <a:moveTo>
                  <a:pt x="459" y="281"/>
                </a:moveTo>
                <a:cubicBezTo>
                  <a:pt x="476" y="258"/>
                  <a:pt x="499" y="256"/>
                  <a:pt x="523" y="262"/>
                </a:cubicBezTo>
                <a:cubicBezTo>
                  <a:pt x="551" y="269"/>
                  <a:pt x="577" y="269"/>
                  <a:pt x="605" y="260"/>
                </a:cubicBezTo>
                <a:cubicBezTo>
                  <a:pt x="616" y="257"/>
                  <a:pt x="630" y="262"/>
                  <a:pt x="643" y="262"/>
                </a:cubicBezTo>
                <a:cubicBezTo>
                  <a:pt x="655" y="263"/>
                  <a:pt x="669" y="266"/>
                  <a:pt x="678" y="261"/>
                </a:cubicBezTo>
                <a:cubicBezTo>
                  <a:pt x="702" y="250"/>
                  <a:pt x="725" y="242"/>
                  <a:pt x="751" y="246"/>
                </a:cubicBezTo>
                <a:cubicBezTo>
                  <a:pt x="755" y="246"/>
                  <a:pt x="761" y="244"/>
                  <a:pt x="763" y="241"/>
                </a:cubicBezTo>
                <a:cubicBezTo>
                  <a:pt x="789" y="211"/>
                  <a:pt x="821" y="200"/>
                  <a:pt x="861" y="205"/>
                </a:cubicBezTo>
                <a:cubicBezTo>
                  <a:pt x="866" y="159"/>
                  <a:pt x="901" y="153"/>
                  <a:pt x="939" y="151"/>
                </a:cubicBezTo>
                <a:cubicBezTo>
                  <a:pt x="946" y="120"/>
                  <a:pt x="962" y="100"/>
                  <a:pt x="995" y="98"/>
                </a:cubicBezTo>
                <a:cubicBezTo>
                  <a:pt x="999" y="98"/>
                  <a:pt x="1003" y="93"/>
                  <a:pt x="1007" y="89"/>
                </a:cubicBezTo>
                <a:cubicBezTo>
                  <a:pt x="1024" y="70"/>
                  <a:pt x="1046" y="61"/>
                  <a:pt x="1071" y="55"/>
                </a:cubicBezTo>
                <a:cubicBezTo>
                  <a:pt x="1091" y="50"/>
                  <a:pt x="1110" y="39"/>
                  <a:pt x="1128" y="31"/>
                </a:cubicBezTo>
                <a:cubicBezTo>
                  <a:pt x="1146" y="22"/>
                  <a:pt x="1163" y="10"/>
                  <a:pt x="1182" y="5"/>
                </a:cubicBezTo>
                <a:cubicBezTo>
                  <a:pt x="1201" y="0"/>
                  <a:pt x="1220" y="6"/>
                  <a:pt x="1233" y="24"/>
                </a:cubicBezTo>
                <a:cubicBezTo>
                  <a:pt x="1245" y="41"/>
                  <a:pt x="1246" y="60"/>
                  <a:pt x="1233" y="78"/>
                </a:cubicBezTo>
                <a:cubicBezTo>
                  <a:pt x="1255" y="104"/>
                  <a:pt x="1256" y="114"/>
                  <a:pt x="1236" y="142"/>
                </a:cubicBezTo>
                <a:cubicBezTo>
                  <a:pt x="1223" y="160"/>
                  <a:pt x="1217" y="178"/>
                  <a:pt x="1218" y="200"/>
                </a:cubicBezTo>
                <a:cubicBezTo>
                  <a:pt x="1220" y="231"/>
                  <a:pt x="1207" y="247"/>
                  <a:pt x="1180" y="261"/>
                </a:cubicBezTo>
                <a:cubicBezTo>
                  <a:pt x="1170" y="266"/>
                  <a:pt x="1159" y="277"/>
                  <a:pt x="1155" y="287"/>
                </a:cubicBezTo>
                <a:cubicBezTo>
                  <a:pt x="1146" y="314"/>
                  <a:pt x="1130" y="334"/>
                  <a:pt x="1108" y="352"/>
                </a:cubicBezTo>
                <a:cubicBezTo>
                  <a:pt x="1096" y="361"/>
                  <a:pt x="1086" y="375"/>
                  <a:pt x="1080" y="389"/>
                </a:cubicBezTo>
                <a:cubicBezTo>
                  <a:pt x="1069" y="412"/>
                  <a:pt x="1056" y="428"/>
                  <a:pt x="1030" y="432"/>
                </a:cubicBezTo>
                <a:cubicBezTo>
                  <a:pt x="1006" y="436"/>
                  <a:pt x="988" y="449"/>
                  <a:pt x="977" y="471"/>
                </a:cubicBezTo>
                <a:cubicBezTo>
                  <a:pt x="965" y="494"/>
                  <a:pt x="945" y="508"/>
                  <a:pt x="920" y="515"/>
                </a:cubicBezTo>
                <a:cubicBezTo>
                  <a:pt x="892" y="523"/>
                  <a:pt x="863" y="534"/>
                  <a:pt x="834" y="541"/>
                </a:cubicBezTo>
                <a:cubicBezTo>
                  <a:pt x="819" y="545"/>
                  <a:pt x="803" y="548"/>
                  <a:pt x="787" y="547"/>
                </a:cubicBezTo>
                <a:cubicBezTo>
                  <a:pt x="764" y="545"/>
                  <a:pt x="746" y="551"/>
                  <a:pt x="728" y="566"/>
                </a:cubicBezTo>
                <a:cubicBezTo>
                  <a:pt x="711" y="579"/>
                  <a:pt x="693" y="587"/>
                  <a:pt x="671" y="577"/>
                </a:cubicBezTo>
                <a:cubicBezTo>
                  <a:pt x="659" y="572"/>
                  <a:pt x="648" y="578"/>
                  <a:pt x="643" y="590"/>
                </a:cubicBezTo>
                <a:cubicBezTo>
                  <a:pt x="630" y="616"/>
                  <a:pt x="610" y="620"/>
                  <a:pt x="583" y="615"/>
                </a:cubicBezTo>
                <a:cubicBezTo>
                  <a:pt x="547" y="608"/>
                  <a:pt x="537" y="616"/>
                  <a:pt x="530" y="652"/>
                </a:cubicBezTo>
                <a:cubicBezTo>
                  <a:pt x="527" y="670"/>
                  <a:pt x="522" y="685"/>
                  <a:pt x="502" y="688"/>
                </a:cubicBezTo>
                <a:cubicBezTo>
                  <a:pt x="502" y="703"/>
                  <a:pt x="504" y="718"/>
                  <a:pt x="502" y="732"/>
                </a:cubicBezTo>
                <a:cubicBezTo>
                  <a:pt x="496" y="774"/>
                  <a:pt x="473" y="803"/>
                  <a:pt x="432" y="816"/>
                </a:cubicBezTo>
                <a:cubicBezTo>
                  <a:pt x="417" y="820"/>
                  <a:pt x="407" y="826"/>
                  <a:pt x="404" y="844"/>
                </a:cubicBezTo>
                <a:cubicBezTo>
                  <a:pt x="401" y="866"/>
                  <a:pt x="382" y="875"/>
                  <a:pt x="362" y="879"/>
                </a:cubicBezTo>
                <a:cubicBezTo>
                  <a:pt x="351" y="881"/>
                  <a:pt x="338" y="880"/>
                  <a:pt x="327" y="882"/>
                </a:cubicBezTo>
                <a:cubicBezTo>
                  <a:pt x="303" y="886"/>
                  <a:pt x="278" y="887"/>
                  <a:pt x="258" y="898"/>
                </a:cubicBezTo>
                <a:cubicBezTo>
                  <a:pt x="215" y="920"/>
                  <a:pt x="145" y="911"/>
                  <a:pt x="127" y="852"/>
                </a:cubicBezTo>
                <a:cubicBezTo>
                  <a:pt x="121" y="832"/>
                  <a:pt x="106" y="821"/>
                  <a:pt x="88" y="812"/>
                </a:cubicBezTo>
                <a:cubicBezTo>
                  <a:pt x="26" y="783"/>
                  <a:pt x="4" y="737"/>
                  <a:pt x="22" y="672"/>
                </a:cubicBezTo>
                <a:cubicBezTo>
                  <a:pt x="28" y="649"/>
                  <a:pt x="26" y="627"/>
                  <a:pt x="15" y="606"/>
                </a:cubicBezTo>
                <a:cubicBezTo>
                  <a:pt x="0" y="574"/>
                  <a:pt x="2" y="546"/>
                  <a:pt x="31" y="520"/>
                </a:cubicBezTo>
                <a:cubicBezTo>
                  <a:pt x="41" y="511"/>
                  <a:pt x="43" y="494"/>
                  <a:pt x="49" y="480"/>
                </a:cubicBezTo>
                <a:cubicBezTo>
                  <a:pt x="55" y="467"/>
                  <a:pt x="59" y="450"/>
                  <a:pt x="69" y="441"/>
                </a:cubicBezTo>
                <a:cubicBezTo>
                  <a:pt x="91" y="422"/>
                  <a:pt x="106" y="400"/>
                  <a:pt x="115" y="373"/>
                </a:cubicBezTo>
                <a:cubicBezTo>
                  <a:pt x="127" y="338"/>
                  <a:pt x="148" y="317"/>
                  <a:pt x="187" y="315"/>
                </a:cubicBezTo>
                <a:cubicBezTo>
                  <a:pt x="199" y="315"/>
                  <a:pt x="211" y="306"/>
                  <a:pt x="221" y="299"/>
                </a:cubicBezTo>
                <a:cubicBezTo>
                  <a:pt x="237" y="287"/>
                  <a:pt x="254" y="283"/>
                  <a:pt x="273" y="290"/>
                </a:cubicBezTo>
                <a:cubicBezTo>
                  <a:pt x="299" y="299"/>
                  <a:pt x="323" y="295"/>
                  <a:pt x="347" y="285"/>
                </a:cubicBezTo>
                <a:cubicBezTo>
                  <a:pt x="361" y="280"/>
                  <a:pt x="374" y="274"/>
                  <a:pt x="388" y="270"/>
                </a:cubicBezTo>
                <a:cubicBezTo>
                  <a:pt x="412" y="263"/>
                  <a:pt x="436" y="263"/>
                  <a:pt x="459" y="281"/>
                </a:cubicBezTo>
                <a:close/>
              </a:path>
            </a:pathLst>
          </a:custGeom>
          <a:solidFill>
            <a:schemeClr val="accent6">
              <a:lumMod val="20000"/>
              <a:lumOff val="80000"/>
              <a:alpha val="60000"/>
            </a:schemeClr>
          </a:solidFill>
          <a:ln w="9525">
            <a:solidFill>
              <a:schemeClr val="accent6">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1965"/>
              </a:solidFill>
              <a:effectLst/>
              <a:uLnTx/>
              <a:uFillTx/>
              <a:latin typeface="Arial" panose="020B0604020202020204" pitchFamily="34" charset="0"/>
            </a:endParaRPr>
          </a:p>
        </p:txBody>
      </p:sp>
      <p:sp>
        <p:nvSpPr>
          <p:cNvPr id="16" name="TextBox 15">
            <a:extLst>
              <a:ext uri="{FF2B5EF4-FFF2-40B4-BE49-F238E27FC236}">
                <a16:creationId xmlns:a16="http://schemas.microsoft.com/office/drawing/2014/main" id="{F6E7896E-09B6-F6C0-C53E-48088F54D549}"/>
              </a:ext>
            </a:extLst>
          </p:cNvPr>
          <p:cNvSpPr txBox="1"/>
          <p:nvPr/>
        </p:nvSpPr>
        <p:spPr>
          <a:xfrm>
            <a:off x="7683497" y="3920795"/>
            <a:ext cx="3921128" cy="646331"/>
          </a:xfrm>
          <a:prstGeom prst="rect">
            <a:avLst/>
          </a:prstGeom>
          <a:solidFill>
            <a:schemeClr val="accent5">
              <a:lumMod val="20000"/>
              <a:lumOff val="80000"/>
            </a:schemeClr>
          </a:solidFill>
        </p:spPr>
        <p:txBody>
          <a:bodyPr wrap="square" rIns="36000" rtlCol="0">
            <a:spAutoFit/>
          </a:bodyPr>
          <a:lstStyle/>
          <a:p>
            <a:r>
              <a:rPr lang="en-US" sz="1200" b="1" noProof="0" dirty="0"/>
              <a:t>GIP</a:t>
            </a:r>
            <a:r>
              <a:rPr lang="en-US" sz="1200" noProof="0" dirty="0"/>
              <a:t> and </a:t>
            </a:r>
            <a:r>
              <a:rPr lang="en-US" sz="1200" b="1" noProof="0" dirty="0">
                <a:solidFill>
                  <a:schemeClr val="accent1"/>
                </a:solidFill>
              </a:rPr>
              <a:t>GLP-1:</a:t>
            </a:r>
          </a:p>
          <a:p>
            <a:pPr marL="144000" indent="-144000">
              <a:buFont typeface="Arial" panose="020B0604020202020204" pitchFamily="34" charset="0"/>
              <a:buChar char="•"/>
            </a:pPr>
            <a:r>
              <a:rPr lang="en-US" sz="1200" noProof="0" dirty="0"/>
              <a:t>Stimulate insulin release from pancreatic β-cells</a:t>
            </a:r>
            <a:r>
              <a:rPr lang="en-US" sz="1200" kern="1200" baseline="30000" noProof="0" dirty="0">
                <a:solidFill>
                  <a:schemeClr val="tx1"/>
                </a:solidFill>
                <a:ea typeface="Arial" panose="020B0604020202020204" pitchFamily="34" charset="0"/>
                <a:cs typeface="Arial" panose="020B0604020202020204" pitchFamily="34" charset="0"/>
              </a:rPr>
              <a:t>†,</a:t>
            </a:r>
            <a:r>
              <a:rPr lang="en-US" sz="1200" baseline="30000" noProof="0" dirty="0"/>
              <a:t>1,2,4</a:t>
            </a:r>
          </a:p>
          <a:p>
            <a:pPr marL="144000" indent="-144000">
              <a:buFont typeface="Arial" panose="020B0604020202020204" pitchFamily="34" charset="0"/>
              <a:buChar char="•"/>
            </a:pPr>
            <a:r>
              <a:rPr lang="en-US" sz="1200" noProof="0" dirty="0"/>
              <a:t>Reduces hyperglycemia</a:t>
            </a:r>
            <a:r>
              <a:rPr lang="en-US" sz="1200" baseline="30000" noProof="0" dirty="0"/>
              <a:t>1,2,4</a:t>
            </a:r>
            <a:endParaRPr lang="en-US" sz="1200" noProof="0" dirty="0"/>
          </a:p>
        </p:txBody>
      </p:sp>
      <p:cxnSp>
        <p:nvCxnSpPr>
          <p:cNvPr id="85" name="Straight Arrow Connector 84">
            <a:extLst>
              <a:ext uri="{FF2B5EF4-FFF2-40B4-BE49-F238E27FC236}">
                <a16:creationId xmlns:a16="http://schemas.microsoft.com/office/drawing/2014/main" id="{7CE96BD2-9D82-A040-9ABE-0791A19303E9}"/>
              </a:ext>
            </a:extLst>
          </p:cNvPr>
          <p:cNvCxnSpPr>
            <a:cxnSpLocks/>
            <a:stCxn id="16" idx="1"/>
            <a:endCxn id="3" idx="15"/>
          </p:cNvCxnSpPr>
          <p:nvPr/>
        </p:nvCxnSpPr>
        <p:spPr>
          <a:xfrm flipH="1">
            <a:off x="6735153" y="4243961"/>
            <a:ext cx="948344" cy="8436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98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32CE33-2059-AC18-58DA-D6C3F49F279A}"/>
              </a:ext>
            </a:extLst>
          </p:cNvPr>
          <p:cNvSpPr/>
          <p:nvPr/>
        </p:nvSpPr>
        <p:spPr>
          <a:xfrm>
            <a:off x="1002613" y="3135628"/>
            <a:ext cx="4688674" cy="2696467"/>
          </a:xfrm>
          <a:prstGeom prst="rect">
            <a:avLst/>
          </a:prstGeom>
          <a:gradFill>
            <a:gsLst>
              <a:gs pos="80000">
                <a:schemeClr val="accent5">
                  <a:lumMod val="20000"/>
                  <a:lumOff val="80000"/>
                </a:schemeClr>
              </a:gs>
              <a:gs pos="0">
                <a:schemeClr val="bg1">
                  <a:alpha val="0"/>
                </a:schemeClr>
              </a:gs>
              <a:gs pos="100000">
                <a:schemeClr val="accent5">
                  <a:lumMod val="40000"/>
                  <a:lumOff val="6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59299069-0A8B-4C5F-873F-5550774041CE}"/>
              </a:ext>
            </a:extLst>
          </p:cNvPr>
          <p:cNvSpPr txBox="1"/>
          <p:nvPr/>
        </p:nvSpPr>
        <p:spPr>
          <a:xfrm>
            <a:off x="1001168" y="2864866"/>
            <a:ext cx="4688674" cy="328739"/>
          </a:xfrm>
          <a:prstGeom prst="rect">
            <a:avLst/>
          </a:prstGeom>
          <a:solidFill>
            <a:schemeClr val="accent1"/>
          </a:solidFill>
        </p:spPr>
        <p:txBody>
          <a:bodyPr wrap="square" lIns="91440" tIns="36000" rIns="91440" bIns="45720" rtlCol="0" anchor="t">
            <a:spAutoFit/>
          </a:bodyPr>
          <a:lstStyle/>
          <a:p>
            <a:r>
              <a:rPr lang="en-US" sz="1600" b="1" noProof="0" dirty="0">
                <a:solidFill>
                  <a:schemeClr val="bg1"/>
                </a:solidFill>
              </a:rPr>
              <a:t>Change in body weight at 72 weeks</a:t>
            </a:r>
            <a:r>
              <a:rPr lang="en-US" sz="1600" baseline="30000" noProof="0" dirty="0">
                <a:solidFill>
                  <a:schemeClr val="bg1"/>
                </a:solidFill>
              </a:rPr>
              <a:t>1</a:t>
            </a:r>
            <a:r>
              <a:rPr lang="en-US" sz="1600" b="1" noProof="0" dirty="0">
                <a:solidFill>
                  <a:schemeClr val="bg1"/>
                </a:solidFill>
              </a:rPr>
              <a:t> </a:t>
            </a:r>
          </a:p>
        </p:txBody>
      </p:sp>
      <p:sp>
        <p:nvSpPr>
          <p:cNvPr id="10" name="Rectangle 9">
            <a:extLst>
              <a:ext uri="{FF2B5EF4-FFF2-40B4-BE49-F238E27FC236}">
                <a16:creationId xmlns:a16="http://schemas.microsoft.com/office/drawing/2014/main" id="{C5778425-BDC9-6282-334E-8EA340496EB0}"/>
              </a:ext>
            </a:extLst>
          </p:cNvPr>
          <p:cNvSpPr/>
          <p:nvPr/>
        </p:nvSpPr>
        <p:spPr>
          <a:xfrm>
            <a:off x="6509192" y="2864866"/>
            <a:ext cx="4688674" cy="3019081"/>
          </a:xfrm>
          <a:prstGeom prst="rect">
            <a:avLst/>
          </a:prstGeom>
          <a:gradFill>
            <a:gsLst>
              <a:gs pos="80000">
                <a:schemeClr val="accent3">
                  <a:lumMod val="20000"/>
                  <a:lumOff val="80000"/>
                </a:schemeClr>
              </a:gs>
              <a:gs pos="0">
                <a:schemeClr val="bg1">
                  <a:alpha val="0"/>
                </a:schemeClr>
              </a:gs>
              <a:gs pos="100000">
                <a:schemeClr val="accent3">
                  <a:lumMod val="40000"/>
                  <a:lumOff val="60000"/>
                </a:schemeClr>
              </a:gs>
            </a:gsLst>
            <a:lin ang="162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Box 2">
            <a:extLst>
              <a:ext uri="{FF2B5EF4-FFF2-40B4-BE49-F238E27FC236}">
                <a16:creationId xmlns:a16="http://schemas.microsoft.com/office/drawing/2014/main" id="{471AF392-EB9C-01B3-5379-09222B0ED555}"/>
              </a:ext>
            </a:extLst>
          </p:cNvPr>
          <p:cNvSpPr txBox="1"/>
          <p:nvPr/>
        </p:nvSpPr>
        <p:spPr>
          <a:xfrm>
            <a:off x="6509192" y="2864867"/>
            <a:ext cx="4688674" cy="328739"/>
          </a:xfrm>
          <a:prstGeom prst="rect">
            <a:avLst/>
          </a:prstGeom>
          <a:solidFill>
            <a:schemeClr val="bg1">
              <a:lumMod val="65000"/>
            </a:schemeClr>
          </a:solidFill>
        </p:spPr>
        <p:txBody>
          <a:bodyPr wrap="square" tIns="36000" rtlCol="0">
            <a:spAutoFit/>
          </a:bodyPr>
          <a:lstStyle/>
          <a:p>
            <a:pPr marL="0" marR="0" lvl="0" indent="0" defTabSz="685783"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bg1"/>
                </a:solidFill>
                <a:effectLst/>
                <a:uLnTx/>
                <a:uFillTx/>
                <a:ea typeface="+mn-ea"/>
                <a:cs typeface="+mn-cs"/>
              </a:rPr>
              <a:t>Changes in cardiometabolic parameters</a:t>
            </a:r>
            <a:r>
              <a:rPr kumimoji="0" lang="en-US" sz="1600" i="0" u="none" strike="noStrike" kern="0" cap="none" spc="0" normalizeH="0" baseline="30000" noProof="0" dirty="0">
                <a:ln>
                  <a:noFill/>
                </a:ln>
                <a:solidFill>
                  <a:schemeClr val="bg1"/>
                </a:solidFill>
                <a:effectLst/>
                <a:uLnTx/>
                <a:uFillTx/>
                <a:ea typeface="+mn-ea"/>
                <a:cs typeface="+mn-cs"/>
              </a:rPr>
              <a:t>2</a:t>
            </a:r>
          </a:p>
        </p:txBody>
      </p:sp>
      <p:sp>
        <p:nvSpPr>
          <p:cNvPr id="21" name="Isosceles Triangle 20">
            <a:extLst>
              <a:ext uri="{FF2B5EF4-FFF2-40B4-BE49-F238E27FC236}">
                <a16:creationId xmlns:a16="http://schemas.microsoft.com/office/drawing/2014/main" id="{FD2F5703-8EE3-1F95-3592-F6AB5F09B9E6}"/>
              </a:ext>
            </a:extLst>
          </p:cNvPr>
          <p:cNvSpPr/>
          <p:nvPr/>
        </p:nvSpPr>
        <p:spPr>
          <a:xfrm flipV="1">
            <a:off x="4094802" y="3890497"/>
            <a:ext cx="809287" cy="418367"/>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Isosceles Triangle 19">
            <a:extLst>
              <a:ext uri="{FF2B5EF4-FFF2-40B4-BE49-F238E27FC236}">
                <a16:creationId xmlns:a16="http://schemas.microsoft.com/office/drawing/2014/main" id="{B967F25C-ED7F-AA50-0264-B77753C23450}"/>
              </a:ext>
            </a:extLst>
          </p:cNvPr>
          <p:cNvSpPr/>
          <p:nvPr/>
        </p:nvSpPr>
        <p:spPr>
          <a:xfrm flipV="1">
            <a:off x="2146867" y="5259667"/>
            <a:ext cx="809287" cy="418367"/>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Box 16">
            <a:extLst>
              <a:ext uri="{FF2B5EF4-FFF2-40B4-BE49-F238E27FC236}">
                <a16:creationId xmlns:a16="http://schemas.microsoft.com/office/drawing/2014/main" id="{0340C51A-9884-E03A-8EDC-C22EA74913C5}"/>
              </a:ext>
            </a:extLst>
          </p:cNvPr>
          <p:cNvSpPr txBox="1"/>
          <p:nvPr/>
        </p:nvSpPr>
        <p:spPr>
          <a:xfrm>
            <a:off x="1734118" y="3207855"/>
            <a:ext cx="1642542" cy="461665"/>
          </a:xfrm>
          <a:prstGeom prst="rect">
            <a:avLst/>
          </a:prstGeom>
          <a:noFill/>
        </p:spPr>
        <p:txBody>
          <a:bodyPr wrap="square" rtlCol="0">
            <a:spAutoFit/>
          </a:bodyPr>
          <a:lstStyle/>
          <a:p>
            <a:pPr algn="ctr"/>
            <a:r>
              <a:rPr lang="en-US" sz="1200" b="1" noProof="0" dirty="0">
                <a:solidFill>
                  <a:schemeClr val="accent1"/>
                </a:solidFill>
              </a:rPr>
              <a:t>Tirzepatide 15 mg + lifestyle counseling </a:t>
            </a:r>
          </a:p>
        </p:txBody>
      </p:sp>
      <p:sp>
        <p:nvSpPr>
          <p:cNvPr id="18" name="TextBox 17">
            <a:extLst>
              <a:ext uri="{FF2B5EF4-FFF2-40B4-BE49-F238E27FC236}">
                <a16:creationId xmlns:a16="http://schemas.microsoft.com/office/drawing/2014/main" id="{163508A2-66A7-BE63-7E42-FF47DA525D09}"/>
              </a:ext>
            </a:extLst>
          </p:cNvPr>
          <p:cNvSpPr txBox="1"/>
          <p:nvPr/>
        </p:nvSpPr>
        <p:spPr>
          <a:xfrm>
            <a:off x="3660761" y="3207855"/>
            <a:ext cx="1686546" cy="461665"/>
          </a:xfrm>
          <a:prstGeom prst="rect">
            <a:avLst/>
          </a:prstGeom>
          <a:noFill/>
        </p:spPr>
        <p:txBody>
          <a:bodyPr wrap="square" rtlCol="0">
            <a:spAutoFit/>
          </a:bodyPr>
          <a:lstStyle/>
          <a:p>
            <a:pPr algn="ctr"/>
            <a:r>
              <a:rPr lang="en-US" sz="1200" b="1" noProof="0" dirty="0">
                <a:solidFill>
                  <a:schemeClr val="bg1">
                    <a:lumMod val="50000"/>
                  </a:schemeClr>
                </a:solidFill>
              </a:rPr>
              <a:t>Placebo + lifestyle counseling</a:t>
            </a:r>
          </a:p>
        </p:txBody>
      </p:sp>
      <p:sp>
        <p:nvSpPr>
          <p:cNvPr id="19" name="TextBox 18">
            <a:extLst>
              <a:ext uri="{FF2B5EF4-FFF2-40B4-BE49-F238E27FC236}">
                <a16:creationId xmlns:a16="http://schemas.microsoft.com/office/drawing/2014/main" id="{41032A84-3371-2402-D58B-CC9697F44469}"/>
              </a:ext>
            </a:extLst>
          </p:cNvPr>
          <p:cNvSpPr txBox="1"/>
          <p:nvPr/>
        </p:nvSpPr>
        <p:spPr>
          <a:xfrm rot="16200000">
            <a:off x="1195074" y="4415913"/>
            <a:ext cx="1242003" cy="392251"/>
          </a:xfrm>
          <a:prstGeom prst="rect">
            <a:avLst/>
          </a:prstGeom>
          <a:noFill/>
        </p:spPr>
        <p:txBody>
          <a:bodyPr wrap="square" rtlCol="0">
            <a:spAutoFit/>
          </a:bodyPr>
          <a:lstStyle/>
          <a:p>
            <a:pPr algn="ctr"/>
            <a:r>
              <a:rPr lang="en-US" sz="1200" noProof="0" dirty="0"/>
              <a:t>Mean weight reduction (%)</a:t>
            </a:r>
          </a:p>
        </p:txBody>
      </p:sp>
      <p:graphicFrame>
        <p:nvGraphicFramePr>
          <p:cNvPr id="16" name="Chart 15">
            <a:extLst>
              <a:ext uri="{FF2B5EF4-FFF2-40B4-BE49-F238E27FC236}">
                <a16:creationId xmlns:a16="http://schemas.microsoft.com/office/drawing/2014/main" id="{D033C741-A597-8CEE-C743-78CDF1115CBD}"/>
              </a:ext>
            </a:extLst>
          </p:cNvPr>
          <p:cNvGraphicFramePr/>
          <p:nvPr>
            <p:extLst>
              <p:ext uri="{D42A27DB-BD31-4B8C-83A1-F6EECF244321}">
                <p14:modId xmlns:p14="http://schemas.microsoft.com/office/powerpoint/2010/main" val="3087758419"/>
              </p:ext>
            </p:extLst>
          </p:nvPr>
        </p:nvGraphicFramePr>
        <p:xfrm>
          <a:off x="1431369" y="3533612"/>
          <a:ext cx="4183226" cy="2179590"/>
        </p:xfrm>
        <a:graphic>
          <a:graphicData uri="http://schemas.openxmlformats.org/drawingml/2006/chart">
            <c:chart xmlns:c="http://schemas.openxmlformats.org/drawingml/2006/chart" xmlns:r="http://schemas.openxmlformats.org/officeDocument/2006/relationships" r:id="rId3"/>
          </a:graphicData>
        </a:graphic>
      </p:graphicFrame>
      <p:grpSp>
        <p:nvGrpSpPr>
          <p:cNvPr id="63" name="Group 62">
            <a:extLst>
              <a:ext uri="{FF2B5EF4-FFF2-40B4-BE49-F238E27FC236}">
                <a16:creationId xmlns:a16="http://schemas.microsoft.com/office/drawing/2014/main" id="{645DB74F-168A-EC8D-EADC-58703D1E8745}"/>
              </a:ext>
            </a:extLst>
          </p:cNvPr>
          <p:cNvGrpSpPr/>
          <p:nvPr/>
        </p:nvGrpSpPr>
        <p:grpSpPr>
          <a:xfrm>
            <a:off x="7101408" y="3322209"/>
            <a:ext cx="1262420" cy="820702"/>
            <a:chOff x="8076068" y="3878240"/>
            <a:chExt cx="1798896" cy="965935"/>
          </a:xfrm>
        </p:grpSpPr>
        <p:sp>
          <p:nvSpPr>
            <p:cNvPr id="64" name="TextBox 63">
              <a:extLst>
                <a:ext uri="{FF2B5EF4-FFF2-40B4-BE49-F238E27FC236}">
                  <a16:creationId xmlns:a16="http://schemas.microsoft.com/office/drawing/2014/main" id="{43FDC649-7979-7D0D-DB89-03EB13043F74}"/>
                </a:ext>
              </a:extLst>
            </p:cNvPr>
            <p:cNvSpPr txBox="1"/>
            <p:nvPr/>
          </p:nvSpPr>
          <p:spPr>
            <a:xfrm>
              <a:off x="8076068" y="4536398"/>
              <a:ext cx="1798896" cy="307777"/>
            </a:xfrm>
            <a:prstGeom prst="rect">
              <a:avLst/>
            </a:prstGeom>
            <a:noFill/>
          </p:spPr>
          <p:txBody>
            <a:bodyPr wrap="square" rtlCol="0">
              <a:spAutoFit/>
            </a:bodyPr>
            <a:lstStyle/>
            <a:p>
              <a:pPr algn="ctr"/>
              <a:r>
                <a:rPr lang="en-US" sz="1400" noProof="0" dirty="0"/>
                <a:t>HbA</a:t>
              </a:r>
              <a:r>
                <a:rPr lang="en-US" sz="1400" baseline="-25000" noProof="0" dirty="0"/>
                <a:t>1c</a:t>
              </a:r>
            </a:p>
          </p:txBody>
        </p:sp>
        <p:grpSp>
          <p:nvGrpSpPr>
            <p:cNvPr id="65" name="Group 39">
              <a:extLst>
                <a:ext uri="{FF2B5EF4-FFF2-40B4-BE49-F238E27FC236}">
                  <a16:creationId xmlns:a16="http://schemas.microsoft.com/office/drawing/2014/main" id="{5E68C9CC-AA8F-0FC9-D20E-E299464D315F}"/>
                </a:ext>
              </a:extLst>
            </p:cNvPr>
            <p:cNvGrpSpPr>
              <a:grpSpLocks noChangeAspect="1"/>
            </p:cNvGrpSpPr>
            <p:nvPr/>
          </p:nvGrpSpPr>
          <p:grpSpPr bwMode="auto">
            <a:xfrm>
              <a:off x="8824983" y="3878240"/>
              <a:ext cx="301067" cy="571500"/>
              <a:chOff x="2024" y="-6"/>
              <a:chExt cx="1710" cy="3246"/>
            </a:xfrm>
          </p:grpSpPr>
          <p:sp>
            <p:nvSpPr>
              <p:cNvPr id="66" name="Freeform 40">
                <a:extLst>
                  <a:ext uri="{FF2B5EF4-FFF2-40B4-BE49-F238E27FC236}">
                    <a16:creationId xmlns:a16="http://schemas.microsoft.com/office/drawing/2014/main" id="{F72E8256-0295-0671-F52C-A4330FA9B262}"/>
                  </a:ext>
                </a:extLst>
              </p:cNvPr>
              <p:cNvSpPr>
                <a:spLocks noEditPoints="1"/>
              </p:cNvSpPr>
              <p:nvPr/>
            </p:nvSpPr>
            <p:spPr bwMode="auto">
              <a:xfrm>
                <a:off x="2024" y="-6"/>
                <a:ext cx="1710" cy="2514"/>
              </a:xfrm>
              <a:custGeom>
                <a:avLst/>
                <a:gdLst>
                  <a:gd name="T0" fmla="*/ 2462 w 2463"/>
                  <a:gd name="T1" fmla="*/ 1713 h 3626"/>
                  <a:gd name="T2" fmla="*/ 2462 w 2463"/>
                  <a:gd name="T3" fmla="*/ 2663 h 3626"/>
                  <a:gd name="T4" fmla="*/ 2416 w 2463"/>
                  <a:gd name="T5" fmla="*/ 3053 h 3626"/>
                  <a:gd name="T6" fmla="*/ 2013 w 2463"/>
                  <a:gd name="T7" fmla="*/ 3501 h 3626"/>
                  <a:gd name="T8" fmla="*/ 1557 w 2463"/>
                  <a:gd name="T9" fmla="*/ 3605 h 3626"/>
                  <a:gd name="T10" fmla="*/ 962 w 2463"/>
                  <a:gd name="T11" fmla="*/ 3609 h 3626"/>
                  <a:gd name="T12" fmla="*/ 479 w 2463"/>
                  <a:gd name="T13" fmla="*/ 3498 h 3626"/>
                  <a:gd name="T14" fmla="*/ 27 w 2463"/>
                  <a:gd name="T15" fmla="*/ 2931 h 3626"/>
                  <a:gd name="T16" fmla="*/ 0 w 2463"/>
                  <a:gd name="T17" fmla="*/ 2613 h 3626"/>
                  <a:gd name="T18" fmla="*/ 0 w 2463"/>
                  <a:gd name="T19" fmla="*/ 803 h 3626"/>
                  <a:gd name="T20" fmla="*/ 64 w 2463"/>
                  <a:gd name="T21" fmla="*/ 482 h 3626"/>
                  <a:gd name="T22" fmla="*/ 338 w 2463"/>
                  <a:gd name="T23" fmla="*/ 204 h 3626"/>
                  <a:gd name="T24" fmla="*/ 922 w 2463"/>
                  <a:gd name="T25" fmla="*/ 21 h 3626"/>
                  <a:gd name="T26" fmla="*/ 1613 w 2463"/>
                  <a:gd name="T27" fmla="*/ 30 h 3626"/>
                  <a:gd name="T28" fmla="*/ 2233 w 2463"/>
                  <a:gd name="T29" fmla="*/ 253 h 3626"/>
                  <a:gd name="T30" fmla="*/ 2459 w 2463"/>
                  <a:gd name="T31" fmla="*/ 645 h 3626"/>
                  <a:gd name="T32" fmla="*/ 2462 w 2463"/>
                  <a:gd name="T33" fmla="*/ 757 h 3626"/>
                  <a:gd name="T34" fmla="*/ 2463 w 2463"/>
                  <a:gd name="T35" fmla="*/ 1713 h 3626"/>
                  <a:gd name="T36" fmla="*/ 2462 w 2463"/>
                  <a:gd name="T37" fmla="*/ 1713 h 3626"/>
                  <a:gd name="T38" fmla="*/ 212 w 2463"/>
                  <a:gd name="T39" fmla="*/ 1308 h 3626"/>
                  <a:gd name="T40" fmla="*/ 212 w 2463"/>
                  <a:gd name="T41" fmla="*/ 1704 h 3626"/>
                  <a:gd name="T42" fmla="*/ 352 w 2463"/>
                  <a:gd name="T43" fmla="*/ 2072 h 3626"/>
                  <a:gd name="T44" fmla="*/ 759 w 2463"/>
                  <a:gd name="T45" fmla="*/ 2332 h 3626"/>
                  <a:gd name="T46" fmla="*/ 1744 w 2463"/>
                  <a:gd name="T47" fmla="*/ 2317 h 3626"/>
                  <a:gd name="T48" fmla="*/ 2114 w 2463"/>
                  <a:gd name="T49" fmla="*/ 2069 h 3626"/>
                  <a:gd name="T50" fmla="*/ 2250 w 2463"/>
                  <a:gd name="T51" fmla="*/ 1730 h 3626"/>
                  <a:gd name="T52" fmla="*/ 2251 w 2463"/>
                  <a:gd name="T53" fmla="*/ 938 h 3626"/>
                  <a:gd name="T54" fmla="*/ 2130 w 2463"/>
                  <a:gd name="T55" fmla="*/ 603 h 3626"/>
                  <a:gd name="T56" fmla="*/ 1791 w 2463"/>
                  <a:gd name="T57" fmla="*/ 359 h 3626"/>
                  <a:gd name="T58" fmla="*/ 712 w 2463"/>
                  <a:gd name="T59" fmla="*/ 343 h 3626"/>
                  <a:gd name="T60" fmla="*/ 354 w 2463"/>
                  <a:gd name="T61" fmla="*/ 577 h 3626"/>
                  <a:gd name="T62" fmla="*/ 211 w 2463"/>
                  <a:gd name="T63" fmla="*/ 944 h 3626"/>
                  <a:gd name="T64" fmla="*/ 212 w 2463"/>
                  <a:gd name="T65" fmla="*/ 1308 h 3626"/>
                  <a:gd name="T66" fmla="*/ 1552 w 2463"/>
                  <a:gd name="T67" fmla="*/ 2987 h 3626"/>
                  <a:gd name="T68" fmla="*/ 1232 w 2463"/>
                  <a:gd name="T69" fmla="*/ 2666 h 3626"/>
                  <a:gd name="T70" fmla="*/ 910 w 2463"/>
                  <a:gd name="T71" fmla="*/ 2987 h 3626"/>
                  <a:gd name="T72" fmla="*/ 1230 w 2463"/>
                  <a:gd name="T73" fmla="*/ 3308 h 3626"/>
                  <a:gd name="T74" fmla="*/ 1552 w 2463"/>
                  <a:gd name="T75" fmla="*/ 2987 h 3626"/>
                  <a:gd name="T76" fmla="*/ 484 w 2463"/>
                  <a:gd name="T77" fmla="*/ 3118 h 3626"/>
                  <a:gd name="T78" fmla="*/ 711 w 2463"/>
                  <a:gd name="T79" fmla="*/ 2893 h 3626"/>
                  <a:gd name="T80" fmla="*/ 485 w 2463"/>
                  <a:gd name="T81" fmla="*/ 2666 h 3626"/>
                  <a:gd name="T82" fmla="*/ 258 w 2463"/>
                  <a:gd name="T83" fmla="*/ 2892 h 3626"/>
                  <a:gd name="T84" fmla="*/ 484 w 2463"/>
                  <a:gd name="T85" fmla="*/ 3118 h 3626"/>
                  <a:gd name="T86" fmla="*/ 1978 w 2463"/>
                  <a:gd name="T87" fmla="*/ 3118 h 3626"/>
                  <a:gd name="T88" fmla="*/ 2204 w 2463"/>
                  <a:gd name="T89" fmla="*/ 2892 h 3626"/>
                  <a:gd name="T90" fmla="*/ 1978 w 2463"/>
                  <a:gd name="T91" fmla="*/ 2666 h 3626"/>
                  <a:gd name="T92" fmla="*/ 1752 w 2463"/>
                  <a:gd name="T93" fmla="*/ 2892 h 3626"/>
                  <a:gd name="T94" fmla="*/ 1978 w 2463"/>
                  <a:gd name="T95" fmla="*/ 3118 h 3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3" h="3626">
                    <a:moveTo>
                      <a:pt x="2462" y="1713"/>
                    </a:moveTo>
                    <a:cubicBezTo>
                      <a:pt x="2462" y="2030"/>
                      <a:pt x="2463" y="2346"/>
                      <a:pt x="2462" y="2663"/>
                    </a:cubicBezTo>
                    <a:cubicBezTo>
                      <a:pt x="2461" y="2794"/>
                      <a:pt x="2451" y="2925"/>
                      <a:pt x="2416" y="3053"/>
                    </a:cubicBezTo>
                    <a:cubicBezTo>
                      <a:pt x="2356" y="3269"/>
                      <a:pt x="2219" y="3416"/>
                      <a:pt x="2013" y="3501"/>
                    </a:cubicBezTo>
                    <a:cubicBezTo>
                      <a:pt x="1867" y="3562"/>
                      <a:pt x="1714" y="3590"/>
                      <a:pt x="1557" y="3605"/>
                    </a:cubicBezTo>
                    <a:cubicBezTo>
                      <a:pt x="1359" y="3624"/>
                      <a:pt x="1161" y="3626"/>
                      <a:pt x="962" y="3609"/>
                    </a:cubicBezTo>
                    <a:cubicBezTo>
                      <a:pt x="796" y="3594"/>
                      <a:pt x="633" y="3564"/>
                      <a:pt x="479" y="3498"/>
                    </a:cubicBezTo>
                    <a:cubicBezTo>
                      <a:pt x="227" y="3390"/>
                      <a:pt x="79" y="3199"/>
                      <a:pt x="27" y="2931"/>
                    </a:cubicBezTo>
                    <a:cubicBezTo>
                      <a:pt x="7" y="2826"/>
                      <a:pt x="0" y="2720"/>
                      <a:pt x="0" y="2613"/>
                    </a:cubicBezTo>
                    <a:cubicBezTo>
                      <a:pt x="0" y="2010"/>
                      <a:pt x="0" y="1406"/>
                      <a:pt x="0" y="803"/>
                    </a:cubicBezTo>
                    <a:cubicBezTo>
                      <a:pt x="0" y="692"/>
                      <a:pt x="16" y="584"/>
                      <a:pt x="64" y="482"/>
                    </a:cubicBezTo>
                    <a:cubicBezTo>
                      <a:pt x="124" y="359"/>
                      <a:pt x="222" y="273"/>
                      <a:pt x="338" y="204"/>
                    </a:cubicBezTo>
                    <a:cubicBezTo>
                      <a:pt x="518" y="98"/>
                      <a:pt x="715" y="41"/>
                      <a:pt x="922" y="21"/>
                    </a:cubicBezTo>
                    <a:cubicBezTo>
                      <a:pt x="1153" y="0"/>
                      <a:pt x="1383" y="2"/>
                      <a:pt x="1613" y="30"/>
                    </a:cubicBezTo>
                    <a:cubicBezTo>
                      <a:pt x="1837" y="56"/>
                      <a:pt x="2044" y="125"/>
                      <a:pt x="2233" y="253"/>
                    </a:cubicBezTo>
                    <a:cubicBezTo>
                      <a:pt x="2374" y="348"/>
                      <a:pt x="2449" y="477"/>
                      <a:pt x="2459" y="645"/>
                    </a:cubicBezTo>
                    <a:cubicBezTo>
                      <a:pt x="2461" y="682"/>
                      <a:pt x="2462" y="720"/>
                      <a:pt x="2462" y="757"/>
                    </a:cubicBezTo>
                    <a:cubicBezTo>
                      <a:pt x="2463" y="1076"/>
                      <a:pt x="2463" y="1394"/>
                      <a:pt x="2463" y="1713"/>
                    </a:cubicBezTo>
                    <a:cubicBezTo>
                      <a:pt x="2462" y="1713"/>
                      <a:pt x="2462" y="1713"/>
                      <a:pt x="2462" y="1713"/>
                    </a:cubicBezTo>
                    <a:close/>
                    <a:moveTo>
                      <a:pt x="212" y="1308"/>
                    </a:moveTo>
                    <a:cubicBezTo>
                      <a:pt x="212" y="1440"/>
                      <a:pt x="213" y="1572"/>
                      <a:pt x="212" y="1704"/>
                    </a:cubicBezTo>
                    <a:cubicBezTo>
                      <a:pt x="209" y="1846"/>
                      <a:pt x="259" y="1967"/>
                      <a:pt x="352" y="2072"/>
                    </a:cubicBezTo>
                    <a:cubicBezTo>
                      <a:pt x="462" y="2198"/>
                      <a:pt x="602" y="2279"/>
                      <a:pt x="759" y="2332"/>
                    </a:cubicBezTo>
                    <a:cubicBezTo>
                      <a:pt x="1088" y="2442"/>
                      <a:pt x="1418" y="2439"/>
                      <a:pt x="1744" y="2317"/>
                    </a:cubicBezTo>
                    <a:cubicBezTo>
                      <a:pt x="1886" y="2264"/>
                      <a:pt x="2013" y="2185"/>
                      <a:pt x="2114" y="2069"/>
                    </a:cubicBezTo>
                    <a:cubicBezTo>
                      <a:pt x="2198" y="1972"/>
                      <a:pt x="2250" y="1860"/>
                      <a:pt x="2250" y="1730"/>
                    </a:cubicBezTo>
                    <a:cubicBezTo>
                      <a:pt x="2251" y="1466"/>
                      <a:pt x="2249" y="1202"/>
                      <a:pt x="2251" y="938"/>
                    </a:cubicBezTo>
                    <a:cubicBezTo>
                      <a:pt x="2252" y="810"/>
                      <a:pt x="2210" y="700"/>
                      <a:pt x="2130" y="603"/>
                    </a:cubicBezTo>
                    <a:cubicBezTo>
                      <a:pt x="2039" y="491"/>
                      <a:pt x="1923" y="413"/>
                      <a:pt x="1791" y="359"/>
                    </a:cubicBezTo>
                    <a:cubicBezTo>
                      <a:pt x="1434" y="214"/>
                      <a:pt x="1073" y="211"/>
                      <a:pt x="712" y="343"/>
                    </a:cubicBezTo>
                    <a:cubicBezTo>
                      <a:pt x="575" y="393"/>
                      <a:pt x="453" y="468"/>
                      <a:pt x="354" y="577"/>
                    </a:cubicBezTo>
                    <a:cubicBezTo>
                      <a:pt x="260" y="681"/>
                      <a:pt x="209" y="802"/>
                      <a:pt x="211" y="944"/>
                    </a:cubicBezTo>
                    <a:cubicBezTo>
                      <a:pt x="214" y="1066"/>
                      <a:pt x="212" y="1187"/>
                      <a:pt x="212" y="1308"/>
                    </a:cubicBezTo>
                    <a:close/>
                    <a:moveTo>
                      <a:pt x="1552" y="2987"/>
                    </a:moveTo>
                    <a:cubicBezTo>
                      <a:pt x="1552" y="2810"/>
                      <a:pt x="1409" y="2666"/>
                      <a:pt x="1232" y="2666"/>
                    </a:cubicBezTo>
                    <a:cubicBezTo>
                      <a:pt x="1054" y="2666"/>
                      <a:pt x="910" y="2809"/>
                      <a:pt x="910" y="2987"/>
                    </a:cubicBezTo>
                    <a:cubicBezTo>
                      <a:pt x="910" y="3164"/>
                      <a:pt x="1054" y="3308"/>
                      <a:pt x="1230" y="3308"/>
                    </a:cubicBezTo>
                    <a:cubicBezTo>
                      <a:pt x="1408" y="3309"/>
                      <a:pt x="1552" y="3165"/>
                      <a:pt x="1552" y="2987"/>
                    </a:cubicBezTo>
                    <a:close/>
                    <a:moveTo>
                      <a:pt x="484" y="3118"/>
                    </a:moveTo>
                    <a:cubicBezTo>
                      <a:pt x="609" y="3119"/>
                      <a:pt x="711" y="3017"/>
                      <a:pt x="711" y="2893"/>
                    </a:cubicBezTo>
                    <a:cubicBezTo>
                      <a:pt x="711" y="2768"/>
                      <a:pt x="610" y="2666"/>
                      <a:pt x="485" y="2666"/>
                    </a:cubicBezTo>
                    <a:cubicBezTo>
                      <a:pt x="360" y="2666"/>
                      <a:pt x="258" y="2767"/>
                      <a:pt x="258" y="2892"/>
                    </a:cubicBezTo>
                    <a:cubicBezTo>
                      <a:pt x="258" y="3017"/>
                      <a:pt x="359" y="3118"/>
                      <a:pt x="484" y="3118"/>
                    </a:cubicBezTo>
                    <a:close/>
                    <a:moveTo>
                      <a:pt x="1978" y="3118"/>
                    </a:moveTo>
                    <a:cubicBezTo>
                      <a:pt x="2104" y="3118"/>
                      <a:pt x="2204" y="3017"/>
                      <a:pt x="2204" y="2892"/>
                    </a:cubicBezTo>
                    <a:cubicBezTo>
                      <a:pt x="2204" y="2767"/>
                      <a:pt x="2103" y="2666"/>
                      <a:pt x="1978" y="2666"/>
                    </a:cubicBezTo>
                    <a:cubicBezTo>
                      <a:pt x="1853" y="2666"/>
                      <a:pt x="1752" y="2767"/>
                      <a:pt x="1752" y="2892"/>
                    </a:cubicBezTo>
                    <a:cubicBezTo>
                      <a:pt x="1752" y="3017"/>
                      <a:pt x="1853" y="3119"/>
                      <a:pt x="1978" y="31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7" name="Freeform 41">
                <a:extLst>
                  <a:ext uri="{FF2B5EF4-FFF2-40B4-BE49-F238E27FC236}">
                    <a16:creationId xmlns:a16="http://schemas.microsoft.com/office/drawing/2014/main" id="{83448EC2-E879-C995-1324-E9B9C8DAF0B1}"/>
                  </a:ext>
                </a:extLst>
              </p:cNvPr>
              <p:cNvSpPr>
                <a:spLocks/>
              </p:cNvSpPr>
              <p:nvPr/>
            </p:nvSpPr>
            <p:spPr bwMode="auto">
              <a:xfrm>
                <a:off x="2769" y="2559"/>
                <a:ext cx="220" cy="681"/>
              </a:xfrm>
              <a:custGeom>
                <a:avLst/>
                <a:gdLst>
                  <a:gd name="T0" fmla="*/ 0 w 317"/>
                  <a:gd name="T1" fmla="*/ 0 h 983"/>
                  <a:gd name="T2" fmla="*/ 317 w 317"/>
                  <a:gd name="T3" fmla="*/ 0 h 983"/>
                  <a:gd name="T4" fmla="*/ 317 w 317"/>
                  <a:gd name="T5" fmla="*/ 983 h 983"/>
                  <a:gd name="T6" fmla="*/ 0 w 317"/>
                  <a:gd name="T7" fmla="*/ 983 h 983"/>
                  <a:gd name="T8" fmla="*/ 0 w 317"/>
                  <a:gd name="T9" fmla="*/ 0 h 983"/>
                </a:gdLst>
                <a:ahLst/>
                <a:cxnLst>
                  <a:cxn ang="0">
                    <a:pos x="T0" y="T1"/>
                  </a:cxn>
                  <a:cxn ang="0">
                    <a:pos x="T2" y="T3"/>
                  </a:cxn>
                  <a:cxn ang="0">
                    <a:pos x="T4" y="T5"/>
                  </a:cxn>
                  <a:cxn ang="0">
                    <a:pos x="T6" y="T7"/>
                  </a:cxn>
                  <a:cxn ang="0">
                    <a:pos x="T8" y="T9"/>
                  </a:cxn>
                </a:cxnLst>
                <a:rect l="0" t="0" r="r" b="b"/>
                <a:pathLst>
                  <a:path w="317" h="983">
                    <a:moveTo>
                      <a:pt x="0" y="0"/>
                    </a:moveTo>
                    <a:cubicBezTo>
                      <a:pt x="107" y="0"/>
                      <a:pt x="211" y="0"/>
                      <a:pt x="317" y="0"/>
                    </a:cubicBezTo>
                    <a:cubicBezTo>
                      <a:pt x="317" y="328"/>
                      <a:pt x="317" y="654"/>
                      <a:pt x="317" y="983"/>
                    </a:cubicBezTo>
                    <a:cubicBezTo>
                      <a:pt x="212" y="983"/>
                      <a:pt x="107" y="983"/>
                      <a:pt x="0" y="983"/>
                    </a:cubicBezTo>
                    <a:cubicBezTo>
                      <a:pt x="0" y="655"/>
                      <a:pt x="0" y="32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8" name="Freeform 42">
                <a:extLst>
                  <a:ext uri="{FF2B5EF4-FFF2-40B4-BE49-F238E27FC236}">
                    <a16:creationId xmlns:a16="http://schemas.microsoft.com/office/drawing/2014/main" id="{0E3D1D1A-9464-5B06-13D1-B2AF42BDF802}"/>
                  </a:ext>
                </a:extLst>
              </p:cNvPr>
              <p:cNvSpPr>
                <a:spLocks noEditPoints="1"/>
              </p:cNvSpPr>
              <p:nvPr/>
            </p:nvSpPr>
            <p:spPr bwMode="auto">
              <a:xfrm>
                <a:off x="2169" y="141"/>
                <a:ext cx="1419" cy="1546"/>
              </a:xfrm>
              <a:custGeom>
                <a:avLst/>
                <a:gdLst>
                  <a:gd name="T0" fmla="*/ 3 w 2043"/>
                  <a:gd name="T1" fmla="*/ 1097 h 2231"/>
                  <a:gd name="T2" fmla="*/ 2 w 2043"/>
                  <a:gd name="T3" fmla="*/ 733 h 2231"/>
                  <a:gd name="T4" fmla="*/ 145 w 2043"/>
                  <a:gd name="T5" fmla="*/ 366 h 2231"/>
                  <a:gd name="T6" fmla="*/ 503 w 2043"/>
                  <a:gd name="T7" fmla="*/ 132 h 2231"/>
                  <a:gd name="T8" fmla="*/ 1582 w 2043"/>
                  <a:gd name="T9" fmla="*/ 148 h 2231"/>
                  <a:gd name="T10" fmla="*/ 1921 w 2043"/>
                  <a:gd name="T11" fmla="*/ 392 h 2231"/>
                  <a:gd name="T12" fmla="*/ 2042 w 2043"/>
                  <a:gd name="T13" fmla="*/ 727 h 2231"/>
                  <a:gd name="T14" fmla="*/ 2041 w 2043"/>
                  <a:gd name="T15" fmla="*/ 1519 h 2231"/>
                  <a:gd name="T16" fmla="*/ 1905 w 2043"/>
                  <a:gd name="T17" fmla="*/ 1858 h 2231"/>
                  <a:gd name="T18" fmla="*/ 1535 w 2043"/>
                  <a:gd name="T19" fmla="*/ 2106 h 2231"/>
                  <a:gd name="T20" fmla="*/ 550 w 2043"/>
                  <a:gd name="T21" fmla="*/ 2121 h 2231"/>
                  <a:gd name="T22" fmla="*/ 143 w 2043"/>
                  <a:gd name="T23" fmla="*/ 1861 h 2231"/>
                  <a:gd name="T24" fmla="*/ 3 w 2043"/>
                  <a:gd name="T25" fmla="*/ 1493 h 2231"/>
                  <a:gd name="T26" fmla="*/ 3 w 2043"/>
                  <a:gd name="T27" fmla="*/ 1097 h 2231"/>
                  <a:gd name="T28" fmla="*/ 1742 w 2043"/>
                  <a:gd name="T29" fmla="*/ 461 h 2231"/>
                  <a:gd name="T30" fmla="*/ 303 w 2043"/>
                  <a:gd name="T31" fmla="*/ 461 h 2231"/>
                  <a:gd name="T32" fmla="*/ 303 w 2043"/>
                  <a:gd name="T33" fmla="*/ 1601 h 2231"/>
                  <a:gd name="T34" fmla="*/ 1742 w 2043"/>
                  <a:gd name="T35" fmla="*/ 1601 h 2231"/>
                  <a:gd name="T36" fmla="*/ 1742 w 2043"/>
                  <a:gd name="T37" fmla="*/ 461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43" h="2231">
                    <a:moveTo>
                      <a:pt x="3" y="1097"/>
                    </a:moveTo>
                    <a:cubicBezTo>
                      <a:pt x="3" y="976"/>
                      <a:pt x="5" y="855"/>
                      <a:pt x="2" y="733"/>
                    </a:cubicBezTo>
                    <a:cubicBezTo>
                      <a:pt x="0" y="591"/>
                      <a:pt x="51" y="470"/>
                      <a:pt x="145" y="366"/>
                    </a:cubicBezTo>
                    <a:cubicBezTo>
                      <a:pt x="244" y="257"/>
                      <a:pt x="366" y="182"/>
                      <a:pt x="503" y="132"/>
                    </a:cubicBezTo>
                    <a:cubicBezTo>
                      <a:pt x="864" y="0"/>
                      <a:pt x="1225" y="3"/>
                      <a:pt x="1582" y="148"/>
                    </a:cubicBezTo>
                    <a:cubicBezTo>
                      <a:pt x="1714" y="202"/>
                      <a:pt x="1830" y="280"/>
                      <a:pt x="1921" y="392"/>
                    </a:cubicBezTo>
                    <a:cubicBezTo>
                      <a:pt x="2001" y="489"/>
                      <a:pt x="2043" y="599"/>
                      <a:pt x="2042" y="727"/>
                    </a:cubicBezTo>
                    <a:cubicBezTo>
                      <a:pt x="2040" y="991"/>
                      <a:pt x="2042" y="1255"/>
                      <a:pt x="2041" y="1519"/>
                    </a:cubicBezTo>
                    <a:cubicBezTo>
                      <a:pt x="2041" y="1649"/>
                      <a:pt x="1989" y="1761"/>
                      <a:pt x="1905" y="1858"/>
                    </a:cubicBezTo>
                    <a:cubicBezTo>
                      <a:pt x="1804" y="1974"/>
                      <a:pt x="1677" y="2053"/>
                      <a:pt x="1535" y="2106"/>
                    </a:cubicBezTo>
                    <a:cubicBezTo>
                      <a:pt x="1209" y="2228"/>
                      <a:pt x="879" y="2231"/>
                      <a:pt x="550" y="2121"/>
                    </a:cubicBezTo>
                    <a:cubicBezTo>
                      <a:pt x="393" y="2068"/>
                      <a:pt x="253" y="1987"/>
                      <a:pt x="143" y="1861"/>
                    </a:cubicBezTo>
                    <a:cubicBezTo>
                      <a:pt x="50" y="1756"/>
                      <a:pt x="0" y="1635"/>
                      <a:pt x="3" y="1493"/>
                    </a:cubicBezTo>
                    <a:cubicBezTo>
                      <a:pt x="4" y="1361"/>
                      <a:pt x="3" y="1229"/>
                      <a:pt x="3" y="1097"/>
                    </a:cubicBezTo>
                    <a:close/>
                    <a:moveTo>
                      <a:pt x="1742" y="461"/>
                    </a:moveTo>
                    <a:cubicBezTo>
                      <a:pt x="1261" y="461"/>
                      <a:pt x="782" y="461"/>
                      <a:pt x="303" y="461"/>
                    </a:cubicBezTo>
                    <a:cubicBezTo>
                      <a:pt x="303" y="842"/>
                      <a:pt x="303" y="1222"/>
                      <a:pt x="303" y="1601"/>
                    </a:cubicBezTo>
                    <a:cubicBezTo>
                      <a:pt x="784" y="1601"/>
                      <a:pt x="1262" y="1601"/>
                      <a:pt x="1742" y="1601"/>
                    </a:cubicBezTo>
                    <a:cubicBezTo>
                      <a:pt x="1742" y="1221"/>
                      <a:pt x="1742" y="841"/>
                      <a:pt x="1742" y="4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9" name="Freeform 43">
                <a:extLst>
                  <a:ext uri="{FF2B5EF4-FFF2-40B4-BE49-F238E27FC236}">
                    <a16:creationId xmlns:a16="http://schemas.microsoft.com/office/drawing/2014/main" id="{3D0BEBFB-157D-F448-15F6-6781E19E4181}"/>
                  </a:ext>
                </a:extLst>
              </p:cNvPr>
              <p:cNvSpPr>
                <a:spLocks/>
              </p:cNvSpPr>
              <p:nvPr/>
            </p:nvSpPr>
            <p:spPr bwMode="auto">
              <a:xfrm>
                <a:off x="2656" y="1843"/>
                <a:ext cx="446" cy="445"/>
              </a:xfrm>
              <a:custGeom>
                <a:avLst/>
                <a:gdLst>
                  <a:gd name="T0" fmla="*/ 642 w 642"/>
                  <a:gd name="T1" fmla="*/ 321 h 643"/>
                  <a:gd name="T2" fmla="*/ 320 w 642"/>
                  <a:gd name="T3" fmla="*/ 642 h 643"/>
                  <a:gd name="T4" fmla="*/ 0 w 642"/>
                  <a:gd name="T5" fmla="*/ 321 h 643"/>
                  <a:gd name="T6" fmla="*/ 322 w 642"/>
                  <a:gd name="T7" fmla="*/ 0 h 643"/>
                  <a:gd name="T8" fmla="*/ 642 w 642"/>
                  <a:gd name="T9" fmla="*/ 321 h 643"/>
                </a:gdLst>
                <a:ahLst/>
                <a:cxnLst>
                  <a:cxn ang="0">
                    <a:pos x="T0" y="T1"/>
                  </a:cxn>
                  <a:cxn ang="0">
                    <a:pos x="T2" y="T3"/>
                  </a:cxn>
                  <a:cxn ang="0">
                    <a:pos x="T4" y="T5"/>
                  </a:cxn>
                  <a:cxn ang="0">
                    <a:pos x="T6" y="T7"/>
                  </a:cxn>
                  <a:cxn ang="0">
                    <a:pos x="T8" y="T9"/>
                  </a:cxn>
                </a:cxnLst>
                <a:rect l="0" t="0" r="r" b="b"/>
                <a:pathLst>
                  <a:path w="642" h="643">
                    <a:moveTo>
                      <a:pt x="642" y="321"/>
                    </a:moveTo>
                    <a:cubicBezTo>
                      <a:pt x="642" y="499"/>
                      <a:pt x="498" y="643"/>
                      <a:pt x="320" y="642"/>
                    </a:cubicBezTo>
                    <a:cubicBezTo>
                      <a:pt x="144" y="642"/>
                      <a:pt x="0" y="498"/>
                      <a:pt x="0" y="321"/>
                    </a:cubicBezTo>
                    <a:cubicBezTo>
                      <a:pt x="0" y="143"/>
                      <a:pt x="144" y="0"/>
                      <a:pt x="322" y="0"/>
                    </a:cubicBezTo>
                    <a:cubicBezTo>
                      <a:pt x="499" y="0"/>
                      <a:pt x="642" y="144"/>
                      <a:pt x="642" y="3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0" name="Freeform 44">
                <a:extLst>
                  <a:ext uri="{FF2B5EF4-FFF2-40B4-BE49-F238E27FC236}">
                    <a16:creationId xmlns:a16="http://schemas.microsoft.com/office/drawing/2014/main" id="{D8400032-4651-B7DF-933C-D6D335AA1BB3}"/>
                  </a:ext>
                </a:extLst>
              </p:cNvPr>
              <p:cNvSpPr>
                <a:spLocks/>
              </p:cNvSpPr>
              <p:nvPr/>
            </p:nvSpPr>
            <p:spPr bwMode="auto">
              <a:xfrm>
                <a:off x="2203" y="1843"/>
                <a:ext cx="315" cy="314"/>
              </a:xfrm>
              <a:custGeom>
                <a:avLst/>
                <a:gdLst>
                  <a:gd name="T0" fmla="*/ 226 w 453"/>
                  <a:gd name="T1" fmla="*/ 452 h 453"/>
                  <a:gd name="T2" fmla="*/ 0 w 453"/>
                  <a:gd name="T3" fmla="*/ 226 h 453"/>
                  <a:gd name="T4" fmla="*/ 227 w 453"/>
                  <a:gd name="T5" fmla="*/ 0 h 453"/>
                  <a:gd name="T6" fmla="*/ 453 w 453"/>
                  <a:gd name="T7" fmla="*/ 227 h 453"/>
                  <a:gd name="T8" fmla="*/ 226 w 453"/>
                  <a:gd name="T9" fmla="*/ 452 h 453"/>
                </a:gdLst>
                <a:ahLst/>
                <a:cxnLst>
                  <a:cxn ang="0">
                    <a:pos x="T0" y="T1"/>
                  </a:cxn>
                  <a:cxn ang="0">
                    <a:pos x="T2" y="T3"/>
                  </a:cxn>
                  <a:cxn ang="0">
                    <a:pos x="T4" y="T5"/>
                  </a:cxn>
                  <a:cxn ang="0">
                    <a:pos x="T6" y="T7"/>
                  </a:cxn>
                  <a:cxn ang="0">
                    <a:pos x="T8" y="T9"/>
                  </a:cxn>
                </a:cxnLst>
                <a:rect l="0" t="0" r="r" b="b"/>
                <a:pathLst>
                  <a:path w="453" h="453">
                    <a:moveTo>
                      <a:pt x="226" y="452"/>
                    </a:moveTo>
                    <a:cubicBezTo>
                      <a:pt x="101" y="452"/>
                      <a:pt x="0" y="351"/>
                      <a:pt x="0" y="226"/>
                    </a:cubicBezTo>
                    <a:cubicBezTo>
                      <a:pt x="0" y="101"/>
                      <a:pt x="102" y="0"/>
                      <a:pt x="227" y="0"/>
                    </a:cubicBezTo>
                    <a:cubicBezTo>
                      <a:pt x="352" y="0"/>
                      <a:pt x="453" y="102"/>
                      <a:pt x="453" y="227"/>
                    </a:cubicBezTo>
                    <a:cubicBezTo>
                      <a:pt x="453" y="351"/>
                      <a:pt x="351" y="453"/>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1" name="Freeform 45">
                <a:extLst>
                  <a:ext uri="{FF2B5EF4-FFF2-40B4-BE49-F238E27FC236}">
                    <a16:creationId xmlns:a16="http://schemas.microsoft.com/office/drawing/2014/main" id="{8FA9C0D6-1D40-251A-9A02-297B028D6140}"/>
                  </a:ext>
                </a:extLst>
              </p:cNvPr>
              <p:cNvSpPr>
                <a:spLocks/>
              </p:cNvSpPr>
              <p:nvPr/>
            </p:nvSpPr>
            <p:spPr bwMode="auto">
              <a:xfrm>
                <a:off x="3241" y="1843"/>
                <a:ext cx="313" cy="314"/>
              </a:xfrm>
              <a:custGeom>
                <a:avLst/>
                <a:gdLst>
                  <a:gd name="T0" fmla="*/ 226 w 452"/>
                  <a:gd name="T1" fmla="*/ 452 h 453"/>
                  <a:gd name="T2" fmla="*/ 0 w 452"/>
                  <a:gd name="T3" fmla="*/ 226 h 453"/>
                  <a:gd name="T4" fmla="*/ 226 w 452"/>
                  <a:gd name="T5" fmla="*/ 0 h 453"/>
                  <a:gd name="T6" fmla="*/ 452 w 452"/>
                  <a:gd name="T7" fmla="*/ 226 h 453"/>
                  <a:gd name="T8" fmla="*/ 226 w 452"/>
                  <a:gd name="T9" fmla="*/ 452 h 453"/>
                </a:gdLst>
                <a:ahLst/>
                <a:cxnLst>
                  <a:cxn ang="0">
                    <a:pos x="T0" y="T1"/>
                  </a:cxn>
                  <a:cxn ang="0">
                    <a:pos x="T2" y="T3"/>
                  </a:cxn>
                  <a:cxn ang="0">
                    <a:pos x="T4" y="T5"/>
                  </a:cxn>
                  <a:cxn ang="0">
                    <a:pos x="T6" y="T7"/>
                  </a:cxn>
                  <a:cxn ang="0">
                    <a:pos x="T8" y="T9"/>
                  </a:cxn>
                </a:cxnLst>
                <a:rect l="0" t="0" r="r" b="b"/>
                <a:pathLst>
                  <a:path w="452" h="453">
                    <a:moveTo>
                      <a:pt x="226" y="452"/>
                    </a:moveTo>
                    <a:cubicBezTo>
                      <a:pt x="101" y="453"/>
                      <a:pt x="0" y="351"/>
                      <a:pt x="0" y="226"/>
                    </a:cubicBezTo>
                    <a:cubicBezTo>
                      <a:pt x="0" y="101"/>
                      <a:pt x="101" y="0"/>
                      <a:pt x="226" y="0"/>
                    </a:cubicBezTo>
                    <a:cubicBezTo>
                      <a:pt x="351" y="0"/>
                      <a:pt x="452" y="101"/>
                      <a:pt x="452" y="226"/>
                    </a:cubicBezTo>
                    <a:cubicBezTo>
                      <a:pt x="452" y="351"/>
                      <a:pt x="352" y="452"/>
                      <a:pt x="226" y="4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72" name="Freeform 46">
                <a:extLst>
                  <a:ext uri="{FF2B5EF4-FFF2-40B4-BE49-F238E27FC236}">
                    <a16:creationId xmlns:a16="http://schemas.microsoft.com/office/drawing/2014/main" id="{D9E396C6-5978-D37D-2387-C1ABCCD22334}"/>
                  </a:ext>
                </a:extLst>
              </p:cNvPr>
              <p:cNvSpPr>
                <a:spLocks/>
              </p:cNvSpPr>
              <p:nvPr/>
            </p:nvSpPr>
            <p:spPr bwMode="auto">
              <a:xfrm>
                <a:off x="2380" y="460"/>
                <a:ext cx="999" cy="791"/>
              </a:xfrm>
              <a:custGeom>
                <a:avLst/>
                <a:gdLst>
                  <a:gd name="T0" fmla="*/ 1439 w 1439"/>
                  <a:gd name="T1" fmla="*/ 0 h 1140"/>
                  <a:gd name="T2" fmla="*/ 1439 w 1439"/>
                  <a:gd name="T3" fmla="*/ 1140 h 1140"/>
                  <a:gd name="T4" fmla="*/ 0 w 1439"/>
                  <a:gd name="T5" fmla="*/ 1140 h 1140"/>
                  <a:gd name="T6" fmla="*/ 0 w 1439"/>
                  <a:gd name="T7" fmla="*/ 0 h 1140"/>
                  <a:gd name="T8" fmla="*/ 1439 w 1439"/>
                  <a:gd name="T9" fmla="*/ 0 h 1140"/>
                </a:gdLst>
                <a:ahLst/>
                <a:cxnLst>
                  <a:cxn ang="0">
                    <a:pos x="T0" y="T1"/>
                  </a:cxn>
                  <a:cxn ang="0">
                    <a:pos x="T2" y="T3"/>
                  </a:cxn>
                  <a:cxn ang="0">
                    <a:pos x="T4" y="T5"/>
                  </a:cxn>
                  <a:cxn ang="0">
                    <a:pos x="T6" y="T7"/>
                  </a:cxn>
                  <a:cxn ang="0">
                    <a:pos x="T8" y="T9"/>
                  </a:cxn>
                </a:cxnLst>
                <a:rect l="0" t="0" r="r" b="b"/>
                <a:pathLst>
                  <a:path w="1439" h="1140">
                    <a:moveTo>
                      <a:pt x="1439" y="0"/>
                    </a:moveTo>
                    <a:cubicBezTo>
                      <a:pt x="1439" y="380"/>
                      <a:pt x="1439" y="760"/>
                      <a:pt x="1439" y="1140"/>
                    </a:cubicBezTo>
                    <a:cubicBezTo>
                      <a:pt x="959" y="1140"/>
                      <a:pt x="481" y="1140"/>
                      <a:pt x="0" y="1140"/>
                    </a:cubicBezTo>
                    <a:cubicBezTo>
                      <a:pt x="0" y="761"/>
                      <a:pt x="0" y="381"/>
                      <a:pt x="0" y="0"/>
                    </a:cubicBezTo>
                    <a:cubicBezTo>
                      <a:pt x="479" y="0"/>
                      <a:pt x="958" y="0"/>
                      <a:pt x="143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grpSp>
        <p:nvGrpSpPr>
          <p:cNvPr id="75" name="Group 74">
            <a:extLst>
              <a:ext uri="{FF2B5EF4-FFF2-40B4-BE49-F238E27FC236}">
                <a16:creationId xmlns:a16="http://schemas.microsoft.com/office/drawing/2014/main" id="{BD7C0BB6-DE88-9E4F-8C4F-1CB2DDC6F222}"/>
              </a:ext>
            </a:extLst>
          </p:cNvPr>
          <p:cNvGrpSpPr/>
          <p:nvPr/>
        </p:nvGrpSpPr>
        <p:grpSpPr>
          <a:xfrm>
            <a:off x="9677842" y="3322395"/>
            <a:ext cx="456716" cy="531987"/>
            <a:chOff x="-2216614" y="1763863"/>
            <a:chExt cx="1884363" cy="1812925"/>
          </a:xfrm>
        </p:grpSpPr>
        <p:grpSp>
          <p:nvGrpSpPr>
            <p:cNvPr id="76" name="Group 4">
              <a:extLst>
                <a:ext uri="{FF2B5EF4-FFF2-40B4-BE49-F238E27FC236}">
                  <a16:creationId xmlns:a16="http://schemas.microsoft.com/office/drawing/2014/main" id="{28DDA461-EE4D-B1A1-4B85-BBCD443299CC}"/>
                </a:ext>
              </a:extLst>
            </p:cNvPr>
            <p:cNvGrpSpPr>
              <a:grpSpLocks noChangeAspect="1"/>
            </p:cNvGrpSpPr>
            <p:nvPr/>
          </p:nvGrpSpPr>
          <p:grpSpPr bwMode="auto">
            <a:xfrm>
              <a:off x="-2216614" y="1763863"/>
              <a:ext cx="1884363" cy="1812925"/>
              <a:chOff x="2287" y="1051"/>
              <a:chExt cx="1187" cy="1142"/>
            </a:xfrm>
          </p:grpSpPr>
          <p:sp>
            <p:nvSpPr>
              <p:cNvPr id="83" name="Freeform 5">
                <a:extLst>
                  <a:ext uri="{FF2B5EF4-FFF2-40B4-BE49-F238E27FC236}">
                    <a16:creationId xmlns:a16="http://schemas.microsoft.com/office/drawing/2014/main" id="{44CFB00D-9AF0-1E98-CC89-FB41C828048C}"/>
                  </a:ext>
                </a:extLst>
              </p:cNvPr>
              <p:cNvSpPr>
                <a:spLocks noEditPoints="1"/>
              </p:cNvSpPr>
              <p:nvPr/>
            </p:nvSpPr>
            <p:spPr bwMode="auto">
              <a:xfrm>
                <a:off x="2287" y="1051"/>
                <a:ext cx="1187" cy="1142"/>
              </a:xfrm>
              <a:custGeom>
                <a:avLst/>
                <a:gdLst>
                  <a:gd name="T0" fmla="*/ 752 w 787"/>
                  <a:gd name="T1" fmla="*/ 660 h 756"/>
                  <a:gd name="T2" fmla="*/ 681 w 787"/>
                  <a:gd name="T3" fmla="*/ 733 h 756"/>
                  <a:gd name="T4" fmla="*/ 371 w 787"/>
                  <a:gd name="T5" fmla="*/ 545 h 756"/>
                  <a:gd name="T6" fmla="*/ 106 w 787"/>
                  <a:gd name="T7" fmla="*/ 392 h 756"/>
                  <a:gd name="T8" fmla="*/ 105 w 787"/>
                  <a:gd name="T9" fmla="*/ 386 h 756"/>
                  <a:gd name="T10" fmla="*/ 6 w 787"/>
                  <a:gd name="T11" fmla="*/ 185 h 756"/>
                  <a:gd name="T12" fmla="*/ 188 w 787"/>
                  <a:gd name="T13" fmla="*/ 1 h 756"/>
                  <a:gd name="T14" fmla="*/ 198 w 787"/>
                  <a:gd name="T15" fmla="*/ 18 h 756"/>
                  <a:gd name="T16" fmla="*/ 206 w 787"/>
                  <a:gd name="T17" fmla="*/ 12 h 756"/>
                  <a:gd name="T18" fmla="*/ 219 w 787"/>
                  <a:gd name="T19" fmla="*/ 3 h 756"/>
                  <a:gd name="T20" fmla="*/ 403 w 787"/>
                  <a:gd name="T21" fmla="*/ 104 h 756"/>
                  <a:gd name="T22" fmla="*/ 408 w 787"/>
                  <a:gd name="T23" fmla="*/ 105 h 756"/>
                  <a:gd name="T24" fmla="*/ 415 w 787"/>
                  <a:gd name="T25" fmla="*/ 122 h 756"/>
                  <a:gd name="T26" fmla="*/ 433 w 787"/>
                  <a:gd name="T27" fmla="*/ 283 h 756"/>
                  <a:gd name="T28" fmla="*/ 454 w 787"/>
                  <a:gd name="T29" fmla="*/ 400 h 756"/>
                  <a:gd name="T30" fmla="*/ 628 w 787"/>
                  <a:gd name="T31" fmla="*/ 481 h 756"/>
                  <a:gd name="T32" fmla="*/ 655 w 787"/>
                  <a:gd name="T33" fmla="*/ 497 h 756"/>
                  <a:gd name="T34" fmla="*/ 774 w 787"/>
                  <a:gd name="T35" fmla="*/ 632 h 756"/>
                  <a:gd name="T36" fmla="*/ 773 w 787"/>
                  <a:gd name="T37" fmla="*/ 633 h 756"/>
                  <a:gd name="T38" fmla="*/ 170 w 787"/>
                  <a:gd name="T39" fmla="*/ 411 h 756"/>
                  <a:gd name="T40" fmla="*/ 199 w 787"/>
                  <a:gd name="T41" fmla="*/ 430 h 756"/>
                  <a:gd name="T42" fmla="*/ 322 w 787"/>
                  <a:gd name="T43" fmla="*/ 418 h 756"/>
                  <a:gd name="T44" fmla="*/ 393 w 787"/>
                  <a:gd name="T45" fmla="*/ 529 h 756"/>
                  <a:gd name="T46" fmla="*/ 410 w 787"/>
                  <a:gd name="T47" fmla="*/ 536 h 756"/>
                  <a:gd name="T48" fmla="*/ 515 w 787"/>
                  <a:gd name="T49" fmla="*/ 585 h 756"/>
                  <a:gd name="T50" fmla="*/ 628 w 787"/>
                  <a:gd name="T51" fmla="*/ 575 h 756"/>
                  <a:gd name="T52" fmla="*/ 612 w 787"/>
                  <a:gd name="T53" fmla="*/ 629 h 756"/>
                  <a:gd name="T54" fmla="*/ 714 w 787"/>
                  <a:gd name="T55" fmla="*/ 568 h 756"/>
                  <a:gd name="T56" fmla="*/ 617 w 787"/>
                  <a:gd name="T57" fmla="*/ 501 h 756"/>
                  <a:gd name="T58" fmla="*/ 415 w 787"/>
                  <a:gd name="T59" fmla="*/ 398 h 756"/>
                  <a:gd name="T60" fmla="*/ 320 w 787"/>
                  <a:gd name="T61" fmla="*/ 360 h 756"/>
                  <a:gd name="T62" fmla="*/ 87 w 787"/>
                  <a:gd name="T63" fmla="*/ 105 h 756"/>
                  <a:gd name="T64" fmla="*/ 72 w 787"/>
                  <a:gd name="T65" fmla="*/ 123 h 756"/>
                  <a:gd name="T66" fmla="*/ 39 w 787"/>
                  <a:gd name="T67" fmla="*/ 272 h 756"/>
                  <a:gd name="T68" fmla="*/ 96 w 787"/>
                  <a:gd name="T69" fmla="*/ 210 h 756"/>
                  <a:gd name="T70" fmla="*/ 100 w 787"/>
                  <a:gd name="T71" fmla="*/ 354 h 756"/>
                  <a:gd name="T72" fmla="*/ 114 w 787"/>
                  <a:gd name="T73" fmla="*/ 367 h 756"/>
                  <a:gd name="T74" fmla="*/ 119 w 787"/>
                  <a:gd name="T75" fmla="*/ 380 h 756"/>
                  <a:gd name="T76" fmla="*/ 339 w 787"/>
                  <a:gd name="T77" fmla="*/ 255 h 756"/>
                  <a:gd name="T78" fmla="*/ 413 w 787"/>
                  <a:gd name="T79" fmla="*/ 150 h 756"/>
                  <a:gd name="T80" fmla="*/ 141 w 787"/>
                  <a:gd name="T81" fmla="*/ 32 h 756"/>
                  <a:gd name="T82" fmla="*/ 174 w 787"/>
                  <a:gd name="T83" fmla="*/ 155 h 756"/>
                  <a:gd name="T84" fmla="*/ 316 w 787"/>
                  <a:gd name="T85" fmla="*/ 128 h 756"/>
                  <a:gd name="T86" fmla="*/ 310 w 787"/>
                  <a:gd name="T87" fmla="*/ 328 h 756"/>
                  <a:gd name="T88" fmla="*/ 326 w 787"/>
                  <a:gd name="T89" fmla="*/ 337 h 756"/>
                  <a:gd name="T90" fmla="*/ 406 w 787"/>
                  <a:gd name="T91" fmla="*/ 283 h 756"/>
                  <a:gd name="T92" fmla="*/ 226 w 787"/>
                  <a:gd name="T93" fmla="*/ 199 h 756"/>
                  <a:gd name="T94" fmla="*/ 190 w 787"/>
                  <a:gd name="T95" fmla="*/ 238 h 756"/>
                  <a:gd name="T96" fmla="*/ 257 w 787"/>
                  <a:gd name="T97" fmla="*/ 248 h 756"/>
                  <a:gd name="T98" fmla="*/ 263 w 787"/>
                  <a:gd name="T99" fmla="*/ 205 h 756"/>
                  <a:gd name="T100" fmla="*/ 237 w 787"/>
                  <a:gd name="T101" fmla="*/ 167 h 756"/>
                  <a:gd name="T102" fmla="*/ 186 w 787"/>
                  <a:gd name="T103" fmla="*/ 188 h 756"/>
                  <a:gd name="T104" fmla="*/ 170 w 787"/>
                  <a:gd name="T105" fmla="*/ 220 h 756"/>
                  <a:gd name="T106" fmla="*/ 91 w 787"/>
                  <a:gd name="T107" fmla="*/ 120 h 756"/>
                  <a:gd name="T108" fmla="*/ 402 w 787"/>
                  <a:gd name="T109" fmla="*/ 396 h 756"/>
                  <a:gd name="T110" fmla="*/ 409 w 787"/>
                  <a:gd name="T111" fmla="*/ 385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7" h="756">
                    <a:moveTo>
                      <a:pt x="773" y="633"/>
                    </a:moveTo>
                    <a:cubicBezTo>
                      <a:pt x="771" y="634"/>
                      <a:pt x="769" y="634"/>
                      <a:pt x="767" y="634"/>
                    </a:cubicBezTo>
                    <a:cubicBezTo>
                      <a:pt x="770" y="644"/>
                      <a:pt x="767" y="650"/>
                      <a:pt x="760" y="649"/>
                    </a:cubicBezTo>
                    <a:cubicBezTo>
                      <a:pt x="760" y="654"/>
                      <a:pt x="763" y="661"/>
                      <a:pt x="752" y="660"/>
                    </a:cubicBezTo>
                    <a:cubicBezTo>
                      <a:pt x="756" y="665"/>
                      <a:pt x="753" y="668"/>
                      <a:pt x="751" y="672"/>
                    </a:cubicBezTo>
                    <a:cubicBezTo>
                      <a:pt x="742" y="686"/>
                      <a:pt x="734" y="699"/>
                      <a:pt x="725" y="713"/>
                    </a:cubicBezTo>
                    <a:cubicBezTo>
                      <a:pt x="716" y="727"/>
                      <a:pt x="708" y="741"/>
                      <a:pt x="698" y="756"/>
                    </a:cubicBezTo>
                    <a:cubicBezTo>
                      <a:pt x="692" y="748"/>
                      <a:pt x="687" y="740"/>
                      <a:pt x="681" y="733"/>
                    </a:cubicBezTo>
                    <a:cubicBezTo>
                      <a:pt x="677" y="729"/>
                      <a:pt x="673" y="725"/>
                      <a:pt x="670" y="722"/>
                    </a:cubicBezTo>
                    <a:cubicBezTo>
                      <a:pt x="636" y="687"/>
                      <a:pt x="598" y="658"/>
                      <a:pt x="557" y="634"/>
                    </a:cubicBezTo>
                    <a:cubicBezTo>
                      <a:pt x="525" y="615"/>
                      <a:pt x="492" y="599"/>
                      <a:pt x="459" y="583"/>
                    </a:cubicBezTo>
                    <a:cubicBezTo>
                      <a:pt x="430" y="570"/>
                      <a:pt x="400" y="558"/>
                      <a:pt x="371" y="545"/>
                    </a:cubicBezTo>
                    <a:cubicBezTo>
                      <a:pt x="349" y="535"/>
                      <a:pt x="326" y="525"/>
                      <a:pt x="304" y="514"/>
                    </a:cubicBezTo>
                    <a:cubicBezTo>
                      <a:pt x="279" y="502"/>
                      <a:pt x="254" y="490"/>
                      <a:pt x="230" y="476"/>
                    </a:cubicBezTo>
                    <a:cubicBezTo>
                      <a:pt x="205" y="462"/>
                      <a:pt x="182" y="447"/>
                      <a:pt x="159" y="431"/>
                    </a:cubicBezTo>
                    <a:cubicBezTo>
                      <a:pt x="140" y="419"/>
                      <a:pt x="124" y="405"/>
                      <a:pt x="106" y="392"/>
                    </a:cubicBezTo>
                    <a:cubicBezTo>
                      <a:pt x="110" y="384"/>
                      <a:pt x="105" y="378"/>
                      <a:pt x="104" y="372"/>
                    </a:cubicBezTo>
                    <a:cubicBezTo>
                      <a:pt x="103" y="372"/>
                      <a:pt x="103" y="372"/>
                      <a:pt x="102" y="372"/>
                    </a:cubicBezTo>
                    <a:cubicBezTo>
                      <a:pt x="104" y="377"/>
                      <a:pt x="105" y="381"/>
                      <a:pt x="106" y="386"/>
                    </a:cubicBezTo>
                    <a:cubicBezTo>
                      <a:pt x="106" y="386"/>
                      <a:pt x="105" y="386"/>
                      <a:pt x="105" y="386"/>
                    </a:cubicBezTo>
                    <a:cubicBezTo>
                      <a:pt x="100" y="383"/>
                      <a:pt x="94" y="379"/>
                      <a:pt x="89" y="375"/>
                    </a:cubicBezTo>
                    <a:cubicBezTo>
                      <a:pt x="66" y="353"/>
                      <a:pt x="46" y="330"/>
                      <a:pt x="30" y="302"/>
                    </a:cubicBezTo>
                    <a:cubicBezTo>
                      <a:pt x="12" y="272"/>
                      <a:pt x="1" y="240"/>
                      <a:pt x="0" y="205"/>
                    </a:cubicBezTo>
                    <a:cubicBezTo>
                      <a:pt x="0" y="198"/>
                      <a:pt x="2" y="191"/>
                      <a:pt x="6" y="185"/>
                    </a:cubicBezTo>
                    <a:cubicBezTo>
                      <a:pt x="26" y="153"/>
                      <a:pt x="46" y="121"/>
                      <a:pt x="66" y="88"/>
                    </a:cubicBezTo>
                    <a:cubicBezTo>
                      <a:pt x="77" y="71"/>
                      <a:pt x="87" y="54"/>
                      <a:pt x="98" y="38"/>
                    </a:cubicBezTo>
                    <a:cubicBezTo>
                      <a:pt x="105" y="27"/>
                      <a:pt x="116" y="18"/>
                      <a:pt x="129" y="13"/>
                    </a:cubicBezTo>
                    <a:cubicBezTo>
                      <a:pt x="147" y="4"/>
                      <a:pt x="167" y="0"/>
                      <a:pt x="188" y="1"/>
                    </a:cubicBezTo>
                    <a:cubicBezTo>
                      <a:pt x="188" y="1"/>
                      <a:pt x="189" y="1"/>
                      <a:pt x="190" y="1"/>
                    </a:cubicBezTo>
                    <a:cubicBezTo>
                      <a:pt x="189" y="2"/>
                      <a:pt x="188" y="3"/>
                      <a:pt x="187" y="5"/>
                    </a:cubicBezTo>
                    <a:cubicBezTo>
                      <a:pt x="190" y="9"/>
                      <a:pt x="192" y="13"/>
                      <a:pt x="196" y="17"/>
                    </a:cubicBezTo>
                    <a:cubicBezTo>
                      <a:pt x="196" y="18"/>
                      <a:pt x="197" y="18"/>
                      <a:pt x="198" y="18"/>
                    </a:cubicBezTo>
                    <a:cubicBezTo>
                      <a:pt x="198" y="17"/>
                      <a:pt x="198" y="16"/>
                      <a:pt x="198" y="16"/>
                    </a:cubicBezTo>
                    <a:cubicBezTo>
                      <a:pt x="198" y="14"/>
                      <a:pt x="197" y="13"/>
                      <a:pt x="197" y="11"/>
                    </a:cubicBezTo>
                    <a:cubicBezTo>
                      <a:pt x="198" y="12"/>
                      <a:pt x="200" y="12"/>
                      <a:pt x="202" y="12"/>
                    </a:cubicBezTo>
                    <a:cubicBezTo>
                      <a:pt x="203" y="12"/>
                      <a:pt x="205" y="13"/>
                      <a:pt x="206" y="12"/>
                    </a:cubicBezTo>
                    <a:cubicBezTo>
                      <a:pt x="201" y="10"/>
                      <a:pt x="200" y="6"/>
                      <a:pt x="200" y="0"/>
                    </a:cubicBezTo>
                    <a:cubicBezTo>
                      <a:pt x="201" y="1"/>
                      <a:pt x="203" y="3"/>
                      <a:pt x="204" y="4"/>
                    </a:cubicBezTo>
                    <a:cubicBezTo>
                      <a:pt x="208" y="10"/>
                      <a:pt x="211" y="10"/>
                      <a:pt x="216" y="4"/>
                    </a:cubicBezTo>
                    <a:cubicBezTo>
                      <a:pt x="216" y="3"/>
                      <a:pt x="218" y="2"/>
                      <a:pt x="219" y="3"/>
                    </a:cubicBezTo>
                    <a:cubicBezTo>
                      <a:pt x="231" y="5"/>
                      <a:pt x="244" y="7"/>
                      <a:pt x="256" y="11"/>
                    </a:cubicBezTo>
                    <a:cubicBezTo>
                      <a:pt x="285" y="19"/>
                      <a:pt x="311" y="31"/>
                      <a:pt x="336" y="47"/>
                    </a:cubicBezTo>
                    <a:cubicBezTo>
                      <a:pt x="360" y="61"/>
                      <a:pt x="382" y="78"/>
                      <a:pt x="402" y="98"/>
                    </a:cubicBezTo>
                    <a:cubicBezTo>
                      <a:pt x="403" y="100"/>
                      <a:pt x="403" y="102"/>
                      <a:pt x="403" y="104"/>
                    </a:cubicBezTo>
                    <a:cubicBezTo>
                      <a:pt x="404" y="105"/>
                      <a:pt x="403" y="105"/>
                      <a:pt x="403" y="106"/>
                    </a:cubicBezTo>
                    <a:cubicBezTo>
                      <a:pt x="404" y="108"/>
                      <a:pt x="404" y="110"/>
                      <a:pt x="405" y="111"/>
                    </a:cubicBezTo>
                    <a:cubicBezTo>
                      <a:pt x="406" y="110"/>
                      <a:pt x="406" y="108"/>
                      <a:pt x="407" y="107"/>
                    </a:cubicBezTo>
                    <a:cubicBezTo>
                      <a:pt x="407" y="107"/>
                      <a:pt x="407" y="106"/>
                      <a:pt x="408" y="105"/>
                    </a:cubicBezTo>
                    <a:cubicBezTo>
                      <a:pt x="411" y="109"/>
                      <a:pt x="414" y="112"/>
                      <a:pt x="417" y="115"/>
                    </a:cubicBezTo>
                    <a:cubicBezTo>
                      <a:pt x="419" y="118"/>
                      <a:pt x="417" y="119"/>
                      <a:pt x="414" y="119"/>
                    </a:cubicBezTo>
                    <a:cubicBezTo>
                      <a:pt x="413" y="119"/>
                      <a:pt x="413" y="120"/>
                      <a:pt x="412" y="121"/>
                    </a:cubicBezTo>
                    <a:cubicBezTo>
                      <a:pt x="413" y="121"/>
                      <a:pt x="414" y="123"/>
                      <a:pt x="415" y="122"/>
                    </a:cubicBezTo>
                    <a:cubicBezTo>
                      <a:pt x="422" y="119"/>
                      <a:pt x="425" y="125"/>
                      <a:pt x="427" y="129"/>
                    </a:cubicBezTo>
                    <a:cubicBezTo>
                      <a:pt x="438" y="145"/>
                      <a:pt x="447" y="161"/>
                      <a:pt x="453" y="179"/>
                    </a:cubicBezTo>
                    <a:cubicBezTo>
                      <a:pt x="460" y="203"/>
                      <a:pt x="462" y="227"/>
                      <a:pt x="452" y="251"/>
                    </a:cubicBezTo>
                    <a:cubicBezTo>
                      <a:pt x="446" y="262"/>
                      <a:pt x="439" y="272"/>
                      <a:pt x="433" y="283"/>
                    </a:cubicBezTo>
                    <a:cubicBezTo>
                      <a:pt x="418" y="307"/>
                      <a:pt x="403" y="331"/>
                      <a:pt x="388" y="355"/>
                    </a:cubicBezTo>
                    <a:cubicBezTo>
                      <a:pt x="386" y="359"/>
                      <a:pt x="384" y="362"/>
                      <a:pt x="381" y="367"/>
                    </a:cubicBezTo>
                    <a:cubicBezTo>
                      <a:pt x="387" y="370"/>
                      <a:pt x="392" y="372"/>
                      <a:pt x="398" y="375"/>
                    </a:cubicBezTo>
                    <a:cubicBezTo>
                      <a:pt x="417" y="383"/>
                      <a:pt x="435" y="392"/>
                      <a:pt x="454" y="400"/>
                    </a:cubicBezTo>
                    <a:cubicBezTo>
                      <a:pt x="475" y="409"/>
                      <a:pt x="496" y="418"/>
                      <a:pt x="517" y="427"/>
                    </a:cubicBezTo>
                    <a:cubicBezTo>
                      <a:pt x="538" y="437"/>
                      <a:pt x="560" y="447"/>
                      <a:pt x="582" y="457"/>
                    </a:cubicBezTo>
                    <a:cubicBezTo>
                      <a:pt x="596" y="464"/>
                      <a:pt x="610" y="471"/>
                      <a:pt x="624" y="479"/>
                    </a:cubicBezTo>
                    <a:cubicBezTo>
                      <a:pt x="625" y="479"/>
                      <a:pt x="626" y="480"/>
                      <a:pt x="628" y="481"/>
                    </a:cubicBezTo>
                    <a:cubicBezTo>
                      <a:pt x="626" y="482"/>
                      <a:pt x="625" y="483"/>
                      <a:pt x="624" y="484"/>
                    </a:cubicBezTo>
                    <a:cubicBezTo>
                      <a:pt x="627" y="487"/>
                      <a:pt x="630" y="491"/>
                      <a:pt x="633" y="495"/>
                    </a:cubicBezTo>
                    <a:cubicBezTo>
                      <a:pt x="636" y="489"/>
                      <a:pt x="628" y="488"/>
                      <a:pt x="630" y="483"/>
                    </a:cubicBezTo>
                    <a:cubicBezTo>
                      <a:pt x="639" y="488"/>
                      <a:pt x="647" y="492"/>
                      <a:pt x="655" y="497"/>
                    </a:cubicBezTo>
                    <a:cubicBezTo>
                      <a:pt x="687" y="517"/>
                      <a:pt x="717" y="539"/>
                      <a:pt x="744" y="565"/>
                    </a:cubicBezTo>
                    <a:cubicBezTo>
                      <a:pt x="758" y="579"/>
                      <a:pt x="771" y="594"/>
                      <a:pt x="785" y="609"/>
                    </a:cubicBezTo>
                    <a:cubicBezTo>
                      <a:pt x="787" y="611"/>
                      <a:pt x="787" y="613"/>
                      <a:pt x="786" y="616"/>
                    </a:cubicBezTo>
                    <a:cubicBezTo>
                      <a:pt x="782" y="621"/>
                      <a:pt x="778" y="627"/>
                      <a:pt x="774" y="632"/>
                    </a:cubicBezTo>
                    <a:cubicBezTo>
                      <a:pt x="774" y="630"/>
                      <a:pt x="774" y="629"/>
                      <a:pt x="775" y="627"/>
                    </a:cubicBezTo>
                    <a:cubicBezTo>
                      <a:pt x="774" y="627"/>
                      <a:pt x="772" y="627"/>
                      <a:pt x="772" y="627"/>
                    </a:cubicBezTo>
                    <a:cubicBezTo>
                      <a:pt x="771" y="629"/>
                      <a:pt x="771" y="630"/>
                      <a:pt x="772" y="632"/>
                    </a:cubicBezTo>
                    <a:cubicBezTo>
                      <a:pt x="772" y="632"/>
                      <a:pt x="772" y="633"/>
                      <a:pt x="773" y="633"/>
                    </a:cubicBezTo>
                    <a:close/>
                    <a:moveTo>
                      <a:pt x="115" y="374"/>
                    </a:moveTo>
                    <a:cubicBezTo>
                      <a:pt x="115" y="374"/>
                      <a:pt x="115" y="374"/>
                      <a:pt x="115" y="374"/>
                    </a:cubicBezTo>
                    <a:cubicBezTo>
                      <a:pt x="118" y="372"/>
                      <a:pt x="121" y="373"/>
                      <a:pt x="124" y="375"/>
                    </a:cubicBezTo>
                    <a:cubicBezTo>
                      <a:pt x="140" y="388"/>
                      <a:pt x="155" y="400"/>
                      <a:pt x="170" y="411"/>
                    </a:cubicBezTo>
                    <a:cubicBezTo>
                      <a:pt x="175" y="415"/>
                      <a:pt x="180" y="418"/>
                      <a:pt x="186" y="422"/>
                    </a:cubicBezTo>
                    <a:cubicBezTo>
                      <a:pt x="202" y="396"/>
                      <a:pt x="218" y="370"/>
                      <a:pt x="234" y="344"/>
                    </a:cubicBezTo>
                    <a:cubicBezTo>
                      <a:pt x="238" y="347"/>
                      <a:pt x="243" y="350"/>
                      <a:pt x="247" y="352"/>
                    </a:cubicBezTo>
                    <a:cubicBezTo>
                      <a:pt x="231" y="378"/>
                      <a:pt x="215" y="404"/>
                      <a:pt x="199" y="430"/>
                    </a:cubicBezTo>
                    <a:cubicBezTo>
                      <a:pt x="200" y="431"/>
                      <a:pt x="201" y="432"/>
                      <a:pt x="202" y="433"/>
                    </a:cubicBezTo>
                    <a:cubicBezTo>
                      <a:pt x="228" y="448"/>
                      <a:pt x="254" y="462"/>
                      <a:pt x="280" y="477"/>
                    </a:cubicBezTo>
                    <a:cubicBezTo>
                      <a:pt x="284" y="480"/>
                      <a:pt x="285" y="478"/>
                      <a:pt x="287" y="476"/>
                    </a:cubicBezTo>
                    <a:cubicBezTo>
                      <a:pt x="299" y="456"/>
                      <a:pt x="311" y="437"/>
                      <a:pt x="322" y="418"/>
                    </a:cubicBezTo>
                    <a:cubicBezTo>
                      <a:pt x="326" y="411"/>
                      <a:pt x="331" y="405"/>
                      <a:pt x="335" y="398"/>
                    </a:cubicBezTo>
                    <a:cubicBezTo>
                      <a:pt x="340" y="401"/>
                      <a:pt x="344" y="404"/>
                      <a:pt x="348" y="406"/>
                    </a:cubicBezTo>
                    <a:cubicBezTo>
                      <a:pt x="331" y="433"/>
                      <a:pt x="315" y="460"/>
                      <a:pt x="298" y="487"/>
                    </a:cubicBezTo>
                    <a:cubicBezTo>
                      <a:pt x="330" y="501"/>
                      <a:pt x="361" y="515"/>
                      <a:pt x="393" y="529"/>
                    </a:cubicBezTo>
                    <a:cubicBezTo>
                      <a:pt x="410" y="502"/>
                      <a:pt x="427" y="475"/>
                      <a:pt x="444" y="448"/>
                    </a:cubicBezTo>
                    <a:cubicBezTo>
                      <a:pt x="448" y="451"/>
                      <a:pt x="452" y="454"/>
                      <a:pt x="457" y="456"/>
                    </a:cubicBezTo>
                    <a:cubicBezTo>
                      <a:pt x="440" y="483"/>
                      <a:pt x="424" y="509"/>
                      <a:pt x="407" y="536"/>
                    </a:cubicBezTo>
                    <a:cubicBezTo>
                      <a:pt x="409" y="536"/>
                      <a:pt x="410" y="536"/>
                      <a:pt x="410" y="536"/>
                    </a:cubicBezTo>
                    <a:cubicBezTo>
                      <a:pt x="438" y="549"/>
                      <a:pt x="465" y="561"/>
                      <a:pt x="492" y="573"/>
                    </a:cubicBezTo>
                    <a:cubicBezTo>
                      <a:pt x="496" y="575"/>
                      <a:pt x="499" y="578"/>
                      <a:pt x="502" y="571"/>
                    </a:cubicBezTo>
                    <a:cubicBezTo>
                      <a:pt x="504" y="573"/>
                      <a:pt x="506" y="575"/>
                      <a:pt x="508" y="577"/>
                    </a:cubicBezTo>
                    <a:cubicBezTo>
                      <a:pt x="510" y="580"/>
                      <a:pt x="512" y="583"/>
                      <a:pt x="515" y="585"/>
                    </a:cubicBezTo>
                    <a:cubicBezTo>
                      <a:pt x="522" y="589"/>
                      <a:pt x="530" y="592"/>
                      <a:pt x="537" y="596"/>
                    </a:cubicBezTo>
                    <a:cubicBezTo>
                      <a:pt x="555" y="606"/>
                      <a:pt x="573" y="617"/>
                      <a:pt x="591" y="628"/>
                    </a:cubicBezTo>
                    <a:cubicBezTo>
                      <a:pt x="593" y="629"/>
                      <a:pt x="594" y="630"/>
                      <a:pt x="596" y="627"/>
                    </a:cubicBezTo>
                    <a:cubicBezTo>
                      <a:pt x="606" y="610"/>
                      <a:pt x="617" y="593"/>
                      <a:pt x="628" y="575"/>
                    </a:cubicBezTo>
                    <a:cubicBezTo>
                      <a:pt x="632" y="568"/>
                      <a:pt x="637" y="561"/>
                      <a:pt x="642" y="553"/>
                    </a:cubicBezTo>
                    <a:cubicBezTo>
                      <a:pt x="645" y="555"/>
                      <a:pt x="648" y="558"/>
                      <a:pt x="651" y="559"/>
                    </a:cubicBezTo>
                    <a:cubicBezTo>
                      <a:pt x="655" y="561"/>
                      <a:pt x="654" y="562"/>
                      <a:pt x="652" y="565"/>
                    </a:cubicBezTo>
                    <a:cubicBezTo>
                      <a:pt x="639" y="587"/>
                      <a:pt x="626" y="608"/>
                      <a:pt x="612" y="629"/>
                    </a:cubicBezTo>
                    <a:cubicBezTo>
                      <a:pt x="611" y="632"/>
                      <a:pt x="607" y="636"/>
                      <a:pt x="608" y="638"/>
                    </a:cubicBezTo>
                    <a:cubicBezTo>
                      <a:pt x="608" y="641"/>
                      <a:pt x="613" y="643"/>
                      <a:pt x="615" y="645"/>
                    </a:cubicBezTo>
                    <a:cubicBezTo>
                      <a:pt x="627" y="653"/>
                      <a:pt x="638" y="662"/>
                      <a:pt x="650" y="671"/>
                    </a:cubicBezTo>
                    <a:cubicBezTo>
                      <a:pt x="671" y="637"/>
                      <a:pt x="692" y="603"/>
                      <a:pt x="714" y="568"/>
                    </a:cubicBezTo>
                    <a:cubicBezTo>
                      <a:pt x="685" y="543"/>
                      <a:pt x="654" y="523"/>
                      <a:pt x="621" y="504"/>
                    </a:cubicBezTo>
                    <a:cubicBezTo>
                      <a:pt x="627" y="500"/>
                      <a:pt x="629" y="497"/>
                      <a:pt x="627" y="493"/>
                    </a:cubicBezTo>
                    <a:cubicBezTo>
                      <a:pt x="625" y="489"/>
                      <a:pt x="622" y="488"/>
                      <a:pt x="619" y="489"/>
                    </a:cubicBezTo>
                    <a:cubicBezTo>
                      <a:pt x="614" y="491"/>
                      <a:pt x="614" y="494"/>
                      <a:pt x="617" y="501"/>
                    </a:cubicBezTo>
                    <a:cubicBezTo>
                      <a:pt x="552" y="464"/>
                      <a:pt x="482" y="438"/>
                      <a:pt x="415" y="408"/>
                    </a:cubicBezTo>
                    <a:cubicBezTo>
                      <a:pt x="417" y="404"/>
                      <a:pt x="418" y="400"/>
                      <a:pt x="419" y="396"/>
                    </a:cubicBezTo>
                    <a:cubicBezTo>
                      <a:pt x="418" y="396"/>
                      <a:pt x="418" y="396"/>
                      <a:pt x="417" y="395"/>
                    </a:cubicBezTo>
                    <a:cubicBezTo>
                      <a:pt x="416" y="396"/>
                      <a:pt x="416" y="397"/>
                      <a:pt x="415" y="398"/>
                    </a:cubicBezTo>
                    <a:cubicBezTo>
                      <a:pt x="414" y="400"/>
                      <a:pt x="413" y="403"/>
                      <a:pt x="412" y="403"/>
                    </a:cubicBezTo>
                    <a:cubicBezTo>
                      <a:pt x="409" y="403"/>
                      <a:pt x="406" y="403"/>
                      <a:pt x="403" y="402"/>
                    </a:cubicBezTo>
                    <a:cubicBezTo>
                      <a:pt x="398" y="400"/>
                      <a:pt x="393" y="398"/>
                      <a:pt x="389" y="395"/>
                    </a:cubicBezTo>
                    <a:cubicBezTo>
                      <a:pt x="366" y="384"/>
                      <a:pt x="342" y="373"/>
                      <a:pt x="320" y="360"/>
                    </a:cubicBezTo>
                    <a:cubicBezTo>
                      <a:pt x="284" y="340"/>
                      <a:pt x="250" y="317"/>
                      <a:pt x="218" y="292"/>
                    </a:cubicBezTo>
                    <a:cubicBezTo>
                      <a:pt x="179" y="262"/>
                      <a:pt x="143" y="229"/>
                      <a:pt x="116" y="188"/>
                    </a:cubicBezTo>
                    <a:cubicBezTo>
                      <a:pt x="103" y="167"/>
                      <a:pt x="93" y="146"/>
                      <a:pt x="86" y="122"/>
                    </a:cubicBezTo>
                    <a:cubicBezTo>
                      <a:pt x="85" y="116"/>
                      <a:pt x="85" y="111"/>
                      <a:pt x="87" y="105"/>
                    </a:cubicBezTo>
                    <a:cubicBezTo>
                      <a:pt x="87" y="103"/>
                      <a:pt x="90" y="103"/>
                      <a:pt x="92" y="102"/>
                    </a:cubicBezTo>
                    <a:cubicBezTo>
                      <a:pt x="92" y="101"/>
                      <a:pt x="92" y="101"/>
                      <a:pt x="92" y="101"/>
                    </a:cubicBezTo>
                    <a:cubicBezTo>
                      <a:pt x="88" y="99"/>
                      <a:pt x="85" y="100"/>
                      <a:pt x="83" y="103"/>
                    </a:cubicBezTo>
                    <a:cubicBezTo>
                      <a:pt x="79" y="110"/>
                      <a:pt x="76" y="116"/>
                      <a:pt x="72" y="123"/>
                    </a:cubicBezTo>
                    <a:cubicBezTo>
                      <a:pt x="57" y="146"/>
                      <a:pt x="43" y="169"/>
                      <a:pt x="29" y="192"/>
                    </a:cubicBezTo>
                    <a:cubicBezTo>
                      <a:pt x="26" y="197"/>
                      <a:pt x="22" y="202"/>
                      <a:pt x="23" y="209"/>
                    </a:cubicBezTo>
                    <a:cubicBezTo>
                      <a:pt x="25" y="221"/>
                      <a:pt x="26" y="233"/>
                      <a:pt x="29" y="245"/>
                    </a:cubicBezTo>
                    <a:cubicBezTo>
                      <a:pt x="31" y="254"/>
                      <a:pt x="35" y="263"/>
                      <a:pt x="39" y="272"/>
                    </a:cubicBezTo>
                    <a:cubicBezTo>
                      <a:pt x="40" y="270"/>
                      <a:pt x="41" y="268"/>
                      <a:pt x="42" y="267"/>
                    </a:cubicBezTo>
                    <a:cubicBezTo>
                      <a:pt x="55" y="247"/>
                      <a:pt x="67" y="228"/>
                      <a:pt x="79" y="208"/>
                    </a:cubicBezTo>
                    <a:cubicBezTo>
                      <a:pt x="85" y="199"/>
                      <a:pt x="85" y="199"/>
                      <a:pt x="95" y="205"/>
                    </a:cubicBezTo>
                    <a:cubicBezTo>
                      <a:pt x="98" y="206"/>
                      <a:pt x="97" y="207"/>
                      <a:pt x="96" y="210"/>
                    </a:cubicBezTo>
                    <a:cubicBezTo>
                      <a:pt x="81" y="234"/>
                      <a:pt x="65" y="259"/>
                      <a:pt x="50" y="284"/>
                    </a:cubicBezTo>
                    <a:cubicBezTo>
                      <a:pt x="48" y="287"/>
                      <a:pt x="48" y="289"/>
                      <a:pt x="50" y="292"/>
                    </a:cubicBezTo>
                    <a:cubicBezTo>
                      <a:pt x="61" y="307"/>
                      <a:pt x="72" y="322"/>
                      <a:pt x="83" y="336"/>
                    </a:cubicBezTo>
                    <a:cubicBezTo>
                      <a:pt x="88" y="342"/>
                      <a:pt x="94" y="348"/>
                      <a:pt x="100" y="354"/>
                    </a:cubicBezTo>
                    <a:cubicBezTo>
                      <a:pt x="117" y="327"/>
                      <a:pt x="133" y="301"/>
                      <a:pt x="150" y="275"/>
                    </a:cubicBezTo>
                    <a:cubicBezTo>
                      <a:pt x="154" y="278"/>
                      <a:pt x="158" y="280"/>
                      <a:pt x="162" y="283"/>
                    </a:cubicBezTo>
                    <a:cubicBezTo>
                      <a:pt x="145" y="310"/>
                      <a:pt x="129" y="337"/>
                      <a:pt x="112" y="364"/>
                    </a:cubicBezTo>
                    <a:cubicBezTo>
                      <a:pt x="113" y="366"/>
                      <a:pt x="114" y="367"/>
                      <a:pt x="114" y="367"/>
                    </a:cubicBezTo>
                    <a:cubicBezTo>
                      <a:pt x="113" y="369"/>
                      <a:pt x="112" y="371"/>
                      <a:pt x="111" y="372"/>
                    </a:cubicBezTo>
                    <a:cubicBezTo>
                      <a:pt x="109" y="375"/>
                      <a:pt x="111" y="378"/>
                      <a:pt x="113" y="379"/>
                    </a:cubicBezTo>
                    <a:cubicBezTo>
                      <a:pt x="114" y="381"/>
                      <a:pt x="116" y="380"/>
                      <a:pt x="118" y="381"/>
                    </a:cubicBezTo>
                    <a:cubicBezTo>
                      <a:pt x="118" y="380"/>
                      <a:pt x="118" y="380"/>
                      <a:pt x="119" y="380"/>
                    </a:cubicBezTo>
                    <a:cubicBezTo>
                      <a:pt x="115" y="379"/>
                      <a:pt x="112" y="378"/>
                      <a:pt x="115" y="374"/>
                    </a:cubicBezTo>
                    <a:close/>
                    <a:moveTo>
                      <a:pt x="279" y="222"/>
                    </a:moveTo>
                    <a:cubicBezTo>
                      <a:pt x="280" y="223"/>
                      <a:pt x="281" y="224"/>
                      <a:pt x="283" y="225"/>
                    </a:cubicBezTo>
                    <a:cubicBezTo>
                      <a:pt x="300" y="238"/>
                      <a:pt x="318" y="248"/>
                      <a:pt x="339" y="255"/>
                    </a:cubicBezTo>
                    <a:cubicBezTo>
                      <a:pt x="360" y="261"/>
                      <a:pt x="380" y="266"/>
                      <a:pt x="402" y="260"/>
                    </a:cubicBezTo>
                    <a:cubicBezTo>
                      <a:pt x="416" y="256"/>
                      <a:pt x="426" y="249"/>
                      <a:pt x="432" y="236"/>
                    </a:cubicBezTo>
                    <a:cubicBezTo>
                      <a:pt x="437" y="223"/>
                      <a:pt x="436" y="210"/>
                      <a:pt x="434" y="198"/>
                    </a:cubicBezTo>
                    <a:cubicBezTo>
                      <a:pt x="430" y="180"/>
                      <a:pt x="422" y="165"/>
                      <a:pt x="413" y="150"/>
                    </a:cubicBezTo>
                    <a:cubicBezTo>
                      <a:pt x="397" y="126"/>
                      <a:pt x="378" y="106"/>
                      <a:pt x="356" y="88"/>
                    </a:cubicBezTo>
                    <a:cubicBezTo>
                      <a:pt x="333" y="70"/>
                      <a:pt x="308" y="55"/>
                      <a:pt x="282" y="44"/>
                    </a:cubicBezTo>
                    <a:cubicBezTo>
                      <a:pt x="260" y="35"/>
                      <a:pt x="238" y="29"/>
                      <a:pt x="215" y="26"/>
                    </a:cubicBezTo>
                    <a:cubicBezTo>
                      <a:pt x="190" y="22"/>
                      <a:pt x="165" y="22"/>
                      <a:pt x="141" y="32"/>
                    </a:cubicBezTo>
                    <a:cubicBezTo>
                      <a:pt x="120" y="42"/>
                      <a:pt x="108" y="58"/>
                      <a:pt x="106" y="81"/>
                    </a:cubicBezTo>
                    <a:cubicBezTo>
                      <a:pt x="104" y="103"/>
                      <a:pt x="110" y="123"/>
                      <a:pt x="118" y="143"/>
                    </a:cubicBezTo>
                    <a:cubicBezTo>
                      <a:pt x="120" y="147"/>
                      <a:pt x="122" y="148"/>
                      <a:pt x="126" y="147"/>
                    </a:cubicBezTo>
                    <a:cubicBezTo>
                      <a:pt x="143" y="144"/>
                      <a:pt x="159" y="148"/>
                      <a:pt x="174" y="155"/>
                    </a:cubicBezTo>
                    <a:cubicBezTo>
                      <a:pt x="183" y="159"/>
                      <a:pt x="192" y="165"/>
                      <a:pt x="201" y="170"/>
                    </a:cubicBezTo>
                    <a:cubicBezTo>
                      <a:pt x="207" y="160"/>
                      <a:pt x="213" y="150"/>
                      <a:pt x="219" y="140"/>
                    </a:cubicBezTo>
                    <a:cubicBezTo>
                      <a:pt x="229" y="125"/>
                      <a:pt x="243" y="117"/>
                      <a:pt x="261" y="116"/>
                    </a:cubicBezTo>
                    <a:cubicBezTo>
                      <a:pt x="281" y="114"/>
                      <a:pt x="299" y="119"/>
                      <a:pt x="316" y="128"/>
                    </a:cubicBezTo>
                    <a:cubicBezTo>
                      <a:pt x="322" y="131"/>
                      <a:pt x="327" y="135"/>
                      <a:pt x="333" y="138"/>
                    </a:cubicBezTo>
                    <a:cubicBezTo>
                      <a:pt x="314" y="167"/>
                      <a:pt x="297" y="194"/>
                      <a:pt x="279" y="222"/>
                    </a:cubicBezTo>
                    <a:close/>
                    <a:moveTo>
                      <a:pt x="241" y="281"/>
                    </a:moveTo>
                    <a:cubicBezTo>
                      <a:pt x="264" y="297"/>
                      <a:pt x="287" y="312"/>
                      <a:pt x="310" y="328"/>
                    </a:cubicBezTo>
                    <a:cubicBezTo>
                      <a:pt x="317" y="316"/>
                      <a:pt x="324" y="305"/>
                      <a:pt x="331" y="294"/>
                    </a:cubicBezTo>
                    <a:cubicBezTo>
                      <a:pt x="336" y="297"/>
                      <a:pt x="340" y="300"/>
                      <a:pt x="344" y="302"/>
                    </a:cubicBezTo>
                    <a:cubicBezTo>
                      <a:pt x="338" y="313"/>
                      <a:pt x="332" y="322"/>
                      <a:pt x="326" y="332"/>
                    </a:cubicBezTo>
                    <a:cubicBezTo>
                      <a:pt x="324" y="334"/>
                      <a:pt x="323" y="336"/>
                      <a:pt x="326" y="337"/>
                    </a:cubicBezTo>
                    <a:cubicBezTo>
                      <a:pt x="337" y="343"/>
                      <a:pt x="347" y="349"/>
                      <a:pt x="357" y="354"/>
                    </a:cubicBezTo>
                    <a:cubicBezTo>
                      <a:pt x="359" y="356"/>
                      <a:pt x="361" y="356"/>
                      <a:pt x="363" y="353"/>
                    </a:cubicBezTo>
                    <a:cubicBezTo>
                      <a:pt x="374" y="335"/>
                      <a:pt x="385" y="317"/>
                      <a:pt x="396" y="299"/>
                    </a:cubicBezTo>
                    <a:cubicBezTo>
                      <a:pt x="399" y="294"/>
                      <a:pt x="402" y="289"/>
                      <a:pt x="406" y="283"/>
                    </a:cubicBezTo>
                    <a:cubicBezTo>
                      <a:pt x="404" y="283"/>
                      <a:pt x="404" y="283"/>
                      <a:pt x="404" y="283"/>
                    </a:cubicBezTo>
                    <a:cubicBezTo>
                      <a:pt x="378" y="289"/>
                      <a:pt x="353" y="285"/>
                      <a:pt x="329" y="277"/>
                    </a:cubicBezTo>
                    <a:cubicBezTo>
                      <a:pt x="311" y="271"/>
                      <a:pt x="294" y="262"/>
                      <a:pt x="279" y="251"/>
                    </a:cubicBezTo>
                    <a:cubicBezTo>
                      <a:pt x="258" y="237"/>
                      <a:pt x="240" y="220"/>
                      <a:pt x="226" y="199"/>
                    </a:cubicBezTo>
                    <a:cubicBezTo>
                      <a:pt x="223" y="195"/>
                      <a:pt x="221" y="190"/>
                      <a:pt x="218" y="186"/>
                    </a:cubicBezTo>
                    <a:cubicBezTo>
                      <a:pt x="217" y="187"/>
                      <a:pt x="217" y="187"/>
                      <a:pt x="216" y="188"/>
                    </a:cubicBezTo>
                    <a:cubicBezTo>
                      <a:pt x="207" y="203"/>
                      <a:pt x="198" y="217"/>
                      <a:pt x="189" y="232"/>
                    </a:cubicBezTo>
                    <a:cubicBezTo>
                      <a:pt x="187" y="235"/>
                      <a:pt x="188" y="236"/>
                      <a:pt x="190" y="238"/>
                    </a:cubicBezTo>
                    <a:cubicBezTo>
                      <a:pt x="197" y="245"/>
                      <a:pt x="204" y="251"/>
                      <a:pt x="212" y="257"/>
                    </a:cubicBezTo>
                    <a:cubicBezTo>
                      <a:pt x="217" y="262"/>
                      <a:pt x="223" y="267"/>
                      <a:pt x="229" y="271"/>
                    </a:cubicBezTo>
                    <a:cubicBezTo>
                      <a:pt x="235" y="261"/>
                      <a:pt x="241" y="252"/>
                      <a:pt x="247" y="242"/>
                    </a:cubicBezTo>
                    <a:cubicBezTo>
                      <a:pt x="251" y="245"/>
                      <a:pt x="254" y="247"/>
                      <a:pt x="257" y="248"/>
                    </a:cubicBezTo>
                    <a:cubicBezTo>
                      <a:pt x="260" y="249"/>
                      <a:pt x="259" y="251"/>
                      <a:pt x="258" y="253"/>
                    </a:cubicBezTo>
                    <a:cubicBezTo>
                      <a:pt x="253" y="262"/>
                      <a:pt x="247" y="271"/>
                      <a:pt x="241" y="281"/>
                    </a:cubicBezTo>
                    <a:close/>
                    <a:moveTo>
                      <a:pt x="261" y="206"/>
                    </a:moveTo>
                    <a:cubicBezTo>
                      <a:pt x="262" y="206"/>
                      <a:pt x="262" y="205"/>
                      <a:pt x="263" y="205"/>
                    </a:cubicBezTo>
                    <a:cubicBezTo>
                      <a:pt x="275" y="186"/>
                      <a:pt x="287" y="168"/>
                      <a:pt x="299" y="149"/>
                    </a:cubicBezTo>
                    <a:cubicBezTo>
                      <a:pt x="300" y="147"/>
                      <a:pt x="300" y="146"/>
                      <a:pt x="297" y="144"/>
                    </a:cubicBezTo>
                    <a:cubicBezTo>
                      <a:pt x="285" y="139"/>
                      <a:pt x="272" y="137"/>
                      <a:pt x="259" y="139"/>
                    </a:cubicBezTo>
                    <a:cubicBezTo>
                      <a:pt x="244" y="141"/>
                      <a:pt x="234" y="152"/>
                      <a:pt x="237" y="167"/>
                    </a:cubicBezTo>
                    <a:cubicBezTo>
                      <a:pt x="240" y="183"/>
                      <a:pt x="250" y="195"/>
                      <a:pt x="261" y="206"/>
                    </a:cubicBezTo>
                    <a:close/>
                    <a:moveTo>
                      <a:pt x="170" y="220"/>
                    </a:moveTo>
                    <a:cubicBezTo>
                      <a:pt x="176" y="210"/>
                      <a:pt x="182" y="201"/>
                      <a:pt x="187" y="192"/>
                    </a:cubicBezTo>
                    <a:cubicBezTo>
                      <a:pt x="187" y="191"/>
                      <a:pt x="187" y="189"/>
                      <a:pt x="186" y="188"/>
                    </a:cubicBezTo>
                    <a:cubicBezTo>
                      <a:pt x="175" y="181"/>
                      <a:pt x="164" y="174"/>
                      <a:pt x="150" y="171"/>
                    </a:cubicBezTo>
                    <a:cubicBezTo>
                      <a:pt x="145" y="170"/>
                      <a:pt x="139" y="170"/>
                      <a:pt x="133" y="169"/>
                    </a:cubicBezTo>
                    <a:cubicBezTo>
                      <a:pt x="133" y="170"/>
                      <a:pt x="132" y="170"/>
                      <a:pt x="132" y="171"/>
                    </a:cubicBezTo>
                    <a:cubicBezTo>
                      <a:pt x="144" y="187"/>
                      <a:pt x="157" y="203"/>
                      <a:pt x="170" y="220"/>
                    </a:cubicBezTo>
                    <a:close/>
                    <a:moveTo>
                      <a:pt x="99" y="110"/>
                    </a:moveTo>
                    <a:cubicBezTo>
                      <a:pt x="98" y="111"/>
                      <a:pt x="98" y="112"/>
                      <a:pt x="98" y="113"/>
                    </a:cubicBezTo>
                    <a:cubicBezTo>
                      <a:pt x="98" y="116"/>
                      <a:pt x="96" y="118"/>
                      <a:pt x="93" y="118"/>
                    </a:cubicBezTo>
                    <a:cubicBezTo>
                      <a:pt x="92" y="118"/>
                      <a:pt x="92" y="119"/>
                      <a:pt x="91" y="120"/>
                    </a:cubicBezTo>
                    <a:cubicBezTo>
                      <a:pt x="92" y="120"/>
                      <a:pt x="93" y="121"/>
                      <a:pt x="94" y="121"/>
                    </a:cubicBezTo>
                    <a:cubicBezTo>
                      <a:pt x="100" y="122"/>
                      <a:pt x="102" y="117"/>
                      <a:pt x="99" y="110"/>
                    </a:cubicBezTo>
                    <a:close/>
                    <a:moveTo>
                      <a:pt x="401" y="394"/>
                    </a:moveTo>
                    <a:cubicBezTo>
                      <a:pt x="401" y="394"/>
                      <a:pt x="402" y="395"/>
                      <a:pt x="402" y="396"/>
                    </a:cubicBezTo>
                    <a:cubicBezTo>
                      <a:pt x="403" y="395"/>
                      <a:pt x="404" y="394"/>
                      <a:pt x="404" y="394"/>
                    </a:cubicBezTo>
                    <a:cubicBezTo>
                      <a:pt x="405" y="390"/>
                      <a:pt x="406" y="388"/>
                      <a:pt x="410" y="388"/>
                    </a:cubicBezTo>
                    <a:cubicBezTo>
                      <a:pt x="410" y="388"/>
                      <a:pt x="411" y="387"/>
                      <a:pt x="412" y="386"/>
                    </a:cubicBezTo>
                    <a:cubicBezTo>
                      <a:pt x="411" y="386"/>
                      <a:pt x="410" y="385"/>
                      <a:pt x="409" y="385"/>
                    </a:cubicBezTo>
                    <a:cubicBezTo>
                      <a:pt x="405" y="385"/>
                      <a:pt x="402" y="388"/>
                      <a:pt x="401" y="3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4" name="Freeform 6">
                <a:extLst>
                  <a:ext uri="{FF2B5EF4-FFF2-40B4-BE49-F238E27FC236}">
                    <a16:creationId xmlns:a16="http://schemas.microsoft.com/office/drawing/2014/main" id="{AA07F3BB-DEF8-4DEB-14EE-782D26D22A9B}"/>
                  </a:ext>
                </a:extLst>
              </p:cNvPr>
              <p:cNvSpPr>
                <a:spLocks/>
              </p:cNvSpPr>
              <p:nvPr/>
            </p:nvSpPr>
            <p:spPr bwMode="auto">
              <a:xfrm>
                <a:off x="2574" y="1054"/>
                <a:ext cx="12" cy="13"/>
              </a:xfrm>
              <a:custGeom>
                <a:avLst/>
                <a:gdLst>
                  <a:gd name="T0" fmla="*/ 5 w 8"/>
                  <a:gd name="T1" fmla="*/ 9 h 9"/>
                  <a:gd name="T2" fmla="*/ 0 w 8"/>
                  <a:gd name="T3" fmla="*/ 2 h 9"/>
                  <a:gd name="T4" fmla="*/ 5 w 8"/>
                  <a:gd name="T5" fmla="*/ 0 h 9"/>
                  <a:gd name="T6" fmla="*/ 7 w 8"/>
                  <a:gd name="T7" fmla="*/ 3 h 9"/>
                  <a:gd name="T8" fmla="*/ 5 w 8"/>
                  <a:gd name="T9" fmla="*/ 9 h 9"/>
                </a:gdLst>
                <a:ahLst/>
                <a:cxnLst>
                  <a:cxn ang="0">
                    <a:pos x="T0" y="T1"/>
                  </a:cxn>
                  <a:cxn ang="0">
                    <a:pos x="T2" y="T3"/>
                  </a:cxn>
                  <a:cxn ang="0">
                    <a:pos x="T4" y="T5"/>
                  </a:cxn>
                  <a:cxn ang="0">
                    <a:pos x="T6" y="T7"/>
                  </a:cxn>
                  <a:cxn ang="0">
                    <a:pos x="T8" y="T9"/>
                  </a:cxn>
                </a:cxnLst>
                <a:rect l="0" t="0" r="r" b="b"/>
                <a:pathLst>
                  <a:path w="8" h="9">
                    <a:moveTo>
                      <a:pt x="5" y="9"/>
                    </a:moveTo>
                    <a:cubicBezTo>
                      <a:pt x="3" y="6"/>
                      <a:pt x="2" y="5"/>
                      <a:pt x="0" y="2"/>
                    </a:cubicBezTo>
                    <a:cubicBezTo>
                      <a:pt x="2" y="2"/>
                      <a:pt x="3" y="0"/>
                      <a:pt x="5" y="0"/>
                    </a:cubicBezTo>
                    <a:cubicBezTo>
                      <a:pt x="6" y="0"/>
                      <a:pt x="8" y="2"/>
                      <a:pt x="7" y="3"/>
                    </a:cubicBezTo>
                    <a:cubicBezTo>
                      <a:pt x="7" y="5"/>
                      <a:pt x="6" y="6"/>
                      <a:pt x="5"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5" name="Freeform 8">
                <a:extLst>
                  <a:ext uri="{FF2B5EF4-FFF2-40B4-BE49-F238E27FC236}">
                    <a16:creationId xmlns:a16="http://schemas.microsoft.com/office/drawing/2014/main" id="{5F472790-A470-DA41-3FA4-A514D403BD1E}"/>
                  </a:ext>
                </a:extLst>
              </p:cNvPr>
              <p:cNvSpPr>
                <a:spLocks noEditPoints="1"/>
              </p:cNvSpPr>
              <p:nvPr/>
            </p:nvSpPr>
            <p:spPr bwMode="auto">
              <a:xfrm>
                <a:off x="2320" y="1200"/>
                <a:ext cx="1044" cy="864"/>
              </a:xfrm>
              <a:custGeom>
                <a:avLst/>
                <a:gdLst>
                  <a:gd name="T0" fmla="*/ 92 w 692"/>
                  <a:gd name="T1" fmla="*/ 268 h 572"/>
                  <a:gd name="T2" fmla="*/ 140 w 692"/>
                  <a:gd name="T3" fmla="*/ 184 h 572"/>
                  <a:gd name="T4" fmla="*/ 78 w 692"/>
                  <a:gd name="T5" fmla="*/ 255 h 572"/>
                  <a:gd name="T6" fmla="*/ 28 w 692"/>
                  <a:gd name="T7" fmla="*/ 193 h 572"/>
                  <a:gd name="T8" fmla="*/ 74 w 692"/>
                  <a:gd name="T9" fmla="*/ 111 h 572"/>
                  <a:gd name="T10" fmla="*/ 57 w 692"/>
                  <a:gd name="T11" fmla="*/ 109 h 572"/>
                  <a:gd name="T12" fmla="*/ 17 w 692"/>
                  <a:gd name="T13" fmla="*/ 173 h 572"/>
                  <a:gd name="T14" fmla="*/ 1 w 692"/>
                  <a:gd name="T15" fmla="*/ 110 h 572"/>
                  <a:gd name="T16" fmla="*/ 50 w 692"/>
                  <a:gd name="T17" fmla="*/ 24 h 572"/>
                  <a:gd name="T18" fmla="*/ 70 w 692"/>
                  <a:gd name="T19" fmla="*/ 2 h 572"/>
                  <a:gd name="T20" fmla="*/ 65 w 692"/>
                  <a:gd name="T21" fmla="*/ 6 h 572"/>
                  <a:gd name="T22" fmla="*/ 94 w 692"/>
                  <a:gd name="T23" fmla="*/ 89 h 572"/>
                  <a:gd name="T24" fmla="*/ 298 w 692"/>
                  <a:gd name="T25" fmla="*/ 261 h 572"/>
                  <a:gd name="T26" fmla="*/ 381 w 692"/>
                  <a:gd name="T27" fmla="*/ 303 h 572"/>
                  <a:gd name="T28" fmla="*/ 393 w 692"/>
                  <a:gd name="T29" fmla="*/ 299 h 572"/>
                  <a:gd name="T30" fmla="*/ 397 w 692"/>
                  <a:gd name="T31" fmla="*/ 297 h 572"/>
                  <a:gd name="T32" fmla="*/ 595 w 692"/>
                  <a:gd name="T33" fmla="*/ 402 h 572"/>
                  <a:gd name="T34" fmla="*/ 605 w 692"/>
                  <a:gd name="T35" fmla="*/ 394 h 572"/>
                  <a:gd name="T36" fmla="*/ 692 w 692"/>
                  <a:gd name="T37" fmla="*/ 469 h 572"/>
                  <a:gd name="T38" fmla="*/ 593 w 692"/>
                  <a:gd name="T39" fmla="*/ 546 h 572"/>
                  <a:gd name="T40" fmla="*/ 590 w 692"/>
                  <a:gd name="T41" fmla="*/ 530 h 572"/>
                  <a:gd name="T42" fmla="*/ 629 w 692"/>
                  <a:gd name="T43" fmla="*/ 460 h 572"/>
                  <a:gd name="T44" fmla="*/ 606 w 692"/>
                  <a:gd name="T45" fmla="*/ 476 h 572"/>
                  <a:gd name="T46" fmla="*/ 569 w 692"/>
                  <a:gd name="T47" fmla="*/ 529 h 572"/>
                  <a:gd name="T48" fmla="*/ 493 w 692"/>
                  <a:gd name="T49" fmla="*/ 486 h 572"/>
                  <a:gd name="T50" fmla="*/ 480 w 692"/>
                  <a:gd name="T51" fmla="*/ 472 h 572"/>
                  <a:gd name="T52" fmla="*/ 388 w 692"/>
                  <a:gd name="T53" fmla="*/ 437 h 572"/>
                  <a:gd name="T54" fmla="*/ 435 w 692"/>
                  <a:gd name="T55" fmla="*/ 357 h 572"/>
                  <a:gd name="T56" fmla="*/ 371 w 692"/>
                  <a:gd name="T57" fmla="*/ 430 h 572"/>
                  <a:gd name="T58" fmla="*/ 326 w 692"/>
                  <a:gd name="T59" fmla="*/ 307 h 572"/>
                  <a:gd name="T60" fmla="*/ 300 w 692"/>
                  <a:gd name="T61" fmla="*/ 319 h 572"/>
                  <a:gd name="T62" fmla="*/ 258 w 692"/>
                  <a:gd name="T63" fmla="*/ 378 h 572"/>
                  <a:gd name="T64" fmla="*/ 177 w 692"/>
                  <a:gd name="T65" fmla="*/ 331 h 572"/>
                  <a:gd name="T66" fmla="*/ 212 w 692"/>
                  <a:gd name="T67" fmla="*/ 245 h 572"/>
                  <a:gd name="T68" fmla="*/ 148 w 692"/>
                  <a:gd name="T69" fmla="*/ 312 h 572"/>
                  <a:gd name="T70" fmla="*/ 93 w 692"/>
                  <a:gd name="T71" fmla="*/ 275 h 572"/>
                  <a:gd name="T72" fmla="*/ 90 w 692"/>
                  <a:gd name="T73" fmla="*/ 272 h 572"/>
                  <a:gd name="T74" fmla="*/ 512 w 692"/>
                  <a:gd name="T75" fmla="*/ 448 h 572"/>
                  <a:gd name="T76" fmla="*/ 534 w 692"/>
                  <a:gd name="T77" fmla="*/ 414 h 572"/>
                  <a:gd name="T78" fmla="*/ 530 w 692"/>
                  <a:gd name="T79" fmla="*/ 399 h 572"/>
                  <a:gd name="T80" fmla="*/ 491 w 692"/>
                  <a:gd name="T81" fmla="*/ 454 h 572"/>
                  <a:gd name="T82" fmla="*/ 490 w 692"/>
                  <a:gd name="T83" fmla="*/ 467 h 572"/>
                  <a:gd name="T84" fmla="*/ 497 w 692"/>
                  <a:gd name="T85" fmla="*/ 470 h 572"/>
                  <a:gd name="T86" fmla="*/ 505 w 692"/>
                  <a:gd name="T87" fmla="*/ 459 h 572"/>
                  <a:gd name="T88" fmla="*/ 508 w 692"/>
                  <a:gd name="T89" fmla="*/ 447 h 572"/>
                  <a:gd name="T90" fmla="*/ 604 w 692"/>
                  <a:gd name="T91" fmla="*/ 397 h 572"/>
                  <a:gd name="T92" fmla="*/ 595 w 692"/>
                  <a:gd name="T93" fmla="*/ 396 h 572"/>
                  <a:gd name="T94" fmla="*/ 604 w 692"/>
                  <a:gd name="T95" fmla="*/ 397 h 572"/>
                  <a:gd name="T96" fmla="*/ 489 w 692"/>
                  <a:gd name="T97" fmla="*/ 478 h 572"/>
                  <a:gd name="T98" fmla="*/ 489 w 692"/>
                  <a:gd name="T99" fmla="*/ 47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2" h="572">
                    <a:moveTo>
                      <a:pt x="89" y="273"/>
                    </a:moveTo>
                    <a:cubicBezTo>
                      <a:pt x="90" y="272"/>
                      <a:pt x="91" y="270"/>
                      <a:pt x="92" y="268"/>
                    </a:cubicBezTo>
                    <a:cubicBezTo>
                      <a:pt x="92" y="268"/>
                      <a:pt x="91" y="267"/>
                      <a:pt x="90" y="265"/>
                    </a:cubicBezTo>
                    <a:cubicBezTo>
                      <a:pt x="107" y="238"/>
                      <a:pt x="123" y="211"/>
                      <a:pt x="140" y="184"/>
                    </a:cubicBezTo>
                    <a:cubicBezTo>
                      <a:pt x="136" y="181"/>
                      <a:pt x="132" y="179"/>
                      <a:pt x="128" y="176"/>
                    </a:cubicBezTo>
                    <a:cubicBezTo>
                      <a:pt x="111" y="202"/>
                      <a:pt x="95" y="228"/>
                      <a:pt x="78" y="255"/>
                    </a:cubicBezTo>
                    <a:cubicBezTo>
                      <a:pt x="72" y="249"/>
                      <a:pt x="66" y="243"/>
                      <a:pt x="61" y="237"/>
                    </a:cubicBezTo>
                    <a:cubicBezTo>
                      <a:pt x="50" y="223"/>
                      <a:pt x="39" y="208"/>
                      <a:pt x="28" y="193"/>
                    </a:cubicBezTo>
                    <a:cubicBezTo>
                      <a:pt x="26" y="190"/>
                      <a:pt x="26" y="188"/>
                      <a:pt x="28" y="185"/>
                    </a:cubicBezTo>
                    <a:cubicBezTo>
                      <a:pt x="43" y="160"/>
                      <a:pt x="59" y="135"/>
                      <a:pt x="74" y="111"/>
                    </a:cubicBezTo>
                    <a:cubicBezTo>
                      <a:pt x="75" y="108"/>
                      <a:pt x="76" y="107"/>
                      <a:pt x="73" y="106"/>
                    </a:cubicBezTo>
                    <a:cubicBezTo>
                      <a:pt x="63" y="100"/>
                      <a:pt x="63" y="100"/>
                      <a:pt x="57" y="109"/>
                    </a:cubicBezTo>
                    <a:cubicBezTo>
                      <a:pt x="45" y="129"/>
                      <a:pt x="33" y="148"/>
                      <a:pt x="20" y="168"/>
                    </a:cubicBezTo>
                    <a:cubicBezTo>
                      <a:pt x="19" y="169"/>
                      <a:pt x="18" y="171"/>
                      <a:pt x="17" y="173"/>
                    </a:cubicBezTo>
                    <a:cubicBezTo>
                      <a:pt x="13" y="164"/>
                      <a:pt x="9" y="155"/>
                      <a:pt x="7" y="146"/>
                    </a:cubicBezTo>
                    <a:cubicBezTo>
                      <a:pt x="4" y="134"/>
                      <a:pt x="3" y="122"/>
                      <a:pt x="1" y="110"/>
                    </a:cubicBezTo>
                    <a:cubicBezTo>
                      <a:pt x="0" y="103"/>
                      <a:pt x="4" y="98"/>
                      <a:pt x="7" y="93"/>
                    </a:cubicBezTo>
                    <a:cubicBezTo>
                      <a:pt x="21" y="70"/>
                      <a:pt x="35" y="47"/>
                      <a:pt x="50" y="24"/>
                    </a:cubicBezTo>
                    <a:cubicBezTo>
                      <a:pt x="54" y="17"/>
                      <a:pt x="57" y="11"/>
                      <a:pt x="61" y="4"/>
                    </a:cubicBezTo>
                    <a:cubicBezTo>
                      <a:pt x="63" y="1"/>
                      <a:pt x="66" y="0"/>
                      <a:pt x="70" y="2"/>
                    </a:cubicBezTo>
                    <a:cubicBezTo>
                      <a:pt x="70" y="2"/>
                      <a:pt x="70" y="2"/>
                      <a:pt x="70" y="3"/>
                    </a:cubicBezTo>
                    <a:cubicBezTo>
                      <a:pt x="68" y="4"/>
                      <a:pt x="65" y="4"/>
                      <a:pt x="65" y="6"/>
                    </a:cubicBezTo>
                    <a:cubicBezTo>
                      <a:pt x="63" y="12"/>
                      <a:pt x="63" y="17"/>
                      <a:pt x="64" y="23"/>
                    </a:cubicBezTo>
                    <a:cubicBezTo>
                      <a:pt x="71" y="47"/>
                      <a:pt x="81" y="68"/>
                      <a:pt x="94" y="89"/>
                    </a:cubicBezTo>
                    <a:cubicBezTo>
                      <a:pt x="121" y="130"/>
                      <a:pt x="157" y="163"/>
                      <a:pt x="196" y="193"/>
                    </a:cubicBezTo>
                    <a:cubicBezTo>
                      <a:pt x="228" y="218"/>
                      <a:pt x="262" y="241"/>
                      <a:pt x="298" y="261"/>
                    </a:cubicBezTo>
                    <a:cubicBezTo>
                      <a:pt x="320" y="274"/>
                      <a:pt x="344" y="285"/>
                      <a:pt x="367" y="296"/>
                    </a:cubicBezTo>
                    <a:cubicBezTo>
                      <a:pt x="371" y="299"/>
                      <a:pt x="376" y="301"/>
                      <a:pt x="381" y="303"/>
                    </a:cubicBezTo>
                    <a:cubicBezTo>
                      <a:pt x="384" y="304"/>
                      <a:pt x="387" y="304"/>
                      <a:pt x="390" y="304"/>
                    </a:cubicBezTo>
                    <a:cubicBezTo>
                      <a:pt x="391" y="304"/>
                      <a:pt x="392" y="301"/>
                      <a:pt x="393" y="299"/>
                    </a:cubicBezTo>
                    <a:cubicBezTo>
                      <a:pt x="394" y="298"/>
                      <a:pt x="394" y="297"/>
                      <a:pt x="395" y="296"/>
                    </a:cubicBezTo>
                    <a:cubicBezTo>
                      <a:pt x="396" y="297"/>
                      <a:pt x="396" y="297"/>
                      <a:pt x="397" y="297"/>
                    </a:cubicBezTo>
                    <a:cubicBezTo>
                      <a:pt x="396" y="301"/>
                      <a:pt x="395" y="305"/>
                      <a:pt x="393" y="309"/>
                    </a:cubicBezTo>
                    <a:cubicBezTo>
                      <a:pt x="460" y="339"/>
                      <a:pt x="530" y="365"/>
                      <a:pt x="595" y="402"/>
                    </a:cubicBezTo>
                    <a:cubicBezTo>
                      <a:pt x="592" y="395"/>
                      <a:pt x="592" y="392"/>
                      <a:pt x="597" y="390"/>
                    </a:cubicBezTo>
                    <a:cubicBezTo>
                      <a:pt x="600" y="389"/>
                      <a:pt x="603" y="390"/>
                      <a:pt x="605" y="394"/>
                    </a:cubicBezTo>
                    <a:cubicBezTo>
                      <a:pt x="607" y="398"/>
                      <a:pt x="605" y="401"/>
                      <a:pt x="599" y="405"/>
                    </a:cubicBezTo>
                    <a:cubicBezTo>
                      <a:pt x="632" y="424"/>
                      <a:pt x="663" y="444"/>
                      <a:pt x="692" y="469"/>
                    </a:cubicBezTo>
                    <a:cubicBezTo>
                      <a:pt x="670" y="504"/>
                      <a:pt x="649" y="538"/>
                      <a:pt x="628" y="572"/>
                    </a:cubicBezTo>
                    <a:cubicBezTo>
                      <a:pt x="616" y="563"/>
                      <a:pt x="605" y="554"/>
                      <a:pt x="593" y="546"/>
                    </a:cubicBezTo>
                    <a:cubicBezTo>
                      <a:pt x="591" y="544"/>
                      <a:pt x="586" y="542"/>
                      <a:pt x="586" y="539"/>
                    </a:cubicBezTo>
                    <a:cubicBezTo>
                      <a:pt x="585" y="537"/>
                      <a:pt x="589" y="533"/>
                      <a:pt x="590" y="530"/>
                    </a:cubicBezTo>
                    <a:cubicBezTo>
                      <a:pt x="604" y="509"/>
                      <a:pt x="617" y="488"/>
                      <a:pt x="630" y="466"/>
                    </a:cubicBezTo>
                    <a:cubicBezTo>
                      <a:pt x="632" y="463"/>
                      <a:pt x="633" y="462"/>
                      <a:pt x="629" y="460"/>
                    </a:cubicBezTo>
                    <a:cubicBezTo>
                      <a:pt x="626" y="459"/>
                      <a:pt x="623" y="456"/>
                      <a:pt x="620" y="454"/>
                    </a:cubicBezTo>
                    <a:cubicBezTo>
                      <a:pt x="615" y="462"/>
                      <a:pt x="610" y="469"/>
                      <a:pt x="606" y="476"/>
                    </a:cubicBezTo>
                    <a:cubicBezTo>
                      <a:pt x="595" y="494"/>
                      <a:pt x="584" y="511"/>
                      <a:pt x="574" y="528"/>
                    </a:cubicBezTo>
                    <a:cubicBezTo>
                      <a:pt x="572" y="531"/>
                      <a:pt x="571" y="530"/>
                      <a:pt x="569" y="529"/>
                    </a:cubicBezTo>
                    <a:cubicBezTo>
                      <a:pt x="551" y="518"/>
                      <a:pt x="533" y="507"/>
                      <a:pt x="515" y="497"/>
                    </a:cubicBezTo>
                    <a:cubicBezTo>
                      <a:pt x="508" y="493"/>
                      <a:pt x="500" y="490"/>
                      <a:pt x="493" y="486"/>
                    </a:cubicBezTo>
                    <a:cubicBezTo>
                      <a:pt x="490" y="484"/>
                      <a:pt x="488" y="481"/>
                      <a:pt x="486" y="478"/>
                    </a:cubicBezTo>
                    <a:cubicBezTo>
                      <a:pt x="484" y="476"/>
                      <a:pt x="482" y="474"/>
                      <a:pt x="480" y="472"/>
                    </a:cubicBezTo>
                    <a:cubicBezTo>
                      <a:pt x="477" y="479"/>
                      <a:pt x="474" y="476"/>
                      <a:pt x="470" y="474"/>
                    </a:cubicBezTo>
                    <a:cubicBezTo>
                      <a:pt x="443" y="462"/>
                      <a:pt x="416" y="450"/>
                      <a:pt x="388" y="437"/>
                    </a:cubicBezTo>
                    <a:cubicBezTo>
                      <a:pt x="388" y="437"/>
                      <a:pt x="387" y="437"/>
                      <a:pt x="385" y="437"/>
                    </a:cubicBezTo>
                    <a:cubicBezTo>
                      <a:pt x="402" y="410"/>
                      <a:pt x="418" y="384"/>
                      <a:pt x="435" y="357"/>
                    </a:cubicBezTo>
                    <a:cubicBezTo>
                      <a:pt x="430" y="355"/>
                      <a:pt x="426" y="352"/>
                      <a:pt x="422" y="349"/>
                    </a:cubicBezTo>
                    <a:cubicBezTo>
                      <a:pt x="405" y="376"/>
                      <a:pt x="388" y="403"/>
                      <a:pt x="371" y="430"/>
                    </a:cubicBezTo>
                    <a:cubicBezTo>
                      <a:pt x="339" y="416"/>
                      <a:pt x="308" y="402"/>
                      <a:pt x="276" y="388"/>
                    </a:cubicBezTo>
                    <a:cubicBezTo>
                      <a:pt x="293" y="361"/>
                      <a:pt x="309" y="334"/>
                      <a:pt x="326" y="307"/>
                    </a:cubicBezTo>
                    <a:cubicBezTo>
                      <a:pt x="322" y="305"/>
                      <a:pt x="318" y="302"/>
                      <a:pt x="313" y="299"/>
                    </a:cubicBezTo>
                    <a:cubicBezTo>
                      <a:pt x="309" y="306"/>
                      <a:pt x="304" y="312"/>
                      <a:pt x="300" y="319"/>
                    </a:cubicBezTo>
                    <a:cubicBezTo>
                      <a:pt x="289" y="338"/>
                      <a:pt x="277" y="357"/>
                      <a:pt x="265" y="377"/>
                    </a:cubicBezTo>
                    <a:cubicBezTo>
                      <a:pt x="263" y="379"/>
                      <a:pt x="262" y="381"/>
                      <a:pt x="258" y="378"/>
                    </a:cubicBezTo>
                    <a:cubicBezTo>
                      <a:pt x="232" y="363"/>
                      <a:pt x="206" y="349"/>
                      <a:pt x="180" y="334"/>
                    </a:cubicBezTo>
                    <a:cubicBezTo>
                      <a:pt x="179" y="333"/>
                      <a:pt x="178" y="332"/>
                      <a:pt x="177" y="331"/>
                    </a:cubicBezTo>
                    <a:cubicBezTo>
                      <a:pt x="193" y="305"/>
                      <a:pt x="209" y="279"/>
                      <a:pt x="225" y="253"/>
                    </a:cubicBezTo>
                    <a:cubicBezTo>
                      <a:pt x="221" y="251"/>
                      <a:pt x="216" y="248"/>
                      <a:pt x="212" y="245"/>
                    </a:cubicBezTo>
                    <a:cubicBezTo>
                      <a:pt x="196" y="271"/>
                      <a:pt x="180" y="297"/>
                      <a:pt x="164" y="323"/>
                    </a:cubicBezTo>
                    <a:cubicBezTo>
                      <a:pt x="158" y="319"/>
                      <a:pt x="153" y="316"/>
                      <a:pt x="148" y="312"/>
                    </a:cubicBezTo>
                    <a:cubicBezTo>
                      <a:pt x="133" y="301"/>
                      <a:pt x="118" y="289"/>
                      <a:pt x="102" y="276"/>
                    </a:cubicBezTo>
                    <a:cubicBezTo>
                      <a:pt x="99" y="274"/>
                      <a:pt x="96" y="273"/>
                      <a:pt x="93" y="275"/>
                    </a:cubicBezTo>
                    <a:cubicBezTo>
                      <a:pt x="93" y="274"/>
                      <a:pt x="94" y="273"/>
                      <a:pt x="95" y="272"/>
                    </a:cubicBezTo>
                    <a:cubicBezTo>
                      <a:pt x="93" y="272"/>
                      <a:pt x="92" y="272"/>
                      <a:pt x="90" y="272"/>
                    </a:cubicBezTo>
                    <a:cubicBezTo>
                      <a:pt x="90" y="272"/>
                      <a:pt x="89" y="273"/>
                      <a:pt x="89" y="273"/>
                    </a:cubicBezTo>
                    <a:close/>
                    <a:moveTo>
                      <a:pt x="512" y="448"/>
                    </a:moveTo>
                    <a:cubicBezTo>
                      <a:pt x="514" y="445"/>
                      <a:pt x="516" y="442"/>
                      <a:pt x="518" y="439"/>
                    </a:cubicBezTo>
                    <a:cubicBezTo>
                      <a:pt x="523" y="431"/>
                      <a:pt x="528" y="423"/>
                      <a:pt x="534" y="414"/>
                    </a:cubicBezTo>
                    <a:cubicBezTo>
                      <a:pt x="535" y="411"/>
                      <a:pt x="539" y="408"/>
                      <a:pt x="538" y="405"/>
                    </a:cubicBezTo>
                    <a:cubicBezTo>
                      <a:pt x="538" y="402"/>
                      <a:pt x="533" y="401"/>
                      <a:pt x="530" y="399"/>
                    </a:cubicBezTo>
                    <a:cubicBezTo>
                      <a:pt x="527" y="396"/>
                      <a:pt x="526" y="397"/>
                      <a:pt x="524" y="400"/>
                    </a:cubicBezTo>
                    <a:cubicBezTo>
                      <a:pt x="513" y="418"/>
                      <a:pt x="502" y="436"/>
                      <a:pt x="491" y="454"/>
                    </a:cubicBezTo>
                    <a:cubicBezTo>
                      <a:pt x="488" y="459"/>
                      <a:pt x="485" y="464"/>
                      <a:pt x="481" y="469"/>
                    </a:cubicBezTo>
                    <a:cubicBezTo>
                      <a:pt x="484" y="468"/>
                      <a:pt x="488" y="466"/>
                      <a:pt x="490" y="467"/>
                    </a:cubicBezTo>
                    <a:cubicBezTo>
                      <a:pt x="493" y="468"/>
                      <a:pt x="494" y="471"/>
                      <a:pt x="497" y="474"/>
                    </a:cubicBezTo>
                    <a:cubicBezTo>
                      <a:pt x="497" y="473"/>
                      <a:pt x="497" y="471"/>
                      <a:pt x="497" y="470"/>
                    </a:cubicBezTo>
                    <a:cubicBezTo>
                      <a:pt x="495" y="465"/>
                      <a:pt x="497" y="462"/>
                      <a:pt x="502" y="461"/>
                    </a:cubicBezTo>
                    <a:cubicBezTo>
                      <a:pt x="503" y="461"/>
                      <a:pt x="505" y="460"/>
                      <a:pt x="505" y="459"/>
                    </a:cubicBezTo>
                    <a:cubicBezTo>
                      <a:pt x="507" y="457"/>
                      <a:pt x="508" y="454"/>
                      <a:pt x="510" y="451"/>
                    </a:cubicBezTo>
                    <a:cubicBezTo>
                      <a:pt x="510" y="450"/>
                      <a:pt x="509" y="449"/>
                      <a:pt x="508" y="447"/>
                    </a:cubicBezTo>
                    <a:cubicBezTo>
                      <a:pt x="510" y="448"/>
                      <a:pt x="511" y="448"/>
                      <a:pt x="512" y="448"/>
                    </a:cubicBezTo>
                    <a:close/>
                    <a:moveTo>
                      <a:pt x="604" y="397"/>
                    </a:moveTo>
                    <a:cubicBezTo>
                      <a:pt x="602" y="395"/>
                      <a:pt x="600" y="394"/>
                      <a:pt x="598" y="393"/>
                    </a:cubicBezTo>
                    <a:cubicBezTo>
                      <a:pt x="598" y="392"/>
                      <a:pt x="595" y="395"/>
                      <a:pt x="595" y="396"/>
                    </a:cubicBezTo>
                    <a:cubicBezTo>
                      <a:pt x="597" y="398"/>
                      <a:pt x="598" y="399"/>
                      <a:pt x="600" y="401"/>
                    </a:cubicBezTo>
                    <a:cubicBezTo>
                      <a:pt x="600" y="401"/>
                      <a:pt x="602" y="399"/>
                      <a:pt x="604" y="397"/>
                    </a:cubicBezTo>
                    <a:close/>
                    <a:moveTo>
                      <a:pt x="484" y="472"/>
                    </a:moveTo>
                    <a:cubicBezTo>
                      <a:pt x="486" y="474"/>
                      <a:pt x="487" y="475"/>
                      <a:pt x="489" y="478"/>
                    </a:cubicBezTo>
                    <a:cubicBezTo>
                      <a:pt x="490" y="476"/>
                      <a:pt x="492" y="474"/>
                      <a:pt x="492" y="473"/>
                    </a:cubicBezTo>
                    <a:cubicBezTo>
                      <a:pt x="492" y="472"/>
                      <a:pt x="490" y="470"/>
                      <a:pt x="489" y="470"/>
                    </a:cubicBezTo>
                    <a:cubicBezTo>
                      <a:pt x="488" y="470"/>
                      <a:pt x="486" y="471"/>
                      <a:pt x="484" y="4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6" name="Freeform 9">
                <a:extLst>
                  <a:ext uri="{FF2B5EF4-FFF2-40B4-BE49-F238E27FC236}">
                    <a16:creationId xmlns:a16="http://schemas.microsoft.com/office/drawing/2014/main" id="{EBFC2718-C454-E0F3-EAFD-D094874AD640}"/>
                  </a:ext>
                </a:extLst>
              </p:cNvPr>
              <p:cNvSpPr>
                <a:spLocks/>
              </p:cNvSpPr>
              <p:nvPr/>
            </p:nvSpPr>
            <p:spPr bwMode="auto">
              <a:xfrm>
                <a:off x="2444" y="1084"/>
                <a:ext cx="502" cy="368"/>
              </a:xfrm>
              <a:custGeom>
                <a:avLst/>
                <a:gdLst>
                  <a:gd name="T0" fmla="*/ 175 w 333"/>
                  <a:gd name="T1" fmla="*/ 200 h 244"/>
                  <a:gd name="T2" fmla="*/ 229 w 333"/>
                  <a:gd name="T3" fmla="*/ 116 h 244"/>
                  <a:gd name="T4" fmla="*/ 212 w 333"/>
                  <a:gd name="T5" fmla="*/ 106 h 244"/>
                  <a:gd name="T6" fmla="*/ 157 w 333"/>
                  <a:gd name="T7" fmla="*/ 94 h 244"/>
                  <a:gd name="T8" fmla="*/ 115 w 333"/>
                  <a:gd name="T9" fmla="*/ 118 h 244"/>
                  <a:gd name="T10" fmla="*/ 97 w 333"/>
                  <a:gd name="T11" fmla="*/ 148 h 244"/>
                  <a:gd name="T12" fmla="*/ 70 w 333"/>
                  <a:gd name="T13" fmla="*/ 133 h 244"/>
                  <a:gd name="T14" fmla="*/ 22 w 333"/>
                  <a:gd name="T15" fmla="*/ 125 h 244"/>
                  <a:gd name="T16" fmla="*/ 14 w 333"/>
                  <a:gd name="T17" fmla="*/ 121 h 244"/>
                  <a:gd name="T18" fmla="*/ 2 w 333"/>
                  <a:gd name="T19" fmla="*/ 59 h 244"/>
                  <a:gd name="T20" fmla="*/ 37 w 333"/>
                  <a:gd name="T21" fmla="*/ 10 h 244"/>
                  <a:gd name="T22" fmla="*/ 111 w 333"/>
                  <a:gd name="T23" fmla="*/ 4 h 244"/>
                  <a:gd name="T24" fmla="*/ 178 w 333"/>
                  <a:gd name="T25" fmla="*/ 22 h 244"/>
                  <a:gd name="T26" fmla="*/ 252 w 333"/>
                  <a:gd name="T27" fmla="*/ 66 h 244"/>
                  <a:gd name="T28" fmla="*/ 309 w 333"/>
                  <a:gd name="T29" fmla="*/ 128 h 244"/>
                  <a:gd name="T30" fmla="*/ 330 w 333"/>
                  <a:gd name="T31" fmla="*/ 176 h 244"/>
                  <a:gd name="T32" fmla="*/ 328 w 333"/>
                  <a:gd name="T33" fmla="*/ 214 h 244"/>
                  <a:gd name="T34" fmla="*/ 298 w 333"/>
                  <a:gd name="T35" fmla="*/ 238 h 244"/>
                  <a:gd name="T36" fmla="*/ 235 w 333"/>
                  <a:gd name="T37" fmla="*/ 233 h 244"/>
                  <a:gd name="T38" fmla="*/ 179 w 333"/>
                  <a:gd name="T39" fmla="*/ 203 h 244"/>
                  <a:gd name="T40" fmla="*/ 175 w 333"/>
                  <a:gd name="T41" fmla="*/ 20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3" h="244">
                    <a:moveTo>
                      <a:pt x="175" y="200"/>
                    </a:moveTo>
                    <a:cubicBezTo>
                      <a:pt x="193" y="172"/>
                      <a:pt x="210" y="145"/>
                      <a:pt x="229" y="116"/>
                    </a:cubicBezTo>
                    <a:cubicBezTo>
                      <a:pt x="223" y="113"/>
                      <a:pt x="218" y="109"/>
                      <a:pt x="212" y="106"/>
                    </a:cubicBezTo>
                    <a:cubicBezTo>
                      <a:pt x="195" y="97"/>
                      <a:pt x="177" y="92"/>
                      <a:pt x="157" y="94"/>
                    </a:cubicBezTo>
                    <a:cubicBezTo>
                      <a:pt x="139" y="95"/>
                      <a:pt x="125" y="103"/>
                      <a:pt x="115" y="118"/>
                    </a:cubicBezTo>
                    <a:cubicBezTo>
                      <a:pt x="109" y="128"/>
                      <a:pt x="103" y="138"/>
                      <a:pt x="97" y="148"/>
                    </a:cubicBezTo>
                    <a:cubicBezTo>
                      <a:pt x="88" y="143"/>
                      <a:pt x="79" y="137"/>
                      <a:pt x="70" y="133"/>
                    </a:cubicBezTo>
                    <a:cubicBezTo>
                      <a:pt x="55" y="126"/>
                      <a:pt x="39" y="122"/>
                      <a:pt x="22" y="125"/>
                    </a:cubicBezTo>
                    <a:cubicBezTo>
                      <a:pt x="18" y="126"/>
                      <a:pt x="16" y="125"/>
                      <a:pt x="14" y="121"/>
                    </a:cubicBezTo>
                    <a:cubicBezTo>
                      <a:pt x="6" y="101"/>
                      <a:pt x="0" y="81"/>
                      <a:pt x="2" y="59"/>
                    </a:cubicBezTo>
                    <a:cubicBezTo>
                      <a:pt x="4" y="36"/>
                      <a:pt x="16" y="20"/>
                      <a:pt x="37" y="10"/>
                    </a:cubicBezTo>
                    <a:cubicBezTo>
                      <a:pt x="61" y="0"/>
                      <a:pt x="86" y="0"/>
                      <a:pt x="111" y="4"/>
                    </a:cubicBezTo>
                    <a:cubicBezTo>
                      <a:pt x="134" y="7"/>
                      <a:pt x="156" y="13"/>
                      <a:pt x="178" y="22"/>
                    </a:cubicBezTo>
                    <a:cubicBezTo>
                      <a:pt x="204" y="33"/>
                      <a:pt x="229" y="48"/>
                      <a:pt x="252" y="66"/>
                    </a:cubicBezTo>
                    <a:cubicBezTo>
                      <a:pt x="274" y="84"/>
                      <a:pt x="293" y="104"/>
                      <a:pt x="309" y="128"/>
                    </a:cubicBezTo>
                    <a:cubicBezTo>
                      <a:pt x="318" y="143"/>
                      <a:pt x="326" y="158"/>
                      <a:pt x="330" y="176"/>
                    </a:cubicBezTo>
                    <a:cubicBezTo>
                      <a:pt x="332" y="188"/>
                      <a:pt x="333" y="201"/>
                      <a:pt x="328" y="214"/>
                    </a:cubicBezTo>
                    <a:cubicBezTo>
                      <a:pt x="322" y="227"/>
                      <a:pt x="312" y="234"/>
                      <a:pt x="298" y="238"/>
                    </a:cubicBezTo>
                    <a:cubicBezTo>
                      <a:pt x="276" y="244"/>
                      <a:pt x="256" y="239"/>
                      <a:pt x="235" y="233"/>
                    </a:cubicBezTo>
                    <a:cubicBezTo>
                      <a:pt x="214" y="226"/>
                      <a:pt x="196" y="216"/>
                      <a:pt x="179" y="203"/>
                    </a:cubicBezTo>
                    <a:cubicBezTo>
                      <a:pt x="177" y="202"/>
                      <a:pt x="176" y="201"/>
                      <a:pt x="175"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7" name="Freeform 10">
                <a:extLst>
                  <a:ext uri="{FF2B5EF4-FFF2-40B4-BE49-F238E27FC236}">
                    <a16:creationId xmlns:a16="http://schemas.microsoft.com/office/drawing/2014/main" id="{196C4664-7FB1-A661-D42B-02F2712F5D71}"/>
                  </a:ext>
                </a:extLst>
              </p:cNvPr>
              <p:cNvSpPr>
                <a:spLocks/>
              </p:cNvSpPr>
              <p:nvPr/>
            </p:nvSpPr>
            <p:spPr bwMode="auto">
              <a:xfrm>
                <a:off x="2569" y="1332"/>
                <a:ext cx="331" cy="256"/>
              </a:xfrm>
              <a:custGeom>
                <a:avLst/>
                <a:gdLst>
                  <a:gd name="T0" fmla="*/ 54 w 219"/>
                  <a:gd name="T1" fmla="*/ 95 h 170"/>
                  <a:gd name="T2" fmla="*/ 71 w 219"/>
                  <a:gd name="T3" fmla="*/ 67 h 170"/>
                  <a:gd name="T4" fmla="*/ 70 w 219"/>
                  <a:gd name="T5" fmla="*/ 62 h 170"/>
                  <a:gd name="T6" fmla="*/ 60 w 219"/>
                  <a:gd name="T7" fmla="*/ 56 h 170"/>
                  <a:gd name="T8" fmla="*/ 42 w 219"/>
                  <a:gd name="T9" fmla="*/ 85 h 170"/>
                  <a:gd name="T10" fmla="*/ 25 w 219"/>
                  <a:gd name="T11" fmla="*/ 71 h 170"/>
                  <a:gd name="T12" fmla="*/ 3 w 219"/>
                  <a:gd name="T13" fmla="*/ 52 h 170"/>
                  <a:gd name="T14" fmla="*/ 2 w 219"/>
                  <a:gd name="T15" fmla="*/ 46 h 170"/>
                  <a:gd name="T16" fmla="*/ 29 w 219"/>
                  <a:gd name="T17" fmla="*/ 2 h 170"/>
                  <a:gd name="T18" fmla="*/ 31 w 219"/>
                  <a:gd name="T19" fmla="*/ 0 h 170"/>
                  <a:gd name="T20" fmla="*/ 39 w 219"/>
                  <a:gd name="T21" fmla="*/ 13 h 170"/>
                  <a:gd name="T22" fmla="*/ 92 w 219"/>
                  <a:gd name="T23" fmla="*/ 65 h 170"/>
                  <a:gd name="T24" fmla="*/ 142 w 219"/>
                  <a:gd name="T25" fmla="*/ 91 h 170"/>
                  <a:gd name="T26" fmla="*/ 217 w 219"/>
                  <a:gd name="T27" fmla="*/ 97 h 170"/>
                  <a:gd name="T28" fmla="*/ 219 w 219"/>
                  <a:gd name="T29" fmla="*/ 97 h 170"/>
                  <a:gd name="T30" fmla="*/ 209 w 219"/>
                  <a:gd name="T31" fmla="*/ 113 h 170"/>
                  <a:gd name="T32" fmla="*/ 176 w 219"/>
                  <a:gd name="T33" fmla="*/ 167 h 170"/>
                  <a:gd name="T34" fmla="*/ 170 w 219"/>
                  <a:gd name="T35" fmla="*/ 168 h 170"/>
                  <a:gd name="T36" fmla="*/ 139 w 219"/>
                  <a:gd name="T37" fmla="*/ 151 h 170"/>
                  <a:gd name="T38" fmla="*/ 139 w 219"/>
                  <a:gd name="T39" fmla="*/ 146 h 170"/>
                  <a:gd name="T40" fmla="*/ 157 w 219"/>
                  <a:gd name="T41" fmla="*/ 116 h 170"/>
                  <a:gd name="T42" fmla="*/ 144 w 219"/>
                  <a:gd name="T43" fmla="*/ 108 h 170"/>
                  <a:gd name="T44" fmla="*/ 123 w 219"/>
                  <a:gd name="T45" fmla="*/ 142 h 170"/>
                  <a:gd name="T46" fmla="*/ 54 w 219"/>
                  <a:gd name="T47" fmla="*/ 9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170">
                    <a:moveTo>
                      <a:pt x="54" y="95"/>
                    </a:moveTo>
                    <a:cubicBezTo>
                      <a:pt x="60" y="85"/>
                      <a:pt x="66" y="76"/>
                      <a:pt x="71" y="67"/>
                    </a:cubicBezTo>
                    <a:cubicBezTo>
                      <a:pt x="72" y="65"/>
                      <a:pt x="73" y="63"/>
                      <a:pt x="70" y="62"/>
                    </a:cubicBezTo>
                    <a:cubicBezTo>
                      <a:pt x="67" y="61"/>
                      <a:pt x="64" y="59"/>
                      <a:pt x="60" y="56"/>
                    </a:cubicBezTo>
                    <a:cubicBezTo>
                      <a:pt x="54" y="66"/>
                      <a:pt x="48" y="75"/>
                      <a:pt x="42" y="85"/>
                    </a:cubicBezTo>
                    <a:cubicBezTo>
                      <a:pt x="36" y="81"/>
                      <a:pt x="30" y="76"/>
                      <a:pt x="25" y="71"/>
                    </a:cubicBezTo>
                    <a:cubicBezTo>
                      <a:pt x="17" y="65"/>
                      <a:pt x="10" y="59"/>
                      <a:pt x="3" y="52"/>
                    </a:cubicBezTo>
                    <a:cubicBezTo>
                      <a:pt x="1" y="50"/>
                      <a:pt x="0" y="49"/>
                      <a:pt x="2" y="46"/>
                    </a:cubicBezTo>
                    <a:cubicBezTo>
                      <a:pt x="11" y="31"/>
                      <a:pt x="20" y="17"/>
                      <a:pt x="29" y="2"/>
                    </a:cubicBezTo>
                    <a:cubicBezTo>
                      <a:pt x="30" y="1"/>
                      <a:pt x="30" y="1"/>
                      <a:pt x="31" y="0"/>
                    </a:cubicBezTo>
                    <a:cubicBezTo>
                      <a:pt x="34" y="4"/>
                      <a:pt x="36" y="9"/>
                      <a:pt x="39" y="13"/>
                    </a:cubicBezTo>
                    <a:cubicBezTo>
                      <a:pt x="53" y="34"/>
                      <a:pt x="71" y="51"/>
                      <a:pt x="92" y="65"/>
                    </a:cubicBezTo>
                    <a:cubicBezTo>
                      <a:pt x="107" y="76"/>
                      <a:pt x="124" y="85"/>
                      <a:pt x="142" y="91"/>
                    </a:cubicBezTo>
                    <a:cubicBezTo>
                      <a:pt x="166" y="99"/>
                      <a:pt x="191" y="103"/>
                      <a:pt x="217" y="97"/>
                    </a:cubicBezTo>
                    <a:cubicBezTo>
                      <a:pt x="217" y="97"/>
                      <a:pt x="217" y="97"/>
                      <a:pt x="219" y="97"/>
                    </a:cubicBezTo>
                    <a:cubicBezTo>
                      <a:pt x="215" y="103"/>
                      <a:pt x="212" y="108"/>
                      <a:pt x="209" y="113"/>
                    </a:cubicBezTo>
                    <a:cubicBezTo>
                      <a:pt x="198" y="131"/>
                      <a:pt x="187" y="149"/>
                      <a:pt x="176" y="167"/>
                    </a:cubicBezTo>
                    <a:cubicBezTo>
                      <a:pt x="174" y="170"/>
                      <a:pt x="172" y="170"/>
                      <a:pt x="170" y="168"/>
                    </a:cubicBezTo>
                    <a:cubicBezTo>
                      <a:pt x="160" y="163"/>
                      <a:pt x="150" y="157"/>
                      <a:pt x="139" y="151"/>
                    </a:cubicBezTo>
                    <a:cubicBezTo>
                      <a:pt x="136" y="150"/>
                      <a:pt x="137" y="148"/>
                      <a:pt x="139" y="146"/>
                    </a:cubicBezTo>
                    <a:cubicBezTo>
                      <a:pt x="145" y="136"/>
                      <a:pt x="151" y="127"/>
                      <a:pt x="157" y="116"/>
                    </a:cubicBezTo>
                    <a:cubicBezTo>
                      <a:pt x="153" y="114"/>
                      <a:pt x="149" y="111"/>
                      <a:pt x="144" y="108"/>
                    </a:cubicBezTo>
                    <a:cubicBezTo>
                      <a:pt x="137" y="119"/>
                      <a:pt x="130" y="130"/>
                      <a:pt x="123" y="142"/>
                    </a:cubicBezTo>
                    <a:cubicBezTo>
                      <a:pt x="100" y="126"/>
                      <a:pt x="77" y="111"/>
                      <a:pt x="54"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8" name="Freeform 11">
                <a:extLst>
                  <a:ext uri="{FF2B5EF4-FFF2-40B4-BE49-F238E27FC236}">
                    <a16:creationId xmlns:a16="http://schemas.microsoft.com/office/drawing/2014/main" id="{F4B0B3E2-30BC-AADA-7B1A-A2FC94F98E66}"/>
                  </a:ext>
                </a:extLst>
              </p:cNvPr>
              <p:cNvSpPr>
                <a:spLocks/>
              </p:cNvSpPr>
              <p:nvPr/>
            </p:nvSpPr>
            <p:spPr bwMode="auto">
              <a:xfrm>
                <a:off x="2640" y="1258"/>
                <a:ext cx="100" cy="104"/>
              </a:xfrm>
              <a:custGeom>
                <a:avLst/>
                <a:gdLst>
                  <a:gd name="T0" fmla="*/ 27 w 66"/>
                  <a:gd name="T1" fmla="*/ 69 h 69"/>
                  <a:gd name="T2" fmla="*/ 3 w 66"/>
                  <a:gd name="T3" fmla="*/ 30 h 69"/>
                  <a:gd name="T4" fmla="*/ 25 w 66"/>
                  <a:gd name="T5" fmla="*/ 2 h 69"/>
                  <a:gd name="T6" fmla="*/ 63 w 66"/>
                  <a:gd name="T7" fmla="*/ 7 h 69"/>
                  <a:gd name="T8" fmla="*/ 65 w 66"/>
                  <a:gd name="T9" fmla="*/ 12 h 69"/>
                  <a:gd name="T10" fmla="*/ 29 w 66"/>
                  <a:gd name="T11" fmla="*/ 68 h 69"/>
                  <a:gd name="T12" fmla="*/ 27 w 66"/>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6" h="69">
                    <a:moveTo>
                      <a:pt x="27" y="69"/>
                    </a:moveTo>
                    <a:cubicBezTo>
                      <a:pt x="16" y="58"/>
                      <a:pt x="6" y="46"/>
                      <a:pt x="3" y="30"/>
                    </a:cubicBezTo>
                    <a:cubicBezTo>
                      <a:pt x="0" y="15"/>
                      <a:pt x="10" y="4"/>
                      <a:pt x="25" y="2"/>
                    </a:cubicBezTo>
                    <a:cubicBezTo>
                      <a:pt x="38" y="0"/>
                      <a:pt x="51" y="2"/>
                      <a:pt x="63" y="7"/>
                    </a:cubicBezTo>
                    <a:cubicBezTo>
                      <a:pt x="66" y="9"/>
                      <a:pt x="66" y="10"/>
                      <a:pt x="65" y="12"/>
                    </a:cubicBezTo>
                    <a:cubicBezTo>
                      <a:pt x="53" y="31"/>
                      <a:pt x="41" y="49"/>
                      <a:pt x="29" y="68"/>
                    </a:cubicBezTo>
                    <a:cubicBezTo>
                      <a:pt x="28" y="68"/>
                      <a:pt x="28" y="69"/>
                      <a:pt x="27"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89" name="Freeform 13">
                <a:extLst>
                  <a:ext uri="{FF2B5EF4-FFF2-40B4-BE49-F238E27FC236}">
                    <a16:creationId xmlns:a16="http://schemas.microsoft.com/office/drawing/2014/main" id="{CC3501FD-CE7E-1F85-ECF7-7206CD780FA9}"/>
                  </a:ext>
                </a:extLst>
              </p:cNvPr>
              <p:cNvSpPr>
                <a:spLocks/>
              </p:cNvSpPr>
              <p:nvPr/>
            </p:nvSpPr>
            <p:spPr bwMode="auto">
              <a:xfrm>
                <a:off x="2424" y="1217"/>
                <a:ext cx="17" cy="18"/>
              </a:xfrm>
              <a:custGeom>
                <a:avLst/>
                <a:gdLst>
                  <a:gd name="T0" fmla="*/ 8 w 11"/>
                  <a:gd name="T1" fmla="*/ 0 h 12"/>
                  <a:gd name="T2" fmla="*/ 3 w 11"/>
                  <a:gd name="T3" fmla="*/ 11 h 12"/>
                  <a:gd name="T4" fmla="*/ 0 w 11"/>
                  <a:gd name="T5" fmla="*/ 10 h 12"/>
                  <a:gd name="T6" fmla="*/ 2 w 11"/>
                  <a:gd name="T7" fmla="*/ 8 h 12"/>
                  <a:gd name="T8" fmla="*/ 7 w 11"/>
                  <a:gd name="T9" fmla="*/ 3 h 12"/>
                  <a:gd name="T10" fmla="*/ 8 w 11"/>
                  <a:gd name="T11" fmla="*/ 0 h 12"/>
                </a:gdLst>
                <a:ahLst/>
                <a:cxnLst>
                  <a:cxn ang="0">
                    <a:pos x="T0" y="T1"/>
                  </a:cxn>
                  <a:cxn ang="0">
                    <a:pos x="T2" y="T3"/>
                  </a:cxn>
                  <a:cxn ang="0">
                    <a:pos x="T4" y="T5"/>
                  </a:cxn>
                  <a:cxn ang="0">
                    <a:pos x="T6" y="T7"/>
                  </a:cxn>
                  <a:cxn ang="0">
                    <a:pos x="T8" y="T9"/>
                  </a:cxn>
                  <a:cxn ang="0">
                    <a:pos x="T10" y="T11"/>
                  </a:cxn>
                </a:cxnLst>
                <a:rect l="0" t="0" r="r" b="b"/>
                <a:pathLst>
                  <a:path w="11" h="12">
                    <a:moveTo>
                      <a:pt x="8" y="0"/>
                    </a:moveTo>
                    <a:cubicBezTo>
                      <a:pt x="11" y="7"/>
                      <a:pt x="9" y="12"/>
                      <a:pt x="3" y="11"/>
                    </a:cubicBezTo>
                    <a:cubicBezTo>
                      <a:pt x="2" y="11"/>
                      <a:pt x="1" y="10"/>
                      <a:pt x="0" y="10"/>
                    </a:cubicBezTo>
                    <a:cubicBezTo>
                      <a:pt x="1" y="9"/>
                      <a:pt x="1" y="8"/>
                      <a:pt x="2" y="8"/>
                    </a:cubicBezTo>
                    <a:cubicBezTo>
                      <a:pt x="5" y="8"/>
                      <a:pt x="7" y="6"/>
                      <a:pt x="7" y="3"/>
                    </a:cubicBezTo>
                    <a:cubicBezTo>
                      <a:pt x="7" y="2"/>
                      <a:pt x="7"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14">
                <a:extLst>
                  <a:ext uri="{FF2B5EF4-FFF2-40B4-BE49-F238E27FC236}">
                    <a16:creationId xmlns:a16="http://schemas.microsoft.com/office/drawing/2014/main" id="{FD8A693F-CBED-771A-E518-BE323582E841}"/>
                  </a:ext>
                </a:extLst>
              </p:cNvPr>
              <p:cNvSpPr>
                <a:spLocks/>
              </p:cNvSpPr>
              <p:nvPr/>
            </p:nvSpPr>
            <p:spPr bwMode="auto">
              <a:xfrm>
                <a:off x="2892" y="1632"/>
                <a:ext cx="17" cy="17"/>
              </a:xfrm>
              <a:custGeom>
                <a:avLst/>
                <a:gdLst>
                  <a:gd name="T0" fmla="*/ 0 w 11"/>
                  <a:gd name="T1" fmla="*/ 9 h 11"/>
                  <a:gd name="T2" fmla="*/ 8 w 11"/>
                  <a:gd name="T3" fmla="*/ 0 h 11"/>
                  <a:gd name="T4" fmla="*/ 11 w 11"/>
                  <a:gd name="T5" fmla="*/ 1 h 11"/>
                  <a:gd name="T6" fmla="*/ 9 w 11"/>
                  <a:gd name="T7" fmla="*/ 3 h 11"/>
                  <a:gd name="T8" fmla="*/ 3 w 11"/>
                  <a:gd name="T9" fmla="*/ 9 h 11"/>
                  <a:gd name="T10" fmla="*/ 1 w 11"/>
                  <a:gd name="T11" fmla="*/ 11 h 11"/>
                  <a:gd name="T12" fmla="*/ 0 w 11"/>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9"/>
                    </a:moveTo>
                    <a:cubicBezTo>
                      <a:pt x="1" y="3"/>
                      <a:pt x="4" y="0"/>
                      <a:pt x="8" y="0"/>
                    </a:cubicBezTo>
                    <a:cubicBezTo>
                      <a:pt x="9" y="0"/>
                      <a:pt x="10" y="1"/>
                      <a:pt x="11" y="1"/>
                    </a:cubicBezTo>
                    <a:cubicBezTo>
                      <a:pt x="10" y="2"/>
                      <a:pt x="9" y="3"/>
                      <a:pt x="9" y="3"/>
                    </a:cubicBezTo>
                    <a:cubicBezTo>
                      <a:pt x="5" y="3"/>
                      <a:pt x="4" y="5"/>
                      <a:pt x="3" y="9"/>
                    </a:cubicBezTo>
                    <a:cubicBezTo>
                      <a:pt x="3" y="9"/>
                      <a:pt x="2" y="10"/>
                      <a:pt x="1" y="11"/>
                    </a:cubicBezTo>
                    <a:cubicBezTo>
                      <a:pt x="1" y="10"/>
                      <a:pt x="0" y="9"/>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15">
                <a:extLst>
                  <a:ext uri="{FF2B5EF4-FFF2-40B4-BE49-F238E27FC236}">
                    <a16:creationId xmlns:a16="http://schemas.microsoft.com/office/drawing/2014/main" id="{9DF9B36D-6301-A30D-0531-50BD86CAAB4F}"/>
                  </a:ext>
                </a:extLst>
              </p:cNvPr>
              <p:cNvSpPr>
                <a:spLocks/>
              </p:cNvSpPr>
              <p:nvPr/>
            </p:nvSpPr>
            <p:spPr bwMode="auto">
              <a:xfrm>
                <a:off x="2451" y="1613"/>
                <a:ext cx="16" cy="13"/>
              </a:xfrm>
              <a:custGeom>
                <a:avLst/>
                <a:gdLst>
                  <a:gd name="T0" fmla="*/ 6 w 10"/>
                  <a:gd name="T1" fmla="*/ 2 h 9"/>
                  <a:gd name="T2" fmla="*/ 10 w 10"/>
                  <a:gd name="T3" fmla="*/ 8 h 9"/>
                  <a:gd name="T4" fmla="*/ 9 w 10"/>
                  <a:gd name="T5" fmla="*/ 9 h 9"/>
                  <a:gd name="T6" fmla="*/ 4 w 10"/>
                  <a:gd name="T7" fmla="*/ 7 h 9"/>
                  <a:gd name="T8" fmla="*/ 2 w 10"/>
                  <a:gd name="T9" fmla="*/ 0 h 9"/>
                  <a:gd name="T10" fmla="*/ 2 w 10"/>
                  <a:gd name="T11" fmla="*/ 0 h 9"/>
                  <a:gd name="T12" fmla="*/ 6 w 1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6" y="2"/>
                    </a:moveTo>
                    <a:cubicBezTo>
                      <a:pt x="3" y="6"/>
                      <a:pt x="6" y="7"/>
                      <a:pt x="10" y="8"/>
                    </a:cubicBezTo>
                    <a:cubicBezTo>
                      <a:pt x="9" y="8"/>
                      <a:pt x="9" y="8"/>
                      <a:pt x="9" y="9"/>
                    </a:cubicBezTo>
                    <a:cubicBezTo>
                      <a:pt x="7" y="8"/>
                      <a:pt x="5" y="9"/>
                      <a:pt x="4" y="7"/>
                    </a:cubicBezTo>
                    <a:cubicBezTo>
                      <a:pt x="2" y="6"/>
                      <a:pt x="0" y="3"/>
                      <a:pt x="2" y="0"/>
                    </a:cubicBezTo>
                    <a:cubicBezTo>
                      <a:pt x="2" y="0"/>
                      <a:pt x="2" y="0"/>
                      <a:pt x="2" y="0"/>
                    </a:cubicBezTo>
                    <a:cubicBezTo>
                      <a:pt x="2" y="2"/>
                      <a:pt x="3" y="4"/>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16">
                <a:extLst>
                  <a:ext uri="{FF2B5EF4-FFF2-40B4-BE49-F238E27FC236}">
                    <a16:creationId xmlns:a16="http://schemas.microsoft.com/office/drawing/2014/main" id="{DE333DCB-F877-4EFC-FE4C-00FBDEB6400C}"/>
                  </a:ext>
                </a:extLst>
              </p:cNvPr>
              <p:cNvSpPr>
                <a:spLocks/>
              </p:cNvSpPr>
              <p:nvPr/>
            </p:nvSpPr>
            <p:spPr bwMode="auto">
              <a:xfrm>
                <a:off x="2454" y="1611"/>
                <a:ext cx="10" cy="8"/>
              </a:xfrm>
              <a:custGeom>
                <a:avLst/>
                <a:gdLst>
                  <a:gd name="T0" fmla="*/ 4 w 6"/>
                  <a:gd name="T1" fmla="*/ 3 h 5"/>
                  <a:gd name="T2" fmla="*/ 0 w 6"/>
                  <a:gd name="T3" fmla="*/ 1 h 5"/>
                  <a:gd name="T4" fmla="*/ 1 w 6"/>
                  <a:gd name="T5" fmla="*/ 0 h 5"/>
                  <a:gd name="T6" fmla="*/ 6 w 6"/>
                  <a:gd name="T7" fmla="*/ 0 h 5"/>
                  <a:gd name="T8" fmla="*/ 4 w 6"/>
                  <a:gd name="T9" fmla="*/ 3 h 5"/>
                  <a:gd name="T10" fmla="*/ 4 w 6"/>
                  <a:gd name="T11" fmla="*/ 3 h 5"/>
                </a:gdLst>
                <a:ahLst/>
                <a:cxnLst>
                  <a:cxn ang="0">
                    <a:pos x="T0" y="T1"/>
                  </a:cxn>
                  <a:cxn ang="0">
                    <a:pos x="T2" y="T3"/>
                  </a:cxn>
                  <a:cxn ang="0">
                    <a:pos x="T4" y="T5"/>
                  </a:cxn>
                  <a:cxn ang="0">
                    <a:pos x="T6" y="T7"/>
                  </a:cxn>
                  <a:cxn ang="0">
                    <a:pos x="T8" y="T9"/>
                  </a:cxn>
                  <a:cxn ang="0">
                    <a:pos x="T10" y="T11"/>
                  </a:cxn>
                </a:cxnLst>
                <a:rect l="0" t="0" r="r" b="b"/>
                <a:pathLst>
                  <a:path w="6" h="5">
                    <a:moveTo>
                      <a:pt x="4" y="3"/>
                    </a:moveTo>
                    <a:cubicBezTo>
                      <a:pt x="1" y="5"/>
                      <a:pt x="0" y="3"/>
                      <a:pt x="0" y="1"/>
                    </a:cubicBezTo>
                    <a:cubicBezTo>
                      <a:pt x="0" y="1"/>
                      <a:pt x="1" y="0"/>
                      <a:pt x="1" y="0"/>
                    </a:cubicBezTo>
                    <a:cubicBezTo>
                      <a:pt x="3" y="0"/>
                      <a:pt x="4" y="0"/>
                      <a:pt x="6" y="0"/>
                    </a:cubicBezTo>
                    <a:cubicBezTo>
                      <a:pt x="5" y="1"/>
                      <a:pt x="4" y="2"/>
                      <a:pt x="4" y="3"/>
                    </a:cubicBezTo>
                    <a:cubicBezTo>
                      <a:pt x="4" y="3"/>
                      <a:pt x="4" y="3"/>
                      <a:pt x="4"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3" name="Freeform 17">
                <a:extLst>
                  <a:ext uri="{FF2B5EF4-FFF2-40B4-BE49-F238E27FC236}">
                    <a16:creationId xmlns:a16="http://schemas.microsoft.com/office/drawing/2014/main" id="{409A9F13-9B4C-3B13-BC5B-321A71F9D079}"/>
                  </a:ext>
                </a:extLst>
              </p:cNvPr>
              <p:cNvSpPr>
                <a:spLocks/>
              </p:cNvSpPr>
              <p:nvPr/>
            </p:nvSpPr>
            <p:spPr bwMode="auto">
              <a:xfrm>
                <a:off x="3046" y="1798"/>
                <a:ext cx="87" cy="118"/>
              </a:xfrm>
              <a:custGeom>
                <a:avLst/>
                <a:gdLst>
                  <a:gd name="T0" fmla="*/ 31 w 58"/>
                  <a:gd name="T1" fmla="*/ 52 h 78"/>
                  <a:gd name="T2" fmla="*/ 27 w 58"/>
                  <a:gd name="T3" fmla="*/ 51 h 78"/>
                  <a:gd name="T4" fmla="*/ 29 w 58"/>
                  <a:gd name="T5" fmla="*/ 55 h 78"/>
                  <a:gd name="T6" fmla="*/ 24 w 58"/>
                  <a:gd name="T7" fmla="*/ 63 h 78"/>
                  <a:gd name="T8" fmla="*/ 21 w 58"/>
                  <a:gd name="T9" fmla="*/ 65 h 78"/>
                  <a:gd name="T10" fmla="*/ 16 w 58"/>
                  <a:gd name="T11" fmla="*/ 74 h 78"/>
                  <a:gd name="T12" fmla="*/ 16 w 58"/>
                  <a:gd name="T13" fmla="*/ 78 h 78"/>
                  <a:gd name="T14" fmla="*/ 9 w 58"/>
                  <a:gd name="T15" fmla="*/ 71 h 78"/>
                  <a:gd name="T16" fmla="*/ 0 w 58"/>
                  <a:gd name="T17" fmla="*/ 73 h 78"/>
                  <a:gd name="T18" fmla="*/ 10 w 58"/>
                  <a:gd name="T19" fmla="*/ 58 h 78"/>
                  <a:gd name="T20" fmla="*/ 43 w 58"/>
                  <a:gd name="T21" fmla="*/ 4 h 78"/>
                  <a:gd name="T22" fmla="*/ 49 w 58"/>
                  <a:gd name="T23" fmla="*/ 3 h 78"/>
                  <a:gd name="T24" fmla="*/ 57 w 58"/>
                  <a:gd name="T25" fmla="*/ 9 h 78"/>
                  <a:gd name="T26" fmla="*/ 53 w 58"/>
                  <a:gd name="T27" fmla="*/ 18 h 78"/>
                  <a:gd name="T28" fmla="*/ 37 w 58"/>
                  <a:gd name="T29" fmla="*/ 43 h 78"/>
                  <a:gd name="T30" fmla="*/ 31 w 58"/>
                  <a:gd name="T31" fmla="*/ 5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78">
                    <a:moveTo>
                      <a:pt x="31" y="52"/>
                    </a:moveTo>
                    <a:cubicBezTo>
                      <a:pt x="30" y="52"/>
                      <a:pt x="29" y="52"/>
                      <a:pt x="27" y="51"/>
                    </a:cubicBezTo>
                    <a:cubicBezTo>
                      <a:pt x="28" y="53"/>
                      <a:pt x="29" y="54"/>
                      <a:pt x="29" y="55"/>
                    </a:cubicBezTo>
                    <a:cubicBezTo>
                      <a:pt x="27" y="58"/>
                      <a:pt x="26" y="61"/>
                      <a:pt x="24" y="63"/>
                    </a:cubicBezTo>
                    <a:cubicBezTo>
                      <a:pt x="24" y="64"/>
                      <a:pt x="22" y="65"/>
                      <a:pt x="21" y="65"/>
                    </a:cubicBezTo>
                    <a:cubicBezTo>
                      <a:pt x="16" y="66"/>
                      <a:pt x="14" y="69"/>
                      <a:pt x="16" y="74"/>
                    </a:cubicBezTo>
                    <a:cubicBezTo>
                      <a:pt x="16" y="75"/>
                      <a:pt x="16" y="77"/>
                      <a:pt x="16" y="78"/>
                    </a:cubicBezTo>
                    <a:cubicBezTo>
                      <a:pt x="13" y="75"/>
                      <a:pt x="12" y="72"/>
                      <a:pt x="9" y="71"/>
                    </a:cubicBezTo>
                    <a:cubicBezTo>
                      <a:pt x="7" y="70"/>
                      <a:pt x="3" y="72"/>
                      <a:pt x="0" y="73"/>
                    </a:cubicBezTo>
                    <a:cubicBezTo>
                      <a:pt x="4" y="68"/>
                      <a:pt x="7" y="63"/>
                      <a:pt x="10" y="58"/>
                    </a:cubicBezTo>
                    <a:cubicBezTo>
                      <a:pt x="21" y="40"/>
                      <a:pt x="32" y="22"/>
                      <a:pt x="43" y="4"/>
                    </a:cubicBezTo>
                    <a:cubicBezTo>
                      <a:pt x="45" y="1"/>
                      <a:pt x="46" y="0"/>
                      <a:pt x="49" y="3"/>
                    </a:cubicBezTo>
                    <a:cubicBezTo>
                      <a:pt x="52" y="5"/>
                      <a:pt x="57" y="6"/>
                      <a:pt x="57" y="9"/>
                    </a:cubicBezTo>
                    <a:cubicBezTo>
                      <a:pt x="58" y="12"/>
                      <a:pt x="54" y="15"/>
                      <a:pt x="53" y="18"/>
                    </a:cubicBezTo>
                    <a:cubicBezTo>
                      <a:pt x="47" y="27"/>
                      <a:pt x="42" y="35"/>
                      <a:pt x="37" y="43"/>
                    </a:cubicBezTo>
                    <a:cubicBezTo>
                      <a:pt x="35" y="46"/>
                      <a:pt x="33" y="49"/>
                      <a:pt x="31"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4" name="Freeform 18">
                <a:extLst>
                  <a:ext uri="{FF2B5EF4-FFF2-40B4-BE49-F238E27FC236}">
                    <a16:creationId xmlns:a16="http://schemas.microsoft.com/office/drawing/2014/main" id="{D2052879-19C3-8D9E-229B-293B0006E46E}"/>
                  </a:ext>
                </a:extLst>
              </p:cNvPr>
              <p:cNvSpPr>
                <a:spLocks/>
              </p:cNvSpPr>
              <p:nvPr/>
            </p:nvSpPr>
            <p:spPr bwMode="auto">
              <a:xfrm>
                <a:off x="3218" y="1792"/>
                <a:ext cx="14" cy="14"/>
              </a:xfrm>
              <a:custGeom>
                <a:avLst/>
                <a:gdLst>
                  <a:gd name="T0" fmla="*/ 9 w 9"/>
                  <a:gd name="T1" fmla="*/ 5 h 9"/>
                  <a:gd name="T2" fmla="*/ 5 w 9"/>
                  <a:gd name="T3" fmla="*/ 9 h 9"/>
                  <a:gd name="T4" fmla="*/ 0 w 9"/>
                  <a:gd name="T5" fmla="*/ 4 h 9"/>
                  <a:gd name="T6" fmla="*/ 3 w 9"/>
                  <a:gd name="T7" fmla="*/ 1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7" y="7"/>
                      <a:pt x="5" y="9"/>
                      <a:pt x="5" y="9"/>
                    </a:cubicBezTo>
                    <a:cubicBezTo>
                      <a:pt x="3" y="7"/>
                      <a:pt x="2" y="6"/>
                      <a:pt x="0" y="4"/>
                    </a:cubicBezTo>
                    <a:cubicBezTo>
                      <a:pt x="0" y="3"/>
                      <a:pt x="3" y="0"/>
                      <a:pt x="3" y="1"/>
                    </a:cubicBezTo>
                    <a:cubicBezTo>
                      <a:pt x="5" y="2"/>
                      <a:pt x="7" y="3"/>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5" name="Freeform 19">
                <a:extLst>
                  <a:ext uri="{FF2B5EF4-FFF2-40B4-BE49-F238E27FC236}">
                    <a16:creationId xmlns:a16="http://schemas.microsoft.com/office/drawing/2014/main" id="{F1EFCC88-7CAF-AC94-9AE3-67C5FD0A46E9}"/>
                  </a:ext>
                </a:extLst>
              </p:cNvPr>
              <p:cNvSpPr>
                <a:spLocks/>
              </p:cNvSpPr>
              <p:nvPr/>
            </p:nvSpPr>
            <p:spPr bwMode="auto">
              <a:xfrm>
                <a:off x="3050" y="1910"/>
                <a:ext cx="13" cy="12"/>
              </a:xfrm>
              <a:custGeom>
                <a:avLst/>
                <a:gdLst>
                  <a:gd name="T0" fmla="*/ 0 w 8"/>
                  <a:gd name="T1" fmla="*/ 2 h 8"/>
                  <a:gd name="T2" fmla="*/ 5 w 8"/>
                  <a:gd name="T3" fmla="*/ 0 h 8"/>
                  <a:gd name="T4" fmla="*/ 8 w 8"/>
                  <a:gd name="T5" fmla="*/ 3 h 8"/>
                  <a:gd name="T6" fmla="*/ 5 w 8"/>
                  <a:gd name="T7" fmla="*/ 8 h 8"/>
                  <a:gd name="T8" fmla="*/ 0 w 8"/>
                  <a:gd name="T9" fmla="*/ 2 h 8"/>
                </a:gdLst>
                <a:ahLst/>
                <a:cxnLst>
                  <a:cxn ang="0">
                    <a:pos x="T0" y="T1"/>
                  </a:cxn>
                  <a:cxn ang="0">
                    <a:pos x="T2" y="T3"/>
                  </a:cxn>
                  <a:cxn ang="0">
                    <a:pos x="T4" y="T5"/>
                  </a:cxn>
                  <a:cxn ang="0">
                    <a:pos x="T6" y="T7"/>
                  </a:cxn>
                  <a:cxn ang="0">
                    <a:pos x="T8" y="T9"/>
                  </a:cxn>
                </a:cxnLst>
                <a:rect l="0" t="0" r="r" b="b"/>
                <a:pathLst>
                  <a:path w="8" h="8">
                    <a:moveTo>
                      <a:pt x="0" y="2"/>
                    </a:moveTo>
                    <a:cubicBezTo>
                      <a:pt x="2" y="1"/>
                      <a:pt x="4" y="0"/>
                      <a:pt x="5" y="0"/>
                    </a:cubicBezTo>
                    <a:cubicBezTo>
                      <a:pt x="6" y="0"/>
                      <a:pt x="8" y="2"/>
                      <a:pt x="8" y="3"/>
                    </a:cubicBezTo>
                    <a:cubicBezTo>
                      <a:pt x="8" y="4"/>
                      <a:pt x="6" y="6"/>
                      <a:pt x="5" y="8"/>
                    </a:cubicBezTo>
                    <a:cubicBezTo>
                      <a:pt x="3" y="5"/>
                      <a:pt x="2" y="4"/>
                      <a:pt x="0"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7" name="Rectangle 76">
              <a:extLst>
                <a:ext uri="{FF2B5EF4-FFF2-40B4-BE49-F238E27FC236}">
                  <a16:creationId xmlns:a16="http://schemas.microsoft.com/office/drawing/2014/main" id="{2A86B11D-77D7-529E-4682-2D9508ABC726}"/>
                </a:ext>
              </a:extLst>
            </p:cNvPr>
            <p:cNvSpPr/>
            <p:nvPr/>
          </p:nvSpPr>
          <p:spPr>
            <a:xfrm rot="1909800">
              <a:off x="-977132" y="2938145"/>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8" name="Freeform: Shape 77">
              <a:extLst>
                <a:ext uri="{FF2B5EF4-FFF2-40B4-BE49-F238E27FC236}">
                  <a16:creationId xmlns:a16="http://schemas.microsoft.com/office/drawing/2014/main" id="{B4146310-BF90-3176-4121-0065D2829B80}"/>
                </a:ext>
              </a:extLst>
            </p:cNvPr>
            <p:cNvSpPr/>
            <p:nvPr/>
          </p:nvSpPr>
          <p:spPr>
            <a:xfrm>
              <a:off x="-1380603" y="2639291"/>
              <a:ext cx="864006" cy="428064"/>
            </a:xfrm>
            <a:custGeom>
              <a:avLst/>
              <a:gdLst>
                <a:gd name="connsiteX0" fmla="*/ 61390 w 864705"/>
                <a:gd name="connsiteY0" fmla="*/ 1515 h 427636"/>
                <a:gd name="connsiteX1" fmla="*/ 185215 w 864705"/>
                <a:gd name="connsiteY1" fmla="*/ 61047 h 427636"/>
                <a:gd name="connsiteX2" fmla="*/ 535259 w 864705"/>
                <a:gd name="connsiteY2" fmla="*/ 211065 h 427636"/>
                <a:gd name="connsiteX3" fmla="*/ 682897 w 864705"/>
                <a:gd name="connsiteY3" fmla="*/ 301553 h 427636"/>
                <a:gd name="connsiteX4" fmla="*/ 854347 w 864705"/>
                <a:gd name="connsiteY4" fmla="*/ 413472 h 427636"/>
                <a:gd name="connsiteX5" fmla="*/ 830534 w 864705"/>
                <a:gd name="connsiteY5" fmla="*/ 420615 h 427636"/>
                <a:gd name="connsiteX6" fmla="*/ 706709 w 864705"/>
                <a:gd name="connsiteY6" fmla="*/ 363465 h 427636"/>
                <a:gd name="connsiteX7" fmla="*/ 554309 w 864705"/>
                <a:gd name="connsiteY7" fmla="*/ 270597 h 427636"/>
                <a:gd name="connsiteX8" fmla="*/ 292372 w 864705"/>
                <a:gd name="connsiteY8" fmla="*/ 151534 h 427636"/>
                <a:gd name="connsiteX9" fmla="*/ 173309 w 864705"/>
                <a:gd name="connsiteY9" fmla="*/ 103909 h 427636"/>
                <a:gd name="connsiteX10" fmla="*/ 92347 w 864705"/>
                <a:gd name="connsiteY10" fmla="*/ 68190 h 427636"/>
                <a:gd name="connsiteX11" fmla="*/ 13765 w 864705"/>
                <a:gd name="connsiteY11" fmla="*/ 30090 h 427636"/>
                <a:gd name="connsiteX12" fmla="*/ 1859 w 864705"/>
                <a:gd name="connsiteY12" fmla="*/ 18184 h 427636"/>
                <a:gd name="connsiteX13" fmla="*/ 61390 w 864705"/>
                <a:gd name="connsiteY13" fmla="*/ 1515 h 427636"/>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3309 w 864006"/>
                <a:gd name="connsiteY9" fmla="*/ 103909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92372 w 864006"/>
                <a:gd name="connsiteY8" fmla="*/ 151534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54309 w 864006"/>
                <a:gd name="connsiteY7" fmla="*/ 270597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 name="connsiteX0" fmla="*/ 61390 w 864006"/>
                <a:gd name="connsiteY0" fmla="*/ 1515 h 428064"/>
                <a:gd name="connsiteX1" fmla="*/ 185215 w 864006"/>
                <a:gd name="connsiteY1" fmla="*/ 61047 h 428064"/>
                <a:gd name="connsiteX2" fmla="*/ 535259 w 864006"/>
                <a:gd name="connsiteY2" fmla="*/ 211065 h 428064"/>
                <a:gd name="connsiteX3" fmla="*/ 692422 w 864006"/>
                <a:gd name="connsiteY3" fmla="*/ 294409 h 428064"/>
                <a:gd name="connsiteX4" fmla="*/ 854347 w 864006"/>
                <a:gd name="connsiteY4" fmla="*/ 413472 h 428064"/>
                <a:gd name="connsiteX5" fmla="*/ 830534 w 864006"/>
                <a:gd name="connsiteY5" fmla="*/ 420615 h 428064"/>
                <a:gd name="connsiteX6" fmla="*/ 706709 w 864006"/>
                <a:gd name="connsiteY6" fmla="*/ 363465 h 428064"/>
                <a:gd name="connsiteX7" fmla="*/ 549546 w 864006"/>
                <a:gd name="connsiteY7" fmla="*/ 277741 h 428064"/>
                <a:gd name="connsiteX8" fmla="*/ 287610 w 864006"/>
                <a:gd name="connsiteY8" fmla="*/ 158678 h 428064"/>
                <a:gd name="connsiteX9" fmla="*/ 170927 w 864006"/>
                <a:gd name="connsiteY9" fmla="*/ 111053 h 428064"/>
                <a:gd name="connsiteX10" fmla="*/ 92347 w 864006"/>
                <a:gd name="connsiteY10" fmla="*/ 68190 h 428064"/>
                <a:gd name="connsiteX11" fmla="*/ 13765 w 864006"/>
                <a:gd name="connsiteY11" fmla="*/ 30090 h 428064"/>
                <a:gd name="connsiteX12" fmla="*/ 1859 w 864006"/>
                <a:gd name="connsiteY12" fmla="*/ 18184 h 428064"/>
                <a:gd name="connsiteX13" fmla="*/ 61390 w 864006"/>
                <a:gd name="connsiteY13" fmla="*/ 1515 h 4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006" h="428064">
                  <a:moveTo>
                    <a:pt x="61390" y="1515"/>
                  </a:moveTo>
                  <a:cubicBezTo>
                    <a:pt x="91949" y="8659"/>
                    <a:pt x="106237" y="26122"/>
                    <a:pt x="185215" y="61047"/>
                  </a:cubicBezTo>
                  <a:cubicBezTo>
                    <a:pt x="264193" y="95972"/>
                    <a:pt x="450724" y="172171"/>
                    <a:pt x="535259" y="211065"/>
                  </a:cubicBezTo>
                  <a:cubicBezTo>
                    <a:pt x="619794" y="249959"/>
                    <a:pt x="639241" y="260675"/>
                    <a:pt x="692422" y="294409"/>
                  </a:cubicBezTo>
                  <a:cubicBezTo>
                    <a:pt x="745603" y="328144"/>
                    <a:pt x="831328" y="392438"/>
                    <a:pt x="854347" y="413472"/>
                  </a:cubicBezTo>
                  <a:cubicBezTo>
                    <a:pt x="877366" y="434506"/>
                    <a:pt x="855140" y="428949"/>
                    <a:pt x="830534" y="420615"/>
                  </a:cubicBezTo>
                  <a:cubicBezTo>
                    <a:pt x="805928" y="412281"/>
                    <a:pt x="753540" y="387277"/>
                    <a:pt x="706709" y="363465"/>
                  </a:cubicBezTo>
                  <a:cubicBezTo>
                    <a:pt x="659878" y="339653"/>
                    <a:pt x="619396" y="311872"/>
                    <a:pt x="549546" y="277741"/>
                  </a:cubicBezTo>
                  <a:cubicBezTo>
                    <a:pt x="479696" y="243610"/>
                    <a:pt x="350713" y="186459"/>
                    <a:pt x="287610" y="158678"/>
                  </a:cubicBezTo>
                  <a:cubicBezTo>
                    <a:pt x="224507" y="130897"/>
                    <a:pt x="203471" y="126134"/>
                    <a:pt x="170927" y="111053"/>
                  </a:cubicBezTo>
                  <a:cubicBezTo>
                    <a:pt x="138383" y="95972"/>
                    <a:pt x="118541" y="81684"/>
                    <a:pt x="92347" y="68190"/>
                  </a:cubicBezTo>
                  <a:cubicBezTo>
                    <a:pt x="66153" y="54696"/>
                    <a:pt x="28846" y="38424"/>
                    <a:pt x="13765" y="30090"/>
                  </a:cubicBezTo>
                  <a:cubicBezTo>
                    <a:pt x="-1316" y="21756"/>
                    <a:pt x="-1713" y="21756"/>
                    <a:pt x="1859" y="18184"/>
                  </a:cubicBezTo>
                  <a:cubicBezTo>
                    <a:pt x="5431" y="14612"/>
                    <a:pt x="30831" y="-5629"/>
                    <a:pt x="61390" y="151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9" name="Rectangle 78">
              <a:extLst>
                <a:ext uri="{FF2B5EF4-FFF2-40B4-BE49-F238E27FC236}">
                  <a16:creationId xmlns:a16="http://schemas.microsoft.com/office/drawing/2014/main" id="{8A1CD072-A988-43C2-DBAD-19362EA34EB8}"/>
                </a:ext>
              </a:extLst>
            </p:cNvPr>
            <p:cNvSpPr/>
            <p:nvPr/>
          </p:nvSpPr>
          <p:spPr>
            <a:xfrm rot="1909800">
              <a:off x="-442213" y="3205041"/>
              <a:ext cx="45719" cy="25095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0" name="Freeform: Shape 79">
              <a:extLst>
                <a:ext uri="{FF2B5EF4-FFF2-40B4-BE49-F238E27FC236}">
                  <a16:creationId xmlns:a16="http://schemas.microsoft.com/office/drawing/2014/main" id="{F3B1C4BE-C58B-2E74-2CA6-8E70A4CE7FA0}"/>
                </a:ext>
              </a:extLst>
            </p:cNvPr>
            <p:cNvSpPr/>
            <p:nvPr/>
          </p:nvSpPr>
          <p:spPr>
            <a:xfrm>
              <a:off x="-2029158" y="1962062"/>
              <a:ext cx="69691" cy="162026"/>
            </a:xfrm>
            <a:custGeom>
              <a:avLst/>
              <a:gdLst>
                <a:gd name="connsiteX0" fmla="*/ 50339 w 69691"/>
                <a:gd name="connsiteY0" fmla="*/ 162013 h 162026"/>
                <a:gd name="connsiteX1" fmla="*/ 26527 w 69691"/>
                <a:gd name="connsiteY1" fmla="*/ 109626 h 162026"/>
                <a:gd name="connsiteX2" fmla="*/ 7477 w 69691"/>
                <a:gd name="connsiteY2" fmla="*/ 59619 h 162026"/>
                <a:gd name="connsiteX3" fmla="*/ 333 w 69691"/>
                <a:gd name="connsiteY3" fmla="*/ 28663 h 162026"/>
                <a:gd name="connsiteX4" fmla="*/ 17002 w 69691"/>
                <a:gd name="connsiteY4" fmla="*/ 88 h 162026"/>
                <a:gd name="connsiteX5" fmla="*/ 57483 w 69691"/>
                <a:gd name="connsiteY5" fmla="*/ 38188 h 162026"/>
                <a:gd name="connsiteX6" fmla="*/ 69389 w 69691"/>
                <a:gd name="connsiteY6" fmla="*/ 114388 h 162026"/>
                <a:gd name="connsiteX7" fmla="*/ 50339 w 69691"/>
                <a:gd name="connsiteY7" fmla="*/ 162013 h 16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1" h="162026">
                  <a:moveTo>
                    <a:pt x="50339" y="162013"/>
                  </a:moveTo>
                  <a:cubicBezTo>
                    <a:pt x="43195" y="161219"/>
                    <a:pt x="33671" y="126692"/>
                    <a:pt x="26527" y="109626"/>
                  </a:cubicBezTo>
                  <a:cubicBezTo>
                    <a:pt x="19383" y="92560"/>
                    <a:pt x="11843" y="73113"/>
                    <a:pt x="7477" y="59619"/>
                  </a:cubicBezTo>
                  <a:cubicBezTo>
                    <a:pt x="3111" y="46125"/>
                    <a:pt x="-1255" y="38585"/>
                    <a:pt x="333" y="28663"/>
                  </a:cubicBezTo>
                  <a:cubicBezTo>
                    <a:pt x="1921" y="18741"/>
                    <a:pt x="7477" y="-1500"/>
                    <a:pt x="17002" y="88"/>
                  </a:cubicBezTo>
                  <a:cubicBezTo>
                    <a:pt x="26527" y="1675"/>
                    <a:pt x="48752" y="19138"/>
                    <a:pt x="57483" y="38188"/>
                  </a:cubicBezTo>
                  <a:cubicBezTo>
                    <a:pt x="66214" y="57238"/>
                    <a:pt x="70976" y="99307"/>
                    <a:pt x="69389" y="114388"/>
                  </a:cubicBezTo>
                  <a:cubicBezTo>
                    <a:pt x="67802" y="129469"/>
                    <a:pt x="57483" y="162807"/>
                    <a:pt x="50339" y="162013"/>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1" name="Freeform: Shape 80">
              <a:extLst>
                <a:ext uri="{FF2B5EF4-FFF2-40B4-BE49-F238E27FC236}">
                  <a16:creationId xmlns:a16="http://schemas.microsoft.com/office/drawing/2014/main" id="{06243E7C-1C7D-6B95-436B-48E38E4DBC88}"/>
                </a:ext>
              </a:extLst>
            </p:cNvPr>
            <p:cNvSpPr/>
            <p:nvPr/>
          </p:nvSpPr>
          <p:spPr>
            <a:xfrm>
              <a:off x="-2021681" y="2619375"/>
              <a:ext cx="172359" cy="150148"/>
            </a:xfrm>
            <a:custGeom>
              <a:avLst/>
              <a:gdLst>
                <a:gd name="connsiteX0" fmla="*/ 169094 w 172342"/>
                <a:gd name="connsiteY0" fmla="*/ 150019 h 150153"/>
                <a:gd name="connsiteX1" fmla="*/ 85751 w 172342"/>
                <a:gd name="connsiteY1" fmla="*/ 104775 h 150153"/>
                <a:gd name="connsiteX2" fmla="*/ 30982 w 172342"/>
                <a:gd name="connsiteY2" fmla="*/ 42863 h 150153"/>
                <a:gd name="connsiteX3" fmla="*/ 26 w 172342"/>
                <a:gd name="connsiteY3" fmla="*/ 11906 h 150153"/>
                <a:gd name="connsiteX4" fmla="*/ 26219 w 172342"/>
                <a:gd name="connsiteY4" fmla="*/ 0 h 150153"/>
                <a:gd name="connsiteX5" fmla="*/ 57176 w 172342"/>
                <a:gd name="connsiteY5" fmla="*/ 11906 h 150153"/>
                <a:gd name="connsiteX6" fmla="*/ 92894 w 172342"/>
                <a:gd name="connsiteY6" fmla="*/ 42863 h 150153"/>
                <a:gd name="connsiteX7" fmla="*/ 150044 w 172342"/>
                <a:gd name="connsiteY7" fmla="*/ 90488 h 150153"/>
                <a:gd name="connsiteX8" fmla="*/ 169094 w 172342"/>
                <a:gd name="connsiteY8" fmla="*/ 150019 h 150153"/>
                <a:gd name="connsiteX0" fmla="*/ 169094 w 172385"/>
                <a:gd name="connsiteY0" fmla="*/ 150019 h 150153"/>
                <a:gd name="connsiteX1" fmla="*/ 85751 w 172385"/>
                <a:gd name="connsiteY1" fmla="*/ 104775 h 150153"/>
                <a:gd name="connsiteX2" fmla="*/ 30982 w 172385"/>
                <a:gd name="connsiteY2" fmla="*/ 42863 h 150153"/>
                <a:gd name="connsiteX3" fmla="*/ 26 w 172385"/>
                <a:gd name="connsiteY3" fmla="*/ 11906 h 150153"/>
                <a:gd name="connsiteX4" fmla="*/ 26219 w 172385"/>
                <a:gd name="connsiteY4" fmla="*/ 0 h 150153"/>
                <a:gd name="connsiteX5" fmla="*/ 57176 w 172385"/>
                <a:gd name="connsiteY5" fmla="*/ 11906 h 150153"/>
                <a:gd name="connsiteX6" fmla="*/ 97657 w 172385"/>
                <a:gd name="connsiteY6" fmla="*/ 35719 h 150153"/>
                <a:gd name="connsiteX7" fmla="*/ 150044 w 172385"/>
                <a:gd name="connsiteY7" fmla="*/ 90488 h 150153"/>
                <a:gd name="connsiteX8" fmla="*/ 169094 w 172385"/>
                <a:gd name="connsiteY8" fmla="*/ 150019 h 150153"/>
                <a:gd name="connsiteX0" fmla="*/ 169068 w 172359"/>
                <a:gd name="connsiteY0" fmla="*/ 150019 h 150148"/>
                <a:gd name="connsiteX1" fmla="*/ 85725 w 172359"/>
                <a:gd name="connsiteY1" fmla="*/ 104775 h 150148"/>
                <a:gd name="connsiteX2" fmla="*/ 26194 w 172359"/>
                <a:gd name="connsiteY2" fmla="*/ 50007 h 150148"/>
                <a:gd name="connsiteX3" fmla="*/ 0 w 172359"/>
                <a:gd name="connsiteY3" fmla="*/ 11906 h 150148"/>
                <a:gd name="connsiteX4" fmla="*/ 26193 w 172359"/>
                <a:gd name="connsiteY4" fmla="*/ 0 h 150148"/>
                <a:gd name="connsiteX5" fmla="*/ 57150 w 172359"/>
                <a:gd name="connsiteY5" fmla="*/ 11906 h 150148"/>
                <a:gd name="connsiteX6" fmla="*/ 97631 w 172359"/>
                <a:gd name="connsiteY6" fmla="*/ 35719 h 150148"/>
                <a:gd name="connsiteX7" fmla="*/ 150018 w 172359"/>
                <a:gd name="connsiteY7" fmla="*/ 90488 h 150148"/>
                <a:gd name="connsiteX8" fmla="*/ 169068 w 172359"/>
                <a:gd name="connsiteY8" fmla="*/ 150019 h 15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59" h="150148">
                  <a:moveTo>
                    <a:pt x="169068" y="150019"/>
                  </a:moveTo>
                  <a:cubicBezTo>
                    <a:pt x="158353" y="152400"/>
                    <a:pt x="109537" y="121444"/>
                    <a:pt x="85725" y="104775"/>
                  </a:cubicBezTo>
                  <a:cubicBezTo>
                    <a:pt x="61913" y="88106"/>
                    <a:pt x="40481" y="65485"/>
                    <a:pt x="26194" y="50007"/>
                  </a:cubicBezTo>
                  <a:cubicBezTo>
                    <a:pt x="11907" y="34529"/>
                    <a:pt x="0" y="20240"/>
                    <a:pt x="0" y="11906"/>
                  </a:cubicBezTo>
                  <a:cubicBezTo>
                    <a:pt x="0" y="3572"/>
                    <a:pt x="16668" y="0"/>
                    <a:pt x="26193" y="0"/>
                  </a:cubicBezTo>
                  <a:cubicBezTo>
                    <a:pt x="35718" y="0"/>
                    <a:pt x="45244" y="5953"/>
                    <a:pt x="57150" y="11906"/>
                  </a:cubicBezTo>
                  <a:cubicBezTo>
                    <a:pt x="69056" y="17859"/>
                    <a:pt x="82153" y="22622"/>
                    <a:pt x="97631" y="35719"/>
                  </a:cubicBezTo>
                  <a:cubicBezTo>
                    <a:pt x="113109" y="48816"/>
                    <a:pt x="138112" y="71438"/>
                    <a:pt x="150018" y="90488"/>
                  </a:cubicBezTo>
                  <a:cubicBezTo>
                    <a:pt x="161924" y="109538"/>
                    <a:pt x="179783" y="147638"/>
                    <a:pt x="169068" y="150019"/>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2" name="Freeform: Shape 81">
              <a:extLst>
                <a:ext uri="{FF2B5EF4-FFF2-40B4-BE49-F238E27FC236}">
                  <a16:creationId xmlns:a16="http://schemas.microsoft.com/office/drawing/2014/main" id="{7875B46C-E9ED-8DC9-168A-DC1DCEA1D625}"/>
                </a:ext>
              </a:extLst>
            </p:cNvPr>
            <p:cNvSpPr/>
            <p:nvPr/>
          </p:nvSpPr>
          <p:spPr>
            <a:xfrm>
              <a:off x="-1896014" y="1767910"/>
              <a:ext cx="739862" cy="415552"/>
            </a:xfrm>
            <a:custGeom>
              <a:avLst/>
              <a:gdLst>
                <a:gd name="connsiteX0" fmla="*/ 19589 w 739862"/>
                <a:gd name="connsiteY0" fmla="*/ 13265 h 415552"/>
                <a:gd name="connsiteX1" fmla="*/ 95789 w 739862"/>
                <a:gd name="connsiteY1" fmla="*/ 1359 h 415552"/>
                <a:gd name="connsiteX2" fmla="*/ 193420 w 739862"/>
                <a:gd name="connsiteY2" fmla="*/ 3740 h 415552"/>
                <a:gd name="connsiteX3" fmla="*/ 319626 w 739862"/>
                <a:gd name="connsiteY3" fmla="*/ 32315 h 415552"/>
                <a:gd name="connsiteX4" fmla="*/ 500601 w 739862"/>
                <a:gd name="connsiteY4" fmla="*/ 120421 h 415552"/>
                <a:gd name="connsiteX5" fmla="*/ 638714 w 739862"/>
                <a:gd name="connsiteY5" fmla="*/ 229959 h 415552"/>
                <a:gd name="connsiteX6" fmla="*/ 700626 w 739862"/>
                <a:gd name="connsiteY6" fmla="*/ 306159 h 415552"/>
                <a:gd name="connsiteX7" fmla="*/ 738726 w 739862"/>
                <a:gd name="connsiteY7" fmla="*/ 391884 h 415552"/>
                <a:gd name="connsiteX8" fmla="*/ 726820 w 739862"/>
                <a:gd name="connsiteY8" fmla="*/ 413315 h 415552"/>
                <a:gd name="connsiteX9" fmla="*/ 695864 w 739862"/>
                <a:gd name="connsiteY9" fmla="*/ 349021 h 415552"/>
                <a:gd name="connsiteX10" fmla="*/ 610139 w 739862"/>
                <a:gd name="connsiteY10" fmla="*/ 260915 h 415552"/>
                <a:gd name="connsiteX11" fmla="*/ 469645 w 739862"/>
                <a:gd name="connsiteY11" fmla="*/ 141853 h 415552"/>
                <a:gd name="connsiteX12" fmla="*/ 295814 w 739862"/>
                <a:gd name="connsiteY12" fmla="*/ 70415 h 415552"/>
                <a:gd name="connsiteX13" fmla="*/ 183895 w 739862"/>
                <a:gd name="connsiteY13" fmla="*/ 48984 h 415552"/>
                <a:gd name="connsiteX14" fmla="*/ 57689 w 739862"/>
                <a:gd name="connsiteY14" fmla="*/ 48984 h 415552"/>
                <a:gd name="connsiteX15" fmla="*/ 2920 w 739862"/>
                <a:gd name="connsiteY15" fmla="*/ 72796 h 415552"/>
                <a:gd name="connsiteX16" fmla="*/ 19589 w 739862"/>
                <a:gd name="connsiteY16" fmla="*/ 13265 h 41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862" h="415552">
                  <a:moveTo>
                    <a:pt x="19589" y="13265"/>
                  </a:moveTo>
                  <a:cubicBezTo>
                    <a:pt x="35067" y="1359"/>
                    <a:pt x="66817" y="2946"/>
                    <a:pt x="95789" y="1359"/>
                  </a:cubicBezTo>
                  <a:cubicBezTo>
                    <a:pt x="124761" y="-228"/>
                    <a:pt x="156114" y="-1419"/>
                    <a:pt x="193420" y="3740"/>
                  </a:cubicBezTo>
                  <a:cubicBezTo>
                    <a:pt x="230726" y="8899"/>
                    <a:pt x="268429" y="12868"/>
                    <a:pt x="319626" y="32315"/>
                  </a:cubicBezTo>
                  <a:cubicBezTo>
                    <a:pt x="370823" y="51762"/>
                    <a:pt x="447420" y="87480"/>
                    <a:pt x="500601" y="120421"/>
                  </a:cubicBezTo>
                  <a:cubicBezTo>
                    <a:pt x="553782" y="153362"/>
                    <a:pt x="605377" y="199003"/>
                    <a:pt x="638714" y="229959"/>
                  </a:cubicBezTo>
                  <a:cubicBezTo>
                    <a:pt x="672051" y="260915"/>
                    <a:pt x="683957" y="279172"/>
                    <a:pt x="700626" y="306159"/>
                  </a:cubicBezTo>
                  <a:cubicBezTo>
                    <a:pt x="717295" y="333146"/>
                    <a:pt x="734360" y="374025"/>
                    <a:pt x="738726" y="391884"/>
                  </a:cubicBezTo>
                  <a:cubicBezTo>
                    <a:pt x="743092" y="409743"/>
                    <a:pt x="733964" y="420459"/>
                    <a:pt x="726820" y="413315"/>
                  </a:cubicBezTo>
                  <a:cubicBezTo>
                    <a:pt x="719676" y="406171"/>
                    <a:pt x="715311" y="374421"/>
                    <a:pt x="695864" y="349021"/>
                  </a:cubicBezTo>
                  <a:cubicBezTo>
                    <a:pt x="676417" y="323621"/>
                    <a:pt x="647842" y="295443"/>
                    <a:pt x="610139" y="260915"/>
                  </a:cubicBezTo>
                  <a:cubicBezTo>
                    <a:pt x="572436" y="226387"/>
                    <a:pt x="522032" y="173603"/>
                    <a:pt x="469645" y="141853"/>
                  </a:cubicBezTo>
                  <a:cubicBezTo>
                    <a:pt x="417258" y="110103"/>
                    <a:pt x="343439" y="85893"/>
                    <a:pt x="295814" y="70415"/>
                  </a:cubicBezTo>
                  <a:cubicBezTo>
                    <a:pt x="248189" y="54937"/>
                    <a:pt x="223583" y="52556"/>
                    <a:pt x="183895" y="48984"/>
                  </a:cubicBezTo>
                  <a:cubicBezTo>
                    <a:pt x="144208" y="45412"/>
                    <a:pt x="87851" y="45015"/>
                    <a:pt x="57689" y="48984"/>
                  </a:cubicBezTo>
                  <a:cubicBezTo>
                    <a:pt x="27527" y="52953"/>
                    <a:pt x="10857" y="73193"/>
                    <a:pt x="2920" y="72796"/>
                  </a:cubicBezTo>
                  <a:cubicBezTo>
                    <a:pt x="-5017" y="72399"/>
                    <a:pt x="4111" y="25171"/>
                    <a:pt x="19589" y="13265"/>
                  </a:cubicBezTo>
                  <a:close/>
                </a:path>
              </a:pathLst>
            </a:cu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8" name="Group 7">
            <a:extLst>
              <a:ext uri="{FF2B5EF4-FFF2-40B4-BE49-F238E27FC236}">
                <a16:creationId xmlns:a16="http://schemas.microsoft.com/office/drawing/2014/main" id="{1E400744-5F2E-434F-53F5-13F6D3EE4D8D}"/>
              </a:ext>
            </a:extLst>
          </p:cNvPr>
          <p:cNvGrpSpPr/>
          <p:nvPr/>
        </p:nvGrpSpPr>
        <p:grpSpPr>
          <a:xfrm>
            <a:off x="6954816" y="4387057"/>
            <a:ext cx="1528423" cy="812988"/>
            <a:chOff x="6020234" y="2882280"/>
            <a:chExt cx="1798896" cy="956856"/>
          </a:xfrm>
        </p:grpSpPr>
        <p:sp>
          <p:nvSpPr>
            <p:cNvPr id="14" name="TextBox 13">
              <a:extLst>
                <a:ext uri="{FF2B5EF4-FFF2-40B4-BE49-F238E27FC236}">
                  <a16:creationId xmlns:a16="http://schemas.microsoft.com/office/drawing/2014/main" id="{90F9DC73-F7CB-FDF1-39B3-534DCCA6898D}"/>
                </a:ext>
              </a:extLst>
            </p:cNvPr>
            <p:cNvSpPr txBox="1"/>
            <p:nvPr/>
          </p:nvSpPr>
          <p:spPr>
            <a:xfrm>
              <a:off x="6020234" y="3531359"/>
              <a:ext cx="1798896" cy="307777"/>
            </a:xfrm>
            <a:prstGeom prst="rect">
              <a:avLst/>
            </a:prstGeom>
            <a:noFill/>
          </p:spPr>
          <p:txBody>
            <a:bodyPr wrap="square" rtlCol="0">
              <a:spAutoFit/>
            </a:bodyPr>
            <a:lstStyle/>
            <a:p>
              <a:pPr algn="ctr"/>
              <a:r>
                <a:rPr lang="en-US" sz="1400" noProof="0" dirty="0"/>
                <a:t>Blood pressure</a:t>
              </a:r>
            </a:p>
          </p:txBody>
        </p:sp>
        <p:grpSp>
          <p:nvGrpSpPr>
            <p:cNvPr id="30" name="Group 29">
              <a:extLst>
                <a:ext uri="{FF2B5EF4-FFF2-40B4-BE49-F238E27FC236}">
                  <a16:creationId xmlns:a16="http://schemas.microsoft.com/office/drawing/2014/main" id="{F61FC05C-4A52-CCBB-896B-EDFEF8C9A0DC}"/>
                </a:ext>
              </a:extLst>
            </p:cNvPr>
            <p:cNvGrpSpPr>
              <a:grpSpLocks noChangeAspect="1"/>
            </p:cNvGrpSpPr>
            <p:nvPr/>
          </p:nvGrpSpPr>
          <p:grpSpPr bwMode="auto">
            <a:xfrm>
              <a:off x="6644754" y="2882280"/>
              <a:ext cx="549856" cy="544645"/>
              <a:chOff x="1245" y="-1"/>
              <a:chExt cx="3271" cy="3240"/>
            </a:xfrm>
          </p:grpSpPr>
          <p:sp>
            <p:nvSpPr>
              <p:cNvPr id="35" name="Freeform 32">
                <a:extLst>
                  <a:ext uri="{FF2B5EF4-FFF2-40B4-BE49-F238E27FC236}">
                    <a16:creationId xmlns:a16="http://schemas.microsoft.com/office/drawing/2014/main" id="{F8088D65-AFB8-E4C3-4EAD-0CB61EA63ACD}"/>
                  </a:ext>
                </a:extLst>
              </p:cNvPr>
              <p:cNvSpPr>
                <a:spLocks noEditPoints="1"/>
              </p:cNvSpPr>
              <p:nvPr/>
            </p:nvSpPr>
            <p:spPr bwMode="auto">
              <a:xfrm>
                <a:off x="1245" y="-1"/>
                <a:ext cx="3271" cy="3240"/>
              </a:xfrm>
              <a:custGeom>
                <a:avLst/>
                <a:gdLst>
                  <a:gd name="T0" fmla="*/ 1099 w 3920"/>
                  <a:gd name="T1" fmla="*/ 483 h 3888"/>
                  <a:gd name="T2" fmla="*/ 735 w 3920"/>
                  <a:gd name="T3" fmla="*/ 1115 h 3888"/>
                  <a:gd name="T4" fmla="*/ 658 w 3920"/>
                  <a:gd name="T5" fmla="*/ 1299 h 3888"/>
                  <a:gd name="T6" fmla="*/ 736 w 3920"/>
                  <a:gd name="T7" fmla="*/ 2167 h 3888"/>
                  <a:gd name="T8" fmla="*/ 1447 w 3920"/>
                  <a:gd name="T9" fmla="*/ 1799 h 3888"/>
                  <a:gd name="T10" fmla="*/ 1353 w 3920"/>
                  <a:gd name="T11" fmla="*/ 2090 h 3888"/>
                  <a:gd name="T12" fmla="*/ 772 w 3920"/>
                  <a:gd name="T13" fmla="*/ 2411 h 3888"/>
                  <a:gd name="T14" fmla="*/ 1825 w 3920"/>
                  <a:gd name="T15" fmla="*/ 3275 h 3888"/>
                  <a:gd name="T16" fmla="*/ 2947 w 3920"/>
                  <a:gd name="T17" fmla="*/ 2531 h 3888"/>
                  <a:gd name="T18" fmla="*/ 2784 w 3920"/>
                  <a:gd name="T19" fmla="*/ 2296 h 3888"/>
                  <a:gd name="T20" fmla="*/ 2378 w 3920"/>
                  <a:gd name="T21" fmla="*/ 2263 h 3888"/>
                  <a:gd name="T22" fmla="*/ 2168 w 3920"/>
                  <a:gd name="T23" fmla="*/ 1657 h 3888"/>
                  <a:gd name="T24" fmla="*/ 3172 w 3920"/>
                  <a:gd name="T25" fmla="*/ 1164 h 3888"/>
                  <a:gd name="T26" fmla="*/ 3370 w 3920"/>
                  <a:gd name="T27" fmla="*/ 1407 h 3888"/>
                  <a:gd name="T28" fmla="*/ 3612 w 3920"/>
                  <a:gd name="T29" fmla="*/ 1022 h 3888"/>
                  <a:gd name="T30" fmla="*/ 2582 w 3920"/>
                  <a:gd name="T31" fmla="*/ 1012 h 3888"/>
                  <a:gd name="T32" fmla="*/ 2562 w 3920"/>
                  <a:gd name="T33" fmla="*/ 827 h 3888"/>
                  <a:gd name="T34" fmla="*/ 3920 w 3920"/>
                  <a:gd name="T35" fmla="*/ 1164 h 3888"/>
                  <a:gd name="T36" fmla="*/ 3594 w 3920"/>
                  <a:gd name="T37" fmla="*/ 2492 h 3888"/>
                  <a:gd name="T38" fmla="*/ 3356 w 3920"/>
                  <a:gd name="T39" fmla="*/ 2673 h 3888"/>
                  <a:gd name="T40" fmla="*/ 1971 w 3920"/>
                  <a:gd name="T41" fmla="*/ 3876 h 3888"/>
                  <a:gd name="T42" fmla="*/ 1667 w 3920"/>
                  <a:gd name="T43" fmla="*/ 3884 h 3888"/>
                  <a:gd name="T44" fmla="*/ 338 w 3920"/>
                  <a:gd name="T45" fmla="*/ 2938 h 3888"/>
                  <a:gd name="T46" fmla="*/ 545 w 3920"/>
                  <a:gd name="T47" fmla="*/ 2249 h 3888"/>
                  <a:gd name="T48" fmla="*/ 476 w 3920"/>
                  <a:gd name="T49" fmla="*/ 1294 h 3888"/>
                  <a:gd name="T50" fmla="*/ 368 w 3920"/>
                  <a:gd name="T51" fmla="*/ 1209 h 3888"/>
                  <a:gd name="T52" fmla="*/ 272 w 3920"/>
                  <a:gd name="T53" fmla="*/ 1023 h 3888"/>
                  <a:gd name="T54" fmla="*/ 0 w 3920"/>
                  <a:gd name="T55" fmla="*/ 508 h 3888"/>
                  <a:gd name="T56" fmla="*/ 508 w 3920"/>
                  <a:gd name="T57" fmla="*/ 0 h 3888"/>
                  <a:gd name="T58" fmla="*/ 600 w 3920"/>
                  <a:gd name="T59" fmla="*/ 2520 h 3888"/>
                  <a:gd name="T60" fmla="*/ 1077 w 3920"/>
                  <a:gd name="T61" fmla="*/ 3534 h 3888"/>
                  <a:gd name="T62" fmla="*/ 2822 w 3920"/>
                  <a:gd name="T63" fmla="*/ 3298 h 3888"/>
                  <a:gd name="T64" fmla="*/ 3182 w 3920"/>
                  <a:gd name="T65" fmla="*/ 2500 h 3888"/>
                  <a:gd name="T66" fmla="*/ 3122 w 3920"/>
                  <a:gd name="T67" fmla="*/ 2606 h 3888"/>
                  <a:gd name="T68" fmla="*/ 1668 w 3920"/>
                  <a:gd name="T69" fmla="*/ 3456 h 3888"/>
                  <a:gd name="T70" fmla="*/ 608 w 3920"/>
                  <a:gd name="T71" fmla="*/ 2510 h 3888"/>
                  <a:gd name="T72" fmla="*/ 920 w 3920"/>
                  <a:gd name="T73" fmla="*/ 553 h 3888"/>
                  <a:gd name="T74" fmla="*/ 3731 w 3920"/>
                  <a:gd name="T75" fmla="*/ 1546 h 3888"/>
                  <a:gd name="T76" fmla="*/ 3156 w 3920"/>
                  <a:gd name="T77" fmla="*/ 1592 h 3888"/>
                  <a:gd name="T78" fmla="*/ 2970 w 3920"/>
                  <a:gd name="T79" fmla="*/ 2279 h 3888"/>
                  <a:gd name="T80" fmla="*/ 3108 w 3920"/>
                  <a:gd name="T81" fmla="*/ 1811 h 3888"/>
                  <a:gd name="T82" fmla="*/ 3208 w 3920"/>
                  <a:gd name="T83" fmla="*/ 1713 h 3888"/>
                  <a:gd name="T84" fmla="*/ 3731 w 3920"/>
                  <a:gd name="T85" fmla="*/ 1546 h 3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20" h="3888">
                    <a:moveTo>
                      <a:pt x="592" y="0"/>
                    </a:moveTo>
                    <a:cubicBezTo>
                      <a:pt x="625" y="6"/>
                      <a:pt x="659" y="11"/>
                      <a:pt x="692" y="19"/>
                    </a:cubicBezTo>
                    <a:cubicBezTo>
                      <a:pt x="911" y="78"/>
                      <a:pt x="1069" y="259"/>
                      <a:pt x="1099" y="483"/>
                    </a:cubicBezTo>
                    <a:cubicBezTo>
                      <a:pt x="1130" y="716"/>
                      <a:pt x="1004" y="946"/>
                      <a:pt x="791" y="1048"/>
                    </a:cubicBezTo>
                    <a:cubicBezTo>
                      <a:pt x="783" y="1051"/>
                      <a:pt x="776" y="1055"/>
                      <a:pt x="769" y="1058"/>
                    </a:cubicBezTo>
                    <a:cubicBezTo>
                      <a:pt x="744" y="1069"/>
                      <a:pt x="733" y="1087"/>
                      <a:pt x="735" y="1115"/>
                    </a:cubicBezTo>
                    <a:cubicBezTo>
                      <a:pt x="737" y="1145"/>
                      <a:pt x="736" y="1175"/>
                      <a:pt x="735" y="1205"/>
                    </a:cubicBezTo>
                    <a:cubicBezTo>
                      <a:pt x="734" y="1243"/>
                      <a:pt x="719" y="1261"/>
                      <a:pt x="682" y="1269"/>
                    </a:cubicBezTo>
                    <a:cubicBezTo>
                      <a:pt x="665" y="1273"/>
                      <a:pt x="658" y="1281"/>
                      <a:pt x="658" y="1299"/>
                    </a:cubicBezTo>
                    <a:cubicBezTo>
                      <a:pt x="657" y="1545"/>
                      <a:pt x="659" y="1791"/>
                      <a:pt x="693" y="2035"/>
                    </a:cubicBezTo>
                    <a:cubicBezTo>
                      <a:pt x="699" y="2075"/>
                      <a:pt x="706" y="2115"/>
                      <a:pt x="712" y="2155"/>
                    </a:cubicBezTo>
                    <a:cubicBezTo>
                      <a:pt x="715" y="2171"/>
                      <a:pt x="722" y="2174"/>
                      <a:pt x="736" y="2167"/>
                    </a:cubicBezTo>
                    <a:cubicBezTo>
                      <a:pt x="887" y="2081"/>
                      <a:pt x="1050" y="2023"/>
                      <a:pt x="1210" y="1956"/>
                    </a:cubicBezTo>
                    <a:cubicBezTo>
                      <a:pt x="1292" y="1922"/>
                      <a:pt x="1367" y="1878"/>
                      <a:pt x="1421" y="1804"/>
                    </a:cubicBezTo>
                    <a:cubicBezTo>
                      <a:pt x="1428" y="1794"/>
                      <a:pt x="1436" y="1793"/>
                      <a:pt x="1447" y="1799"/>
                    </a:cubicBezTo>
                    <a:cubicBezTo>
                      <a:pt x="1488" y="1823"/>
                      <a:pt x="1529" y="1846"/>
                      <a:pt x="1570" y="1870"/>
                    </a:cubicBezTo>
                    <a:cubicBezTo>
                      <a:pt x="1587" y="1880"/>
                      <a:pt x="1588" y="1886"/>
                      <a:pt x="1574" y="1905"/>
                    </a:cubicBezTo>
                    <a:cubicBezTo>
                      <a:pt x="1517" y="1987"/>
                      <a:pt x="1442" y="2049"/>
                      <a:pt x="1353" y="2090"/>
                    </a:cubicBezTo>
                    <a:cubicBezTo>
                      <a:pt x="1262" y="2133"/>
                      <a:pt x="1167" y="2167"/>
                      <a:pt x="1075" y="2209"/>
                    </a:cubicBezTo>
                    <a:cubicBezTo>
                      <a:pt x="982" y="2252"/>
                      <a:pt x="890" y="2299"/>
                      <a:pt x="798" y="2345"/>
                    </a:cubicBezTo>
                    <a:cubicBezTo>
                      <a:pt x="760" y="2365"/>
                      <a:pt x="760" y="2371"/>
                      <a:pt x="772" y="2411"/>
                    </a:cubicBezTo>
                    <a:cubicBezTo>
                      <a:pt x="823" y="2573"/>
                      <a:pt x="888" y="2730"/>
                      <a:pt x="988" y="2870"/>
                    </a:cubicBezTo>
                    <a:cubicBezTo>
                      <a:pt x="1099" y="3026"/>
                      <a:pt x="1238" y="3148"/>
                      <a:pt x="1420" y="3218"/>
                    </a:cubicBezTo>
                    <a:cubicBezTo>
                      <a:pt x="1550" y="3268"/>
                      <a:pt x="1686" y="3282"/>
                      <a:pt x="1825" y="3275"/>
                    </a:cubicBezTo>
                    <a:cubicBezTo>
                      <a:pt x="1980" y="3268"/>
                      <a:pt x="2133" y="3245"/>
                      <a:pt x="2282" y="3196"/>
                    </a:cubicBezTo>
                    <a:cubicBezTo>
                      <a:pt x="2461" y="3136"/>
                      <a:pt x="2626" y="3052"/>
                      <a:pt x="2757" y="2913"/>
                    </a:cubicBezTo>
                    <a:cubicBezTo>
                      <a:pt x="2859" y="2805"/>
                      <a:pt x="2925" y="2679"/>
                      <a:pt x="2947" y="2531"/>
                    </a:cubicBezTo>
                    <a:cubicBezTo>
                      <a:pt x="2951" y="2503"/>
                      <a:pt x="2949" y="2499"/>
                      <a:pt x="2920" y="2494"/>
                    </a:cubicBezTo>
                    <a:cubicBezTo>
                      <a:pt x="2837" y="2478"/>
                      <a:pt x="2794" y="2431"/>
                      <a:pt x="2787" y="2346"/>
                    </a:cubicBezTo>
                    <a:cubicBezTo>
                      <a:pt x="2785" y="2329"/>
                      <a:pt x="2785" y="2313"/>
                      <a:pt x="2784" y="2296"/>
                    </a:cubicBezTo>
                    <a:cubicBezTo>
                      <a:pt x="2784" y="2277"/>
                      <a:pt x="2775" y="2268"/>
                      <a:pt x="2756" y="2267"/>
                    </a:cubicBezTo>
                    <a:cubicBezTo>
                      <a:pt x="2721" y="2267"/>
                      <a:pt x="2685" y="2267"/>
                      <a:pt x="2650" y="2267"/>
                    </a:cubicBezTo>
                    <a:cubicBezTo>
                      <a:pt x="2559" y="2266"/>
                      <a:pt x="2469" y="2269"/>
                      <a:pt x="2378" y="2263"/>
                    </a:cubicBezTo>
                    <a:cubicBezTo>
                      <a:pt x="2252" y="2256"/>
                      <a:pt x="2149" y="2150"/>
                      <a:pt x="2145" y="2024"/>
                    </a:cubicBezTo>
                    <a:cubicBezTo>
                      <a:pt x="2141" y="1918"/>
                      <a:pt x="2143" y="1812"/>
                      <a:pt x="2142" y="1706"/>
                    </a:cubicBezTo>
                    <a:cubicBezTo>
                      <a:pt x="2142" y="1685"/>
                      <a:pt x="2151" y="1670"/>
                      <a:pt x="2168" y="1657"/>
                    </a:cubicBezTo>
                    <a:cubicBezTo>
                      <a:pt x="2326" y="1541"/>
                      <a:pt x="2434" y="1389"/>
                      <a:pt x="2495" y="1202"/>
                    </a:cubicBezTo>
                    <a:cubicBezTo>
                      <a:pt x="2506" y="1168"/>
                      <a:pt x="2513" y="1163"/>
                      <a:pt x="2550" y="1163"/>
                    </a:cubicBezTo>
                    <a:cubicBezTo>
                      <a:pt x="2757" y="1164"/>
                      <a:pt x="2965" y="1164"/>
                      <a:pt x="3172" y="1164"/>
                    </a:cubicBezTo>
                    <a:cubicBezTo>
                      <a:pt x="3274" y="1164"/>
                      <a:pt x="3334" y="1225"/>
                      <a:pt x="3337" y="1327"/>
                    </a:cubicBezTo>
                    <a:cubicBezTo>
                      <a:pt x="3337" y="1343"/>
                      <a:pt x="3338" y="1359"/>
                      <a:pt x="3339" y="1375"/>
                    </a:cubicBezTo>
                    <a:cubicBezTo>
                      <a:pt x="3340" y="1394"/>
                      <a:pt x="3351" y="1407"/>
                      <a:pt x="3370" y="1407"/>
                    </a:cubicBezTo>
                    <a:cubicBezTo>
                      <a:pt x="3439" y="1407"/>
                      <a:pt x="3508" y="1413"/>
                      <a:pt x="3576" y="1405"/>
                    </a:cubicBezTo>
                    <a:cubicBezTo>
                      <a:pt x="3678" y="1393"/>
                      <a:pt x="3741" y="1306"/>
                      <a:pt x="3735" y="1199"/>
                    </a:cubicBezTo>
                    <a:cubicBezTo>
                      <a:pt x="3729" y="1110"/>
                      <a:pt x="3686" y="1045"/>
                      <a:pt x="3612" y="1022"/>
                    </a:cubicBezTo>
                    <a:cubicBezTo>
                      <a:pt x="3587" y="1015"/>
                      <a:pt x="3560" y="1012"/>
                      <a:pt x="3534" y="1012"/>
                    </a:cubicBezTo>
                    <a:cubicBezTo>
                      <a:pt x="3222" y="1011"/>
                      <a:pt x="2911" y="1012"/>
                      <a:pt x="2600" y="1012"/>
                    </a:cubicBezTo>
                    <a:cubicBezTo>
                      <a:pt x="2594" y="1012"/>
                      <a:pt x="2588" y="1012"/>
                      <a:pt x="2582" y="1012"/>
                    </a:cubicBezTo>
                    <a:cubicBezTo>
                      <a:pt x="2540" y="1012"/>
                      <a:pt x="2538" y="1007"/>
                      <a:pt x="2539" y="965"/>
                    </a:cubicBezTo>
                    <a:cubicBezTo>
                      <a:pt x="2540" y="932"/>
                      <a:pt x="2537" y="898"/>
                      <a:pt x="2533" y="864"/>
                    </a:cubicBezTo>
                    <a:cubicBezTo>
                      <a:pt x="2529" y="831"/>
                      <a:pt x="2530" y="827"/>
                      <a:pt x="2562" y="827"/>
                    </a:cubicBezTo>
                    <a:cubicBezTo>
                      <a:pt x="2888" y="827"/>
                      <a:pt x="3214" y="827"/>
                      <a:pt x="3540" y="827"/>
                    </a:cubicBezTo>
                    <a:cubicBezTo>
                      <a:pt x="3727" y="827"/>
                      <a:pt x="3870" y="939"/>
                      <a:pt x="3910" y="1113"/>
                    </a:cubicBezTo>
                    <a:cubicBezTo>
                      <a:pt x="3914" y="1130"/>
                      <a:pt x="3917" y="1147"/>
                      <a:pt x="3920" y="1164"/>
                    </a:cubicBezTo>
                    <a:cubicBezTo>
                      <a:pt x="3920" y="1496"/>
                      <a:pt x="3920" y="1828"/>
                      <a:pt x="3920" y="2160"/>
                    </a:cubicBezTo>
                    <a:cubicBezTo>
                      <a:pt x="3919" y="2165"/>
                      <a:pt x="3917" y="2170"/>
                      <a:pt x="3916" y="2175"/>
                    </a:cubicBezTo>
                    <a:cubicBezTo>
                      <a:pt x="3896" y="2341"/>
                      <a:pt x="3760" y="2476"/>
                      <a:pt x="3594" y="2492"/>
                    </a:cubicBezTo>
                    <a:cubicBezTo>
                      <a:pt x="3530" y="2498"/>
                      <a:pt x="3466" y="2495"/>
                      <a:pt x="3402" y="2496"/>
                    </a:cubicBezTo>
                    <a:cubicBezTo>
                      <a:pt x="3374" y="2496"/>
                      <a:pt x="3371" y="2499"/>
                      <a:pt x="3369" y="2528"/>
                    </a:cubicBezTo>
                    <a:cubicBezTo>
                      <a:pt x="3365" y="2576"/>
                      <a:pt x="3363" y="2625"/>
                      <a:pt x="3356" y="2673"/>
                    </a:cubicBezTo>
                    <a:cubicBezTo>
                      <a:pt x="3321" y="2938"/>
                      <a:pt x="3210" y="3166"/>
                      <a:pt x="3025" y="3359"/>
                    </a:cubicBezTo>
                    <a:cubicBezTo>
                      <a:pt x="2884" y="3506"/>
                      <a:pt x="2718" y="3619"/>
                      <a:pt x="2537" y="3709"/>
                    </a:cubicBezTo>
                    <a:cubicBezTo>
                      <a:pt x="2358" y="3798"/>
                      <a:pt x="2170" y="3855"/>
                      <a:pt x="1971" y="3876"/>
                    </a:cubicBezTo>
                    <a:cubicBezTo>
                      <a:pt x="1933" y="3881"/>
                      <a:pt x="1894" y="3884"/>
                      <a:pt x="1856" y="3888"/>
                    </a:cubicBezTo>
                    <a:cubicBezTo>
                      <a:pt x="1801" y="3888"/>
                      <a:pt x="1747" y="3888"/>
                      <a:pt x="1692" y="3888"/>
                    </a:cubicBezTo>
                    <a:cubicBezTo>
                      <a:pt x="1684" y="3887"/>
                      <a:pt x="1675" y="3885"/>
                      <a:pt x="1667" y="3884"/>
                    </a:cubicBezTo>
                    <a:cubicBezTo>
                      <a:pt x="1506" y="3875"/>
                      <a:pt x="1348" y="3845"/>
                      <a:pt x="1196" y="3791"/>
                    </a:cubicBezTo>
                    <a:cubicBezTo>
                      <a:pt x="947" y="3703"/>
                      <a:pt x="737" y="3557"/>
                      <a:pt x="560" y="3362"/>
                    </a:cubicBezTo>
                    <a:cubicBezTo>
                      <a:pt x="449" y="3240"/>
                      <a:pt x="368" y="3102"/>
                      <a:pt x="338" y="2938"/>
                    </a:cubicBezTo>
                    <a:cubicBezTo>
                      <a:pt x="314" y="2806"/>
                      <a:pt x="318" y="2676"/>
                      <a:pt x="367" y="2550"/>
                    </a:cubicBezTo>
                    <a:cubicBezTo>
                      <a:pt x="401" y="2463"/>
                      <a:pt x="454" y="2389"/>
                      <a:pt x="521" y="2324"/>
                    </a:cubicBezTo>
                    <a:cubicBezTo>
                      <a:pt x="543" y="2303"/>
                      <a:pt x="552" y="2280"/>
                      <a:pt x="545" y="2249"/>
                    </a:cubicBezTo>
                    <a:cubicBezTo>
                      <a:pt x="514" y="2101"/>
                      <a:pt x="492" y="1951"/>
                      <a:pt x="485" y="1800"/>
                    </a:cubicBezTo>
                    <a:cubicBezTo>
                      <a:pt x="478" y="1649"/>
                      <a:pt x="478" y="1497"/>
                      <a:pt x="475" y="1346"/>
                    </a:cubicBezTo>
                    <a:cubicBezTo>
                      <a:pt x="475" y="1329"/>
                      <a:pt x="475" y="1311"/>
                      <a:pt x="476" y="1294"/>
                    </a:cubicBezTo>
                    <a:cubicBezTo>
                      <a:pt x="476" y="1280"/>
                      <a:pt x="470" y="1271"/>
                      <a:pt x="454" y="1271"/>
                    </a:cubicBezTo>
                    <a:cubicBezTo>
                      <a:pt x="442" y="1270"/>
                      <a:pt x="430" y="1269"/>
                      <a:pt x="419" y="1267"/>
                    </a:cubicBezTo>
                    <a:cubicBezTo>
                      <a:pt x="384" y="1262"/>
                      <a:pt x="369" y="1245"/>
                      <a:pt x="368" y="1209"/>
                    </a:cubicBezTo>
                    <a:cubicBezTo>
                      <a:pt x="368" y="1197"/>
                      <a:pt x="369" y="1184"/>
                      <a:pt x="370" y="1171"/>
                    </a:cubicBezTo>
                    <a:cubicBezTo>
                      <a:pt x="375" y="1119"/>
                      <a:pt x="357" y="1077"/>
                      <a:pt x="313" y="1048"/>
                    </a:cubicBezTo>
                    <a:cubicBezTo>
                      <a:pt x="299" y="1039"/>
                      <a:pt x="285" y="1031"/>
                      <a:pt x="272" y="1023"/>
                    </a:cubicBezTo>
                    <a:cubicBezTo>
                      <a:pt x="152" y="956"/>
                      <a:pt x="70" y="857"/>
                      <a:pt x="28" y="726"/>
                    </a:cubicBezTo>
                    <a:cubicBezTo>
                      <a:pt x="15" y="685"/>
                      <a:pt x="9" y="642"/>
                      <a:pt x="0" y="600"/>
                    </a:cubicBezTo>
                    <a:cubicBezTo>
                      <a:pt x="0" y="569"/>
                      <a:pt x="0" y="539"/>
                      <a:pt x="0" y="508"/>
                    </a:cubicBezTo>
                    <a:cubicBezTo>
                      <a:pt x="1" y="502"/>
                      <a:pt x="3" y="497"/>
                      <a:pt x="4" y="491"/>
                    </a:cubicBezTo>
                    <a:cubicBezTo>
                      <a:pt x="27" y="267"/>
                      <a:pt x="193" y="75"/>
                      <a:pt x="411" y="19"/>
                    </a:cubicBezTo>
                    <a:cubicBezTo>
                      <a:pt x="443" y="11"/>
                      <a:pt x="476" y="6"/>
                      <a:pt x="508" y="0"/>
                    </a:cubicBezTo>
                    <a:cubicBezTo>
                      <a:pt x="536" y="0"/>
                      <a:pt x="564" y="0"/>
                      <a:pt x="592" y="0"/>
                    </a:cubicBezTo>
                    <a:close/>
                    <a:moveTo>
                      <a:pt x="608" y="2510"/>
                    </a:moveTo>
                    <a:cubicBezTo>
                      <a:pt x="605" y="2514"/>
                      <a:pt x="602" y="2517"/>
                      <a:pt x="600" y="2520"/>
                    </a:cubicBezTo>
                    <a:cubicBezTo>
                      <a:pt x="520" y="2628"/>
                      <a:pt x="492" y="2749"/>
                      <a:pt x="514" y="2881"/>
                    </a:cubicBezTo>
                    <a:cubicBezTo>
                      <a:pt x="539" y="3028"/>
                      <a:pt x="609" y="3152"/>
                      <a:pt x="711" y="3260"/>
                    </a:cubicBezTo>
                    <a:cubicBezTo>
                      <a:pt x="817" y="3372"/>
                      <a:pt x="942" y="3460"/>
                      <a:pt x="1077" y="3534"/>
                    </a:cubicBezTo>
                    <a:cubicBezTo>
                      <a:pt x="1247" y="3627"/>
                      <a:pt x="1429" y="3682"/>
                      <a:pt x="1622" y="3699"/>
                    </a:cubicBezTo>
                    <a:cubicBezTo>
                      <a:pt x="1763" y="3712"/>
                      <a:pt x="1903" y="3702"/>
                      <a:pt x="2042" y="3676"/>
                    </a:cubicBezTo>
                    <a:cubicBezTo>
                      <a:pt x="2337" y="3622"/>
                      <a:pt x="2600" y="3502"/>
                      <a:pt x="2822" y="3298"/>
                    </a:cubicBezTo>
                    <a:cubicBezTo>
                      <a:pt x="2967" y="3166"/>
                      <a:pt x="3077" y="3010"/>
                      <a:pt x="3138" y="2821"/>
                    </a:cubicBezTo>
                    <a:cubicBezTo>
                      <a:pt x="3169" y="2724"/>
                      <a:pt x="3183" y="2625"/>
                      <a:pt x="3187" y="2524"/>
                    </a:cubicBezTo>
                    <a:cubicBezTo>
                      <a:pt x="3188" y="2516"/>
                      <a:pt x="3186" y="2501"/>
                      <a:pt x="3182" y="2500"/>
                    </a:cubicBezTo>
                    <a:cubicBezTo>
                      <a:pt x="3171" y="2496"/>
                      <a:pt x="3156" y="2494"/>
                      <a:pt x="3148" y="2499"/>
                    </a:cubicBezTo>
                    <a:cubicBezTo>
                      <a:pt x="3140" y="2504"/>
                      <a:pt x="3135" y="2519"/>
                      <a:pt x="3133" y="2530"/>
                    </a:cubicBezTo>
                    <a:cubicBezTo>
                      <a:pt x="3128" y="2555"/>
                      <a:pt x="3127" y="2581"/>
                      <a:pt x="3122" y="2606"/>
                    </a:cubicBezTo>
                    <a:cubicBezTo>
                      <a:pt x="3076" y="2821"/>
                      <a:pt x="2963" y="2994"/>
                      <a:pt x="2793" y="3131"/>
                    </a:cubicBezTo>
                    <a:cubicBezTo>
                      <a:pt x="2656" y="3241"/>
                      <a:pt x="2500" y="3317"/>
                      <a:pt x="2334" y="3372"/>
                    </a:cubicBezTo>
                    <a:cubicBezTo>
                      <a:pt x="2118" y="3444"/>
                      <a:pt x="1895" y="3468"/>
                      <a:pt x="1668" y="3456"/>
                    </a:cubicBezTo>
                    <a:cubicBezTo>
                      <a:pt x="1469" y="3446"/>
                      <a:pt x="1288" y="3383"/>
                      <a:pt x="1127" y="3267"/>
                    </a:cubicBezTo>
                    <a:cubicBezTo>
                      <a:pt x="945" y="3137"/>
                      <a:pt x="812" y="2966"/>
                      <a:pt x="717" y="2765"/>
                    </a:cubicBezTo>
                    <a:cubicBezTo>
                      <a:pt x="677" y="2682"/>
                      <a:pt x="644" y="2596"/>
                      <a:pt x="608" y="2510"/>
                    </a:cubicBezTo>
                    <a:close/>
                    <a:moveTo>
                      <a:pt x="184" y="550"/>
                    </a:moveTo>
                    <a:cubicBezTo>
                      <a:pt x="185" y="754"/>
                      <a:pt x="348" y="919"/>
                      <a:pt x="550" y="919"/>
                    </a:cubicBezTo>
                    <a:cubicBezTo>
                      <a:pt x="754" y="918"/>
                      <a:pt x="920" y="754"/>
                      <a:pt x="920" y="553"/>
                    </a:cubicBezTo>
                    <a:cubicBezTo>
                      <a:pt x="919" y="349"/>
                      <a:pt x="754" y="184"/>
                      <a:pt x="550" y="184"/>
                    </a:cubicBezTo>
                    <a:cubicBezTo>
                      <a:pt x="351" y="185"/>
                      <a:pt x="184" y="351"/>
                      <a:pt x="184" y="550"/>
                    </a:cubicBezTo>
                    <a:close/>
                    <a:moveTo>
                      <a:pt x="3731" y="1546"/>
                    </a:moveTo>
                    <a:cubicBezTo>
                      <a:pt x="3710" y="1555"/>
                      <a:pt x="3690" y="1565"/>
                      <a:pt x="3669" y="1572"/>
                    </a:cubicBezTo>
                    <a:cubicBezTo>
                      <a:pt x="3611" y="1592"/>
                      <a:pt x="3551" y="1593"/>
                      <a:pt x="3490" y="1592"/>
                    </a:cubicBezTo>
                    <a:cubicBezTo>
                      <a:pt x="3378" y="1592"/>
                      <a:pt x="3267" y="1591"/>
                      <a:pt x="3156" y="1592"/>
                    </a:cubicBezTo>
                    <a:cubicBezTo>
                      <a:pt x="3049" y="1593"/>
                      <a:pt x="2973" y="1669"/>
                      <a:pt x="2972" y="1775"/>
                    </a:cubicBezTo>
                    <a:cubicBezTo>
                      <a:pt x="2971" y="1812"/>
                      <a:pt x="2971" y="1850"/>
                      <a:pt x="2971" y="1887"/>
                    </a:cubicBezTo>
                    <a:cubicBezTo>
                      <a:pt x="2971" y="2017"/>
                      <a:pt x="2970" y="2148"/>
                      <a:pt x="2970" y="2279"/>
                    </a:cubicBezTo>
                    <a:cubicBezTo>
                      <a:pt x="2970" y="2310"/>
                      <a:pt x="2977" y="2315"/>
                      <a:pt x="3008" y="2309"/>
                    </a:cubicBezTo>
                    <a:cubicBezTo>
                      <a:pt x="3068" y="2297"/>
                      <a:pt x="3108" y="2248"/>
                      <a:pt x="3108" y="2185"/>
                    </a:cubicBezTo>
                    <a:cubicBezTo>
                      <a:pt x="3109" y="2060"/>
                      <a:pt x="3108" y="1936"/>
                      <a:pt x="3108" y="1811"/>
                    </a:cubicBezTo>
                    <a:cubicBezTo>
                      <a:pt x="3108" y="1799"/>
                      <a:pt x="3108" y="1787"/>
                      <a:pt x="3110" y="1775"/>
                    </a:cubicBezTo>
                    <a:cubicBezTo>
                      <a:pt x="3114" y="1733"/>
                      <a:pt x="3130" y="1718"/>
                      <a:pt x="3172" y="1715"/>
                    </a:cubicBezTo>
                    <a:cubicBezTo>
                      <a:pt x="3184" y="1714"/>
                      <a:pt x="3196" y="1713"/>
                      <a:pt x="3208" y="1713"/>
                    </a:cubicBezTo>
                    <a:cubicBezTo>
                      <a:pt x="3306" y="1713"/>
                      <a:pt x="3404" y="1714"/>
                      <a:pt x="3502" y="1713"/>
                    </a:cubicBezTo>
                    <a:cubicBezTo>
                      <a:pt x="3536" y="1712"/>
                      <a:pt x="3571" y="1710"/>
                      <a:pt x="3605" y="1703"/>
                    </a:cubicBezTo>
                    <a:cubicBezTo>
                      <a:pt x="3682" y="1687"/>
                      <a:pt x="3734" y="1621"/>
                      <a:pt x="3731" y="154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3">
                <a:extLst>
                  <a:ext uri="{FF2B5EF4-FFF2-40B4-BE49-F238E27FC236}">
                    <a16:creationId xmlns:a16="http://schemas.microsoft.com/office/drawing/2014/main" id="{61D4BF3B-8931-2867-AEB8-67CB43569443}"/>
                  </a:ext>
                </a:extLst>
              </p:cNvPr>
              <p:cNvSpPr>
                <a:spLocks/>
              </p:cNvSpPr>
              <p:nvPr/>
            </p:nvSpPr>
            <p:spPr bwMode="auto">
              <a:xfrm>
                <a:off x="2450" y="367"/>
                <a:ext cx="813" cy="1128"/>
              </a:xfrm>
              <a:custGeom>
                <a:avLst/>
                <a:gdLst>
                  <a:gd name="T0" fmla="*/ 257 w 974"/>
                  <a:gd name="T1" fmla="*/ 1354 h 1354"/>
                  <a:gd name="T2" fmla="*/ 220 w 974"/>
                  <a:gd name="T3" fmla="*/ 1340 h 1354"/>
                  <a:gd name="T4" fmla="*/ 52 w 974"/>
                  <a:gd name="T5" fmla="*/ 1244 h 1354"/>
                  <a:gd name="T6" fmla="*/ 25 w 974"/>
                  <a:gd name="T7" fmla="*/ 1144 h 1354"/>
                  <a:gd name="T8" fmla="*/ 43 w 974"/>
                  <a:gd name="T9" fmla="*/ 1115 h 1354"/>
                  <a:gd name="T10" fmla="*/ 77 w 974"/>
                  <a:gd name="T11" fmla="*/ 945 h 1354"/>
                  <a:gd name="T12" fmla="*/ 92 w 974"/>
                  <a:gd name="T13" fmla="*/ 643 h 1354"/>
                  <a:gd name="T14" fmla="*/ 298 w 974"/>
                  <a:gd name="T15" fmla="*/ 298 h 1354"/>
                  <a:gd name="T16" fmla="*/ 525 w 974"/>
                  <a:gd name="T17" fmla="*/ 155 h 1354"/>
                  <a:gd name="T18" fmla="*/ 554 w 974"/>
                  <a:gd name="T19" fmla="*/ 148 h 1354"/>
                  <a:gd name="T20" fmla="*/ 632 w 974"/>
                  <a:gd name="T21" fmla="*/ 95 h 1354"/>
                  <a:gd name="T22" fmla="*/ 661 w 974"/>
                  <a:gd name="T23" fmla="*/ 42 h 1354"/>
                  <a:gd name="T24" fmla="*/ 748 w 974"/>
                  <a:gd name="T25" fmla="*/ 21 h 1354"/>
                  <a:gd name="T26" fmla="*/ 925 w 974"/>
                  <a:gd name="T27" fmla="*/ 123 h 1354"/>
                  <a:gd name="T28" fmla="*/ 946 w 974"/>
                  <a:gd name="T29" fmla="*/ 216 h 1354"/>
                  <a:gd name="T30" fmla="*/ 918 w 974"/>
                  <a:gd name="T31" fmla="*/ 363 h 1354"/>
                  <a:gd name="T32" fmla="*/ 932 w 974"/>
                  <a:gd name="T33" fmla="*/ 514 h 1354"/>
                  <a:gd name="T34" fmla="*/ 872 w 974"/>
                  <a:gd name="T35" fmla="*/ 771 h 1354"/>
                  <a:gd name="T36" fmla="*/ 652 w 974"/>
                  <a:gd name="T37" fmla="*/ 1069 h 1354"/>
                  <a:gd name="T38" fmla="*/ 479 w 974"/>
                  <a:gd name="T39" fmla="*/ 1162 h 1354"/>
                  <a:gd name="T40" fmla="*/ 329 w 974"/>
                  <a:gd name="T41" fmla="*/ 1291 h 1354"/>
                  <a:gd name="T42" fmla="*/ 308 w 974"/>
                  <a:gd name="T43" fmla="*/ 1327 h 1354"/>
                  <a:gd name="T44" fmla="*/ 257 w 974"/>
                  <a:gd name="T45" fmla="*/ 1354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4" h="1354">
                    <a:moveTo>
                      <a:pt x="257" y="1354"/>
                    </a:moveTo>
                    <a:cubicBezTo>
                      <a:pt x="244" y="1350"/>
                      <a:pt x="231" y="1347"/>
                      <a:pt x="220" y="1340"/>
                    </a:cubicBezTo>
                    <a:cubicBezTo>
                      <a:pt x="164" y="1309"/>
                      <a:pt x="108" y="1276"/>
                      <a:pt x="52" y="1244"/>
                    </a:cubicBezTo>
                    <a:cubicBezTo>
                      <a:pt x="7" y="1217"/>
                      <a:pt x="0" y="1190"/>
                      <a:pt x="25" y="1144"/>
                    </a:cubicBezTo>
                    <a:cubicBezTo>
                      <a:pt x="30" y="1134"/>
                      <a:pt x="37" y="1125"/>
                      <a:pt x="43" y="1115"/>
                    </a:cubicBezTo>
                    <a:cubicBezTo>
                      <a:pt x="79" y="1063"/>
                      <a:pt x="95" y="1006"/>
                      <a:pt x="77" y="945"/>
                    </a:cubicBezTo>
                    <a:cubicBezTo>
                      <a:pt x="47" y="842"/>
                      <a:pt x="58" y="742"/>
                      <a:pt x="92" y="643"/>
                    </a:cubicBezTo>
                    <a:cubicBezTo>
                      <a:pt x="136" y="513"/>
                      <a:pt x="199" y="395"/>
                      <a:pt x="298" y="298"/>
                    </a:cubicBezTo>
                    <a:cubicBezTo>
                      <a:pt x="364" y="235"/>
                      <a:pt x="440" y="188"/>
                      <a:pt x="525" y="155"/>
                    </a:cubicBezTo>
                    <a:cubicBezTo>
                      <a:pt x="534" y="151"/>
                      <a:pt x="544" y="148"/>
                      <a:pt x="554" y="148"/>
                    </a:cubicBezTo>
                    <a:cubicBezTo>
                      <a:pt x="591" y="147"/>
                      <a:pt x="615" y="126"/>
                      <a:pt x="632" y="95"/>
                    </a:cubicBezTo>
                    <a:cubicBezTo>
                      <a:pt x="642" y="77"/>
                      <a:pt x="650" y="59"/>
                      <a:pt x="661" y="42"/>
                    </a:cubicBezTo>
                    <a:cubicBezTo>
                      <a:pt x="684" y="7"/>
                      <a:pt x="712" y="0"/>
                      <a:pt x="748" y="21"/>
                    </a:cubicBezTo>
                    <a:cubicBezTo>
                      <a:pt x="808" y="54"/>
                      <a:pt x="866" y="88"/>
                      <a:pt x="925" y="123"/>
                    </a:cubicBezTo>
                    <a:cubicBezTo>
                      <a:pt x="968" y="148"/>
                      <a:pt x="974" y="175"/>
                      <a:pt x="946" y="216"/>
                    </a:cubicBezTo>
                    <a:cubicBezTo>
                      <a:pt x="914" y="261"/>
                      <a:pt x="912" y="311"/>
                      <a:pt x="918" y="363"/>
                    </a:cubicBezTo>
                    <a:cubicBezTo>
                      <a:pt x="924" y="414"/>
                      <a:pt x="931" y="464"/>
                      <a:pt x="932" y="514"/>
                    </a:cubicBezTo>
                    <a:cubicBezTo>
                      <a:pt x="934" y="604"/>
                      <a:pt x="910" y="690"/>
                      <a:pt x="872" y="771"/>
                    </a:cubicBezTo>
                    <a:cubicBezTo>
                      <a:pt x="818" y="884"/>
                      <a:pt x="749" y="987"/>
                      <a:pt x="652" y="1069"/>
                    </a:cubicBezTo>
                    <a:cubicBezTo>
                      <a:pt x="601" y="1112"/>
                      <a:pt x="544" y="1145"/>
                      <a:pt x="479" y="1162"/>
                    </a:cubicBezTo>
                    <a:cubicBezTo>
                      <a:pt x="408" y="1181"/>
                      <a:pt x="359" y="1225"/>
                      <a:pt x="329" y="1291"/>
                    </a:cubicBezTo>
                    <a:cubicBezTo>
                      <a:pt x="323" y="1304"/>
                      <a:pt x="316" y="1316"/>
                      <a:pt x="308" y="1327"/>
                    </a:cubicBezTo>
                    <a:cubicBezTo>
                      <a:pt x="296" y="1344"/>
                      <a:pt x="279" y="1353"/>
                      <a:pt x="257" y="135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34">
                <a:extLst>
                  <a:ext uri="{FF2B5EF4-FFF2-40B4-BE49-F238E27FC236}">
                    <a16:creationId xmlns:a16="http://schemas.microsoft.com/office/drawing/2014/main" id="{2D61E343-BC9C-2F55-A136-E68509AED8D5}"/>
                  </a:ext>
                </a:extLst>
              </p:cNvPr>
              <p:cNvSpPr>
                <a:spLocks noEditPoints="1"/>
              </p:cNvSpPr>
              <p:nvPr/>
            </p:nvSpPr>
            <p:spPr bwMode="auto">
              <a:xfrm>
                <a:off x="1398" y="153"/>
                <a:ext cx="615" cy="612"/>
              </a:xfrm>
              <a:custGeom>
                <a:avLst/>
                <a:gdLst>
                  <a:gd name="T0" fmla="*/ 0 w 736"/>
                  <a:gd name="T1" fmla="*/ 366 h 735"/>
                  <a:gd name="T2" fmla="*/ 366 w 736"/>
                  <a:gd name="T3" fmla="*/ 0 h 735"/>
                  <a:gd name="T4" fmla="*/ 736 w 736"/>
                  <a:gd name="T5" fmla="*/ 369 h 735"/>
                  <a:gd name="T6" fmla="*/ 366 w 736"/>
                  <a:gd name="T7" fmla="*/ 735 h 735"/>
                  <a:gd name="T8" fmla="*/ 0 w 736"/>
                  <a:gd name="T9" fmla="*/ 366 h 735"/>
                  <a:gd name="T10" fmla="*/ 365 w 736"/>
                  <a:gd name="T11" fmla="*/ 489 h 735"/>
                  <a:gd name="T12" fmla="*/ 476 w 736"/>
                  <a:gd name="T13" fmla="*/ 423 h 735"/>
                  <a:gd name="T14" fmla="*/ 370 w 736"/>
                  <a:gd name="T15" fmla="*/ 245 h 735"/>
                  <a:gd name="T16" fmla="*/ 236 w 736"/>
                  <a:gd name="T17" fmla="*/ 184 h 735"/>
                  <a:gd name="T18" fmla="*/ 199 w 736"/>
                  <a:gd name="T19" fmla="*/ 147 h 735"/>
                  <a:gd name="T20" fmla="*/ 152 w 736"/>
                  <a:gd name="T21" fmla="*/ 151 h 735"/>
                  <a:gd name="T22" fmla="*/ 150 w 736"/>
                  <a:gd name="T23" fmla="*/ 197 h 735"/>
                  <a:gd name="T24" fmla="*/ 194 w 736"/>
                  <a:gd name="T25" fmla="*/ 240 h 735"/>
                  <a:gd name="T26" fmla="*/ 247 w 736"/>
                  <a:gd name="T27" fmla="*/ 372 h 735"/>
                  <a:gd name="T28" fmla="*/ 365 w 736"/>
                  <a:gd name="T29" fmla="*/ 489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6" h="735">
                    <a:moveTo>
                      <a:pt x="0" y="366"/>
                    </a:moveTo>
                    <a:cubicBezTo>
                      <a:pt x="0" y="167"/>
                      <a:pt x="167" y="1"/>
                      <a:pt x="366" y="0"/>
                    </a:cubicBezTo>
                    <a:cubicBezTo>
                      <a:pt x="570" y="0"/>
                      <a:pt x="735" y="165"/>
                      <a:pt x="736" y="369"/>
                    </a:cubicBezTo>
                    <a:cubicBezTo>
                      <a:pt x="736" y="570"/>
                      <a:pt x="570" y="734"/>
                      <a:pt x="366" y="735"/>
                    </a:cubicBezTo>
                    <a:cubicBezTo>
                      <a:pt x="164" y="735"/>
                      <a:pt x="1" y="570"/>
                      <a:pt x="0" y="366"/>
                    </a:cubicBezTo>
                    <a:close/>
                    <a:moveTo>
                      <a:pt x="365" y="489"/>
                    </a:moveTo>
                    <a:cubicBezTo>
                      <a:pt x="415" y="488"/>
                      <a:pt x="452" y="467"/>
                      <a:pt x="476" y="423"/>
                    </a:cubicBezTo>
                    <a:cubicBezTo>
                      <a:pt x="518" y="346"/>
                      <a:pt x="466" y="246"/>
                      <a:pt x="370" y="245"/>
                    </a:cubicBezTo>
                    <a:cubicBezTo>
                      <a:pt x="316" y="244"/>
                      <a:pt x="272" y="222"/>
                      <a:pt x="236" y="184"/>
                    </a:cubicBezTo>
                    <a:cubicBezTo>
                      <a:pt x="224" y="171"/>
                      <a:pt x="212" y="159"/>
                      <a:pt x="199" y="147"/>
                    </a:cubicBezTo>
                    <a:cubicBezTo>
                      <a:pt x="184" y="133"/>
                      <a:pt x="167" y="135"/>
                      <a:pt x="152" y="151"/>
                    </a:cubicBezTo>
                    <a:cubicBezTo>
                      <a:pt x="137" y="166"/>
                      <a:pt x="137" y="182"/>
                      <a:pt x="150" y="197"/>
                    </a:cubicBezTo>
                    <a:cubicBezTo>
                      <a:pt x="164" y="212"/>
                      <a:pt x="180" y="225"/>
                      <a:pt x="194" y="240"/>
                    </a:cubicBezTo>
                    <a:cubicBezTo>
                      <a:pt x="228" y="277"/>
                      <a:pt x="250" y="321"/>
                      <a:pt x="247" y="372"/>
                    </a:cubicBezTo>
                    <a:cubicBezTo>
                      <a:pt x="243" y="445"/>
                      <a:pt x="311" y="490"/>
                      <a:pt x="365" y="4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5">
                <a:extLst>
                  <a:ext uri="{FF2B5EF4-FFF2-40B4-BE49-F238E27FC236}">
                    <a16:creationId xmlns:a16="http://schemas.microsoft.com/office/drawing/2014/main" id="{5807BF9A-F4D2-23CA-5DDC-95C317E3C4D6}"/>
                  </a:ext>
                </a:extLst>
              </p:cNvPr>
              <p:cNvSpPr>
                <a:spLocks/>
              </p:cNvSpPr>
              <p:nvPr/>
            </p:nvSpPr>
            <p:spPr bwMode="auto">
              <a:xfrm>
                <a:off x="3723" y="1288"/>
                <a:ext cx="638" cy="640"/>
              </a:xfrm>
              <a:custGeom>
                <a:avLst/>
                <a:gdLst>
                  <a:gd name="T0" fmla="*/ 761 w 764"/>
                  <a:gd name="T1" fmla="*/ 0 h 769"/>
                  <a:gd name="T2" fmla="*/ 635 w 764"/>
                  <a:gd name="T3" fmla="*/ 157 h 769"/>
                  <a:gd name="T4" fmla="*/ 532 w 764"/>
                  <a:gd name="T5" fmla="*/ 167 h 769"/>
                  <a:gd name="T6" fmla="*/ 238 w 764"/>
                  <a:gd name="T7" fmla="*/ 167 h 769"/>
                  <a:gd name="T8" fmla="*/ 202 w 764"/>
                  <a:gd name="T9" fmla="*/ 169 h 769"/>
                  <a:gd name="T10" fmla="*/ 140 w 764"/>
                  <a:gd name="T11" fmla="*/ 229 h 769"/>
                  <a:gd name="T12" fmla="*/ 138 w 764"/>
                  <a:gd name="T13" fmla="*/ 265 h 769"/>
                  <a:gd name="T14" fmla="*/ 138 w 764"/>
                  <a:gd name="T15" fmla="*/ 639 h 769"/>
                  <a:gd name="T16" fmla="*/ 38 w 764"/>
                  <a:gd name="T17" fmla="*/ 763 h 769"/>
                  <a:gd name="T18" fmla="*/ 0 w 764"/>
                  <a:gd name="T19" fmla="*/ 733 h 769"/>
                  <a:gd name="T20" fmla="*/ 1 w 764"/>
                  <a:gd name="T21" fmla="*/ 341 h 769"/>
                  <a:gd name="T22" fmla="*/ 2 w 764"/>
                  <a:gd name="T23" fmla="*/ 229 h 769"/>
                  <a:gd name="T24" fmla="*/ 186 w 764"/>
                  <a:gd name="T25" fmla="*/ 46 h 769"/>
                  <a:gd name="T26" fmla="*/ 520 w 764"/>
                  <a:gd name="T27" fmla="*/ 46 h 769"/>
                  <a:gd name="T28" fmla="*/ 699 w 764"/>
                  <a:gd name="T29" fmla="*/ 26 h 769"/>
                  <a:gd name="T30" fmla="*/ 761 w 764"/>
                  <a:gd name="T31"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4" h="769">
                    <a:moveTo>
                      <a:pt x="761" y="0"/>
                    </a:moveTo>
                    <a:cubicBezTo>
                      <a:pt x="764" y="75"/>
                      <a:pt x="712" y="141"/>
                      <a:pt x="635" y="157"/>
                    </a:cubicBezTo>
                    <a:cubicBezTo>
                      <a:pt x="601" y="164"/>
                      <a:pt x="566" y="166"/>
                      <a:pt x="532" y="167"/>
                    </a:cubicBezTo>
                    <a:cubicBezTo>
                      <a:pt x="434" y="168"/>
                      <a:pt x="336" y="167"/>
                      <a:pt x="238" y="167"/>
                    </a:cubicBezTo>
                    <a:cubicBezTo>
                      <a:pt x="226" y="167"/>
                      <a:pt x="214" y="168"/>
                      <a:pt x="202" y="169"/>
                    </a:cubicBezTo>
                    <a:cubicBezTo>
                      <a:pt x="160" y="172"/>
                      <a:pt x="144" y="187"/>
                      <a:pt x="140" y="229"/>
                    </a:cubicBezTo>
                    <a:cubicBezTo>
                      <a:pt x="138" y="241"/>
                      <a:pt x="138" y="253"/>
                      <a:pt x="138" y="265"/>
                    </a:cubicBezTo>
                    <a:cubicBezTo>
                      <a:pt x="138" y="390"/>
                      <a:pt x="139" y="514"/>
                      <a:pt x="138" y="639"/>
                    </a:cubicBezTo>
                    <a:cubicBezTo>
                      <a:pt x="138" y="702"/>
                      <a:pt x="98" y="751"/>
                      <a:pt x="38" y="763"/>
                    </a:cubicBezTo>
                    <a:cubicBezTo>
                      <a:pt x="7" y="769"/>
                      <a:pt x="0" y="764"/>
                      <a:pt x="0" y="733"/>
                    </a:cubicBezTo>
                    <a:cubicBezTo>
                      <a:pt x="0" y="602"/>
                      <a:pt x="1" y="471"/>
                      <a:pt x="1" y="341"/>
                    </a:cubicBezTo>
                    <a:cubicBezTo>
                      <a:pt x="1" y="304"/>
                      <a:pt x="1" y="266"/>
                      <a:pt x="2" y="229"/>
                    </a:cubicBezTo>
                    <a:cubicBezTo>
                      <a:pt x="3" y="123"/>
                      <a:pt x="79" y="47"/>
                      <a:pt x="186" y="46"/>
                    </a:cubicBezTo>
                    <a:cubicBezTo>
                      <a:pt x="297" y="45"/>
                      <a:pt x="408" y="46"/>
                      <a:pt x="520" y="46"/>
                    </a:cubicBezTo>
                    <a:cubicBezTo>
                      <a:pt x="581" y="47"/>
                      <a:pt x="641" y="46"/>
                      <a:pt x="699" y="26"/>
                    </a:cubicBezTo>
                    <a:cubicBezTo>
                      <a:pt x="720" y="19"/>
                      <a:pt x="740" y="9"/>
                      <a:pt x="7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36">
                <a:extLst>
                  <a:ext uri="{FF2B5EF4-FFF2-40B4-BE49-F238E27FC236}">
                    <a16:creationId xmlns:a16="http://schemas.microsoft.com/office/drawing/2014/main" id="{95FBFBCA-7E7B-DAEF-4444-7D7889DEF3DF}"/>
                  </a:ext>
                </a:extLst>
              </p:cNvPr>
              <p:cNvSpPr>
                <a:spLocks/>
              </p:cNvSpPr>
              <p:nvPr/>
            </p:nvSpPr>
            <p:spPr bwMode="auto">
              <a:xfrm>
                <a:off x="1513" y="263"/>
                <a:ext cx="318" cy="298"/>
              </a:xfrm>
              <a:custGeom>
                <a:avLst/>
                <a:gdLst>
                  <a:gd name="T0" fmla="*/ 228 w 381"/>
                  <a:gd name="T1" fmla="*/ 356 h 357"/>
                  <a:gd name="T2" fmla="*/ 110 w 381"/>
                  <a:gd name="T3" fmla="*/ 239 h 357"/>
                  <a:gd name="T4" fmla="*/ 57 w 381"/>
                  <a:gd name="T5" fmla="*/ 107 h 357"/>
                  <a:gd name="T6" fmla="*/ 13 w 381"/>
                  <a:gd name="T7" fmla="*/ 64 h 357"/>
                  <a:gd name="T8" fmla="*/ 15 w 381"/>
                  <a:gd name="T9" fmla="*/ 18 h 357"/>
                  <a:gd name="T10" fmla="*/ 62 w 381"/>
                  <a:gd name="T11" fmla="*/ 14 h 357"/>
                  <a:gd name="T12" fmla="*/ 99 w 381"/>
                  <a:gd name="T13" fmla="*/ 51 h 357"/>
                  <a:gd name="T14" fmla="*/ 233 w 381"/>
                  <a:gd name="T15" fmla="*/ 112 h 357"/>
                  <a:gd name="T16" fmla="*/ 339 w 381"/>
                  <a:gd name="T17" fmla="*/ 290 h 357"/>
                  <a:gd name="T18" fmla="*/ 228 w 381"/>
                  <a:gd name="T19" fmla="*/ 35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357">
                    <a:moveTo>
                      <a:pt x="228" y="356"/>
                    </a:moveTo>
                    <a:cubicBezTo>
                      <a:pt x="174" y="357"/>
                      <a:pt x="106" y="312"/>
                      <a:pt x="110" y="239"/>
                    </a:cubicBezTo>
                    <a:cubicBezTo>
                      <a:pt x="113" y="188"/>
                      <a:pt x="91" y="144"/>
                      <a:pt x="57" y="107"/>
                    </a:cubicBezTo>
                    <a:cubicBezTo>
                      <a:pt x="43" y="92"/>
                      <a:pt x="27" y="79"/>
                      <a:pt x="13" y="64"/>
                    </a:cubicBezTo>
                    <a:cubicBezTo>
                      <a:pt x="0" y="49"/>
                      <a:pt x="0" y="33"/>
                      <a:pt x="15" y="18"/>
                    </a:cubicBezTo>
                    <a:cubicBezTo>
                      <a:pt x="30" y="2"/>
                      <a:pt x="47" y="0"/>
                      <a:pt x="62" y="14"/>
                    </a:cubicBezTo>
                    <a:cubicBezTo>
                      <a:pt x="75" y="26"/>
                      <a:pt x="87" y="38"/>
                      <a:pt x="99" y="51"/>
                    </a:cubicBezTo>
                    <a:cubicBezTo>
                      <a:pt x="135" y="89"/>
                      <a:pt x="179" y="111"/>
                      <a:pt x="233" y="112"/>
                    </a:cubicBezTo>
                    <a:cubicBezTo>
                      <a:pt x="329" y="113"/>
                      <a:pt x="381" y="213"/>
                      <a:pt x="339" y="290"/>
                    </a:cubicBezTo>
                    <a:cubicBezTo>
                      <a:pt x="315" y="334"/>
                      <a:pt x="278" y="355"/>
                      <a:pt x="228" y="3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grpSp>
        <p:nvGrpSpPr>
          <p:cNvPr id="40" name="Group 39">
            <a:extLst>
              <a:ext uri="{FF2B5EF4-FFF2-40B4-BE49-F238E27FC236}">
                <a16:creationId xmlns:a16="http://schemas.microsoft.com/office/drawing/2014/main" id="{B40C2DF2-C1F8-C034-9C6F-CCF4B5B1B740}"/>
              </a:ext>
            </a:extLst>
          </p:cNvPr>
          <p:cNvGrpSpPr/>
          <p:nvPr/>
        </p:nvGrpSpPr>
        <p:grpSpPr>
          <a:xfrm>
            <a:off x="9141989" y="4423775"/>
            <a:ext cx="1528423" cy="948334"/>
            <a:chOff x="6547037" y="3943465"/>
            <a:chExt cx="1798896" cy="1116153"/>
          </a:xfrm>
        </p:grpSpPr>
        <p:sp>
          <p:nvSpPr>
            <p:cNvPr id="42" name="TextBox 41">
              <a:extLst>
                <a:ext uri="{FF2B5EF4-FFF2-40B4-BE49-F238E27FC236}">
                  <a16:creationId xmlns:a16="http://schemas.microsoft.com/office/drawing/2014/main" id="{2E4FF48A-17A8-0F8A-C7EC-BC2A9DF5F187}"/>
                </a:ext>
              </a:extLst>
            </p:cNvPr>
            <p:cNvSpPr txBox="1"/>
            <p:nvPr/>
          </p:nvSpPr>
          <p:spPr>
            <a:xfrm>
              <a:off x="6547037" y="4536398"/>
              <a:ext cx="1798896" cy="523220"/>
            </a:xfrm>
            <a:prstGeom prst="rect">
              <a:avLst/>
            </a:prstGeom>
            <a:noFill/>
          </p:spPr>
          <p:txBody>
            <a:bodyPr wrap="square" rtlCol="0">
              <a:spAutoFit/>
            </a:bodyPr>
            <a:lstStyle/>
            <a:p>
              <a:pPr algn="ctr"/>
              <a:r>
                <a:rPr lang="en-US" sz="1400" noProof="0" dirty="0"/>
                <a:t>Improved lipid profile</a:t>
              </a:r>
            </a:p>
          </p:txBody>
        </p:sp>
        <p:grpSp>
          <p:nvGrpSpPr>
            <p:cNvPr id="43" name="Group 42">
              <a:extLst>
                <a:ext uri="{FF2B5EF4-FFF2-40B4-BE49-F238E27FC236}">
                  <a16:creationId xmlns:a16="http://schemas.microsoft.com/office/drawing/2014/main" id="{A6CE56BD-8472-75C7-4D86-50E4B84C57C0}"/>
                </a:ext>
              </a:extLst>
            </p:cNvPr>
            <p:cNvGrpSpPr/>
            <p:nvPr/>
          </p:nvGrpSpPr>
          <p:grpSpPr>
            <a:xfrm>
              <a:off x="7227332" y="3943465"/>
              <a:ext cx="441051" cy="441051"/>
              <a:chOff x="-2065342" y="-146049"/>
              <a:chExt cx="1139829" cy="1139823"/>
            </a:xfrm>
          </p:grpSpPr>
          <p:sp>
            <p:nvSpPr>
              <p:cNvPr id="44" name="Oval 23">
                <a:extLst>
                  <a:ext uri="{FF2B5EF4-FFF2-40B4-BE49-F238E27FC236}">
                    <a16:creationId xmlns:a16="http://schemas.microsoft.com/office/drawing/2014/main" id="{E6FFFD35-FA37-C59C-D98A-77B4FEF72FD9}"/>
                  </a:ext>
                </a:extLst>
              </p:cNvPr>
              <p:cNvSpPr>
                <a:spLocks noChangeArrowheads="1"/>
              </p:cNvSpPr>
              <p:nvPr/>
            </p:nvSpPr>
            <p:spPr bwMode="auto">
              <a:xfrm>
                <a:off x="-2065342" y="-146049"/>
                <a:ext cx="1139829" cy="1139823"/>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24">
                <a:extLst>
                  <a:ext uri="{FF2B5EF4-FFF2-40B4-BE49-F238E27FC236}">
                    <a16:creationId xmlns:a16="http://schemas.microsoft.com/office/drawing/2014/main" id="{60F963EC-54BD-D77B-BC79-D5BF70C8CD81}"/>
                  </a:ext>
                </a:extLst>
              </p:cNvPr>
              <p:cNvSpPr>
                <a:spLocks/>
              </p:cNvSpPr>
              <p:nvPr/>
            </p:nvSpPr>
            <p:spPr bwMode="auto">
              <a:xfrm>
                <a:off x="-2012955" y="-6350"/>
                <a:ext cx="228601" cy="701675"/>
              </a:xfrm>
              <a:custGeom>
                <a:avLst/>
                <a:gdLst>
                  <a:gd name="T0" fmla="*/ 173 w 516"/>
                  <a:gd name="T1" fmla="*/ 1578 h 1578"/>
                  <a:gd name="T2" fmla="*/ 0 w 516"/>
                  <a:gd name="T3" fmla="*/ 967 h 1578"/>
                  <a:gd name="T4" fmla="*/ 516 w 516"/>
                  <a:gd name="T5" fmla="*/ 0 h 1578"/>
                </a:gdLst>
                <a:ahLst/>
                <a:cxnLst>
                  <a:cxn ang="0">
                    <a:pos x="T0" y="T1"/>
                  </a:cxn>
                  <a:cxn ang="0">
                    <a:pos x="T2" y="T3"/>
                  </a:cxn>
                  <a:cxn ang="0">
                    <a:pos x="T4" y="T5"/>
                  </a:cxn>
                </a:cxnLst>
                <a:rect l="0" t="0" r="r" b="b"/>
                <a:pathLst>
                  <a:path w="516" h="1578">
                    <a:moveTo>
                      <a:pt x="173" y="1578"/>
                    </a:moveTo>
                    <a:cubicBezTo>
                      <a:pt x="63" y="1400"/>
                      <a:pt x="0" y="1191"/>
                      <a:pt x="0" y="967"/>
                    </a:cubicBezTo>
                    <a:cubicBezTo>
                      <a:pt x="0" y="564"/>
                      <a:pt x="205" y="209"/>
                      <a:pt x="516"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25">
                <a:extLst>
                  <a:ext uri="{FF2B5EF4-FFF2-40B4-BE49-F238E27FC236}">
                    <a16:creationId xmlns:a16="http://schemas.microsoft.com/office/drawing/2014/main" id="{41E16C1F-F45B-775B-4503-C27BEC083C9C}"/>
                  </a:ext>
                </a:extLst>
              </p:cNvPr>
              <p:cNvSpPr>
                <a:spLocks/>
              </p:cNvSpPr>
              <p:nvPr/>
            </p:nvSpPr>
            <p:spPr bwMode="auto">
              <a:xfrm>
                <a:off x="-1751016" y="-93662"/>
                <a:ext cx="669927" cy="204788"/>
              </a:xfrm>
              <a:custGeom>
                <a:avLst/>
                <a:gdLst>
                  <a:gd name="T0" fmla="*/ 0 w 1502"/>
                  <a:gd name="T1" fmla="*/ 151 h 462"/>
                  <a:gd name="T2" fmla="*/ 574 w 1502"/>
                  <a:gd name="T3" fmla="*/ 0 h 462"/>
                  <a:gd name="T4" fmla="*/ 1502 w 1502"/>
                  <a:gd name="T5" fmla="*/ 462 h 462"/>
                </a:gdLst>
                <a:ahLst/>
                <a:cxnLst>
                  <a:cxn ang="0">
                    <a:pos x="T0" y="T1"/>
                  </a:cxn>
                  <a:cxn ang="0">
                    <a:pos x="T2" y="T3"/>
                  </a:cxn>
                  <a:cxn ang="0">
                    <a:pos x="T4" y="T5"/>
                  </a:cxn>
                </a:cxnLst>
                <a:rect l="0" t="0" r="r" b="b"/>
                <a:pathLst>
                  <a:path w="1502" h="462">
                    <a:moveTo>
                      <a:pt x="0" y="151"/>
                    </a:moveTo>
                    <a:cubicBezTo>
                      <a:pt x="169" y="55"/>
                      <a:pt x="365" y="0"/>
                      <a:pt x="574" y="0"/>
                    </a:cubicBezTo>
                    <a:cubicBezTo>
                      <a:pt x="953" y="0"/>
                      <a:pt x="1290" y="181"/>
                      <a:pt x="1502" y="46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26">
                <a:extLst>
                  <a:ext uri="{FF2B5EF4-FFF2-40B4-BE49-F238E27FC236}">
                    <a16:creationId xmlns:a16="http://schemas.microsoft.com/office/drawing/2014/main" id="{0B7E0DCF-9250-B13A-9CD3-DE9ECB635BB7}"/>
                  </a:ext>
                </a:extLst>
              </p:cNvPr>
              <p:cNvSpPr>
                <a:spLocks/>
              </p:cNvSpPr>
              <p:nvPr/>
            </p:nvSpPr>
            <p:spPr bwMode="auto">
              <a:xfrm>
                <a:off x="-1050927" y="157163"/>
                <a:ext cx="71439" cy="214314"/>
              </a:xfrm>
              <a:custGeom>
                <a:avLst/>
                <a:gdLst>
                  <a:gd name="T0" fmla="*/ 0 w 160"/>
                  <a:gd name="T1" fmla="*/ 0 h 482"/>
                  <a:gd name="T2" fmla="*/ 160 w 160"/>
                  <a:gd name="T3" fmla="*/ 482 h 482"/>
                </a:gdLst>
                <a:ahLst/>
                <a:cxnLst>
                  <a:cxn ang="0">
                    <a:pos x="T0" y="T1"/>
                  </a:cxn>
                  <a:cxn ang="0">
                    <a:pos x="T2" y="T3"/>
                  </a:cxn>
                </a:cxnLst>
                <a:rect l="0" t="0" r="r" b="b"/>
                <a:pathLst>
                  <a:path w="160" h="482">
                    <a:moveTo>
                      <a:pt x="0" y="0"/>
                    </a:moveTo>
                    <a:cubicBezTo>
                      <a:pt x="87" y="143"/>
                      <a:pt x="143" y="307"/>
                      <a:pt x="160" y="482"/>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27">
                <a:extLst>
                  <a:ext uri="{FF2B5EF4-FFF2-40B4-BE49-F238E27FC236}">
                    <a16:creationId xmlns:a16="http://schemas.microsoft.com/office/drawing/2014/main" id="{37A8CF4E-CA65-DF68-F4E6-AA2A055829FF}"/>
                  </a:ext>
                </a:extLst>
              </p:cNvPr>
              <p:cNvSpPr>
                <a:spLocks/>
              </p:cNvSpPr>
              <p:nvPr/>
            </p:nvSpPr>
            <p:spPr bwMode="auto">
              <a:xfrm>
                <a:off x="-1911354" y="420688"/>
                <a:ext cx="935040" cy="522286"/>
              </a:xfrm>
              <a:custGeom>
                <a:avLst/>
                <a:gdLst>
                  <a:gd name="T0" fmla="*/ 2096 w 2096"/>
                  <a:gd name="T1" fmla="*/ 0 h 1172"/>
                  <a:gd name="T2" fmla="*/ 2096 w 2096"/>
                  <a:gd name="T3" fmla="*/ 8 h 1172"/>
                  <a:gd name="T4" fmla="*/ 933 w 2096"/>
                  <a:gd name="T5" fmla="*/ 1172 h 1172"/>
                  <a:gd name="T6" fmla="*/ 0 w 2096"/>
                  <a:gd name="T7" fmla="*/ 704 h 1172"/>
                </a:gdLst>
                <a:ahLst/>
                <a:cxnLst>
                  <a:cxn ang="0">
                    <a:pos x="T0" y="T1"/>
                  </a:cxn>
                  <a:cxn ang="0">
                    <a:pos x="T2" y="T3"/>
                  </a:cxn>
                  <a:cxn ang="0">
                    <a:pos x="T4" y="T5"/>
                  </a:cxn>
                  <a:cxn ang="0">
                    <a:pos x="T6" y="T7"/>
                  </a:cxn>
                </a:cxnLst>
                <a:rect l="0" t="0" r="r" b="b"/>
                <a:pathLst>
                  <a:path w="2096" h="1172">
                    <a:moveTo>
                      <a:pt x="2096" y="0"/>
                    </a:moveTo>
                    <a:cubicBezTo>
                      <a:pt x="2096" y="3"/>
                      <a:pt x="2096" y="6"/>
                      <a:pt x="2096" y="8"/>
                    </a:cubicBezTo>
                    <a:cubicBezTo>
                      <a:pt x="2096" y="651"/>
                      <a:pt x="1575" y="1172"/>
                      <a:pt x="933" y="1172"/>
                    </a:cubicBezTo>
                    <a:cubicBezTo>
                      <a:pt x="551" y="1172"/>
                      <a:pt x="212" y="988"/>
                      <a:pt x="0" y="704"/>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Oval 28">
                <a:extLst>
                  <a:ext uri="{FF2B5EF4-FFF2-40B4-BE49-F238E27FC236}">
                    <a16:creationId xmlns:a16="http://schemas.microsoft.com/office/drawing/2014/main" id="{B094AC6D-4189-A9B8-E385-007BEC46C6F4}"/>
                  </a:ext>
                </a:extLst>
              </p:cNvPr>
              <p:cNvSpPr>
                <a:spLocks noChangeArrowheads="1"/>
              </p:cNvSpPr>
              <p:nvPr/>
            </p:nvSpPr>
            <p:spPr bwMode="auto">
              <a:xfrm>
                <a:off x="-1909767" y="9525"/>
                <a:ext cx="830265" cy="828675"/>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29">
                <a:extLst>
                  <a:ext uri="{FF2B5EF4-FFF2-40B4-BE49-F238E27FC236}">
                    <a16:creationId xmlns:a16="http://schemas.microsoft.com/office/drawing/2014/main" id="{0C4E8BBC-E8E0-C39D-57FC-890DE089B7EE}"/>
                  </a:ext>
                </a:extLst>
              </p:cNvPr>
              <p:cNvSpPr>
                <a:spLocks/>
              </p:cNvSpPr>
              <p:nvPr/>
            </p:nvSpPr>
            <p:spPr bwMode="auto">
              <a:xfrm>
                <a:off x="-1739903" y="265113"/>
                <a:ext cx="628652" cy="514350"/>
              </a:xfrm>
              <a:custGeom>
                <a:avLst/>
                <a:gdLst>
                  <a:gd name="T0" fmla="*/ 72 w 1410"/>
                  <a:gd name="T1" fmla="*/ 1156 h 1156"/>
                  <a:gd name="T2" fmla="*/ 470 w 1410"/>
                  <a:gd name="T3" fmla="*/ 607 h 1156"/>
                  <a:gd name="T4" fmla="*/ 1410 w 1410"/>
                  <a:gd name="T5" fmla="*/ 0 h 1156"/>
                </a:gdLst>
                <a:ahLst/>
                <a:cxnLst>
                  <a:cxn ang="0">
                    <a:pos x="T0" y="T1"/>
                  </a:cxn>
                  <a:cxn ang="0">
                    <a:pos x="T2" y="T3"/>
                  </a:cxn>
                  <a:cxn ang="0">
                    <a:pos x="T4" y="T5"/>
                  </a:cxn>
                </a:cxnLst>
                <a:rect l="0" t="0" r="r" b="b"/>
                <a:pathLst>
                  <a:path w="1410" h="1156">
                    <a:moveTo>
                      <a:pt x="72" y="1156"/>
                    </a:moveTo>
                    <a:cubicBezTo>
                      <a:pt x="72" y="1156"/>
                      <a:pt x="0" y="723"/>
                      <a:pt x="470" y="607"/>
                    </a:cubicBezTo>
                    <a:cubicBezTo>
                      <a:pt x="940" y="492"/>
                      <a:pt x="1269" y="353"/>
                      <a:pt x="1410" y="0"/>
                    </a:cubicBezTo>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Oval 30">
                <a:extLst>
                  <a:ext uri="{FF2B5EF4-FFF2-40B4-BE49-F238E27FC236}">
                    <a16:creationId xmlns:a16="http://schemas.microsoft.com/office/drawing/2014/main" id="{6E56DFAC-BAEC-2612-E096-38096B6393E4}"/>
                  </a:ext>
                </a:extLst>
              </p:cNvPr>
              <p:cNvSpPr>
                <a:spLocks noChangeArrowheads="1"/>
              </p:cNvSpPr>
              <p:nvPr/>
            </p:nvSpPr>
            <p:spPr bwMode="auto">
              <a:xfrm>
                <a:off x="-1814516" y="412751"/>
                <a:ext cx="115887" cy="158751"/>
              </a:xfrm>
              <a:prstGeom prst="ellipse">
                <a:avLst/>
              </a:pr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31">
                <a:extLst>
                  <a:ext uri="{FF2B5EF4-FFF2-40B4-BE49-F238E27FC236}">
                    <a16:creationId xmlns:a16="http://schemas.microsoft.com/office/drawing/2014/main" id="{F122AFBF-3E55-3B3E-DFB4-2A2107ED25BF}"/>
                  </a:ext>
                </a:extLst>
              </p:cNvPr>
              <p:cNvSpPr>
                <a:spLocks/>
              </p:cNvSpPr>
              <p:nvPr/>
            </p:nvSpPr>
            <p:spPr bwMode="auto">
              <a:xfrm>
                <a:off x="-1765302" y="165099"/>
                <a:ext cx="155575" cy="160337"/>
              </a:xfrm>
              <a:custGeom>
                <a:avLst/>
                <a:gdLst>
                  <a:gd name="T0" fmla="*/ 269 w 347"/>
                  <a:gd name="T1" fmla="*/ 268 h 358"/>
                  <a:gd name="T2" fmla="*/ 53 w 347"/>
                  <a:gd name="T3" fmla="*/ 309 h 358"/>
                  <a:gd name="T4" fmla="*/ 78 w 347"/>
                  <a:gd name="T5" fmla="*/ 90 h 358"/>
                  <a:gd name="T6" fmla="*/ 294 w 347"/>
                  <a:gd name="T7" fmla="*/ 50 h 358"/>
                  <a:gd name="T8" fmla="*/ 269 w 347"/>
                  <a:gd name="T9" fmla="*/ 268 h 358"/>
                </a:gdLst>
                <a:ahLst/>
                <a:cxnLst>
                  <a:cxn ang="0">
                    <a:pos x="T0" y="T1"/>
                  </a:cxn>
                  <a:cxn ang="0">
                    <a:pos x="T2" y="T3"/>
                  </a:cxn>
                  <a:cxn ang="0">
                    <a:pos x="T4" y="T5"/>
                  </a:cxn>
                  <a:cxn ang="0">
                    <a:pos x="T6" y="T7"/>
                  </a:cxn>
                  <a:cxn ang="0">
                    <a:pos x="T8" y="T9"/>
                  </a:cxn>
                </a:cxnLst>
                <a:rect l="0" t="0" r="r" b="b"/>
                <a:pathLst>
                  <a:path w="347" h="358">
                    <a:moveTo>
                      <a:pt x="269" y="268"/>
                    </a:moveTo>
                    <a:cubicBezTo>
                      <a:pt x="202" y="340"/>
                      <a:pt x="105" y="358"/>
                      <a:pt x="53" y="309"/>
                    </a:cubicBezTo>
                    <a:cubicBezTo>
                      <a:pt x="0" y="260"/>
                      <a:pt x="11" y="162"/>
                      <a:pt x="78" y="90"/>
                    </a:cubicBezTo>
                    <a:cubicBezTo>
                      <a:pt x="145" y="19"/>
                      <a:pt x="241" y="0"/>
                      <a:pt x="294" y="50"/>
                    </a:cubicBezTo>
                    <a:cubicBezTo>
                      <a:pt x="347" y="99"/>
                      <a:pt x="336" y="197"/>
                      <a:pt x="269" y="268"/>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32">
                <a:extLst>
                  <a:ext uri="{FF2B5EF4-FFF2-40B4-BE49-F238E27FC236}">
                    <a16:creationId xmlns:a16="http://schemas.microsoft.com/office/drawing/2014/main" id="{FBA96E58-1DB1-243F-DAF0-2EC357730F6C}"/>
                  </a:ext>
                </a:extLst>
              </p:cNvPr>
              <p:cNvSpPr>
                <a:spLocks/>
              </p:cNvSpPr>
              <p:nvPr/>
            </p:nvSpPr>
            <p:spPr bwMode="auto">
              <a:xfrm>
                <a:off x="-1624016" y="328613"/>
                <a:ext cx="169864" cy="139699"/>
              </a:xfrm>
              <a:custGeom>
                <a:avLst/>
                <a:gdLst>
                  <a:gd name="T0" fmla="*/ 237 w 383"/>
                  <a:gd name="T1" fmla="*/ 279 h 313"/>
                  <a:gd name="T2" fmla="*/ 25 w 383"/>
                  <a:gd name="T3" fmla="*/ 218 h 313"/>
                  <a:gd name="T4" fmla="*/ 146 w 383"/>
                  <a:gd name="T5" fmla="*/ 34 h 313"/>
                  <a:gd name="T6" fmla="*/ 358 w 383"/>
                  <a:gd name="T7" fmla="*/ 95 h 313"/>
                  <a:gd name="T8" fmla="*/ 237 w 383"/>
                  <a:gd name="T9" fmla="*/ 279 h 313"/>
                </a:gdLst>
                <a:ahLst/>
                <a:cxnLst>
                  <a:cxn ang="0">
                    <a:pos x="T0" y="T1"/>
                  </a:cxn>
                  <a:cxn ang="0">
                    <a:pos x="T2" y="T3"/>
                  </a:cxn>
                  <a:cxn ang="0">
                    <a:pos x="T4" y="T5"/>
                  </a:cxn>
                  <a:cxn ang="0">
                    <a:pos x="T6" y="T7"/>
                  </a:cxn>
                  <a:cxn ang="0">
                    <a:pos x="T8" y="T9"/>
                  </a:cxn>
                </a:cxnLst>
                <a:rect l="0" t="0" r="r" b="b"/>
                <a:pathLst>
                  <a:path w="383" h="313">
                    <a:moveTo>
                      <a:pt x="237" y="279"/>
                    </a:moveTo>
                    <a:cubicBezTo>
                      <a:pt x="145" y="313"/>
                      <a:pt x="51" y="286"/>
                      <a:pt x="25" y="218"/>
                    </a:cubicBezTo>
                    <a:cubicBezTo>
                      <a:pt x="0" y="151"/>
                      <a:pt x="54" y="68"/>
                      <a:pt x="146" y="34"/>
                    </a:cubicBezTo>
                    <a:cubicBezTo>
                      <a:pt x="238" y="0"/>
                      <a:pt x="333" y="27"/>
                      <a:pt x="358" y="95"/>
                    </a:cubicBezTo>
                    <a:cubicBezTo>
                      <a:pt x="383" y="163"/>
                      <a:pt x="329" y="245"/>
                      <a:pt x="237" y="279"/>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33">
                <a:extLst>
                  <a:ext uri="{FF2B5EF4-FFF2-40B4-BE49-F238E27FC236}">
                    <a16:creationId xmlns:a16="http://schemas.microsoft.com/office/drawing/2014/main" id="{F1DE235C-462D-6F35-A6E8-AE7357D15226}"/>
                  </a:ext>
                </a:extLst>
              </p:cNvPr>
              <p:cNvSpPr>
                <a:spLocks/>
              </p:cNvSpPr>
              <p:nvPr/>
            </p:nvSpPr>
            <p:spPr bwMode="auto">
              <a:xfrm>
                <a:off x="-1546227" y="95250"/>
                <a:ext cx="168274" cy="144462"/>
              </a:xfrm>
              <a:custGeom>
                <a:avLst/>
                <a:gdLst>
                  <a:gd name="T0" fmla="*/ 125 w 380"/>
                  <a:gd name="T1" fmla="*/ 275 h 324"/>
                  <a:gd name="T2" fmla="*/ 36 w 380"/>
                  <a:gd name="T3" fmla="*/ 73 h 324"/>
                  <a:gd name="T4" fmla="*/ 255 w 380"/>
                  <a:gd name="T5" fmla="*/ 49 h 324"/>
                  <a:gd name="T6" fmla="*/ 344 w 380"/>
                  <a:gd name="T7" fmla="*/ 251 h 324"/>
                  <a:gd name="T8" fmla="*/ 125 w 380"/>
                  <a:gd name="T9" fmla="*/ 275 h 324"/>
                </a:gdLst>
                <a:ahLst/>
                <a:cxnLst>
                  <a:cxn ang="0">
                    <a:pos x="T0" y="T1"/>
                  </a:cxn>
                  <a:cxn ang="0">
                    <a:pos x="T2" y="T3"/>
                  </a:cxn>
                  <a:cxn ang="0">
                    <a:pos x="T4" y="T5"/>
                  </a:cxn>
                  <a:cxn ang="0">
                    <a:pos x="T6" y="T7"/>
                  </a:cxn>
                  <a:cxn ang="0">
                    <a:pos x="T8" y="T9"/>
                  </a:cxn>
                </a:cxnLst>
                <a:rect l="0" t="0" r="r" b="b"/>
                <a:pathLst>
                  <a:path w="380" h="324">
                    <a:moveTo>
                      <a:pt x="125" y="275"/>
                    </a:moveTo>
                    <a:cubicBezTo>
                      <a:pt x="40" y="226"/>
                      <a:pt x="0" y="136"/>
                      <a:pt x="36" y="73"/>
                    </a:cubicBezTo>
                    <a:cubicBezTo>
                      <a:pt x="73" y="11"/>
                      <a:pt x="170" y="0"/>
                      <a:pt x="255" y="49"/>
                    </a:cubicBezTo>
                    <a:cubicBezTo>
                      <a:pt x="340" y="98"/>
                      <a:pt x="380" y="188"/>
                      <a:pt x="344" y="251"/>
                    </a:cubicBezTo>
                    <a:cubicBezTo>
                      <a:pt x="307" y="313"/>
                      <a:pt x="210" y="324"/>
                      <a:pt x="125" y="27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34">
                <a:extLst>
                  <a:ext uri="{FF2B5EF4-FFF2-40B4-BE49-F238E27FC236}">
                    <a16:creationId xmlns:a16="http://schemas.microsoft.com/office/drawing/2014/main" id="{24EBA104-AF42-B03C-44BB-AD36568595DC}"/>
                  </a:ext>
                </a:extLst>
              </p:cNvPr>
              <p:cNvSpPr>
                <a:spLocks/>
              </p:cNvSpPr>
              <p:nvPr/>
            </p:nvSpPr>
            <p:spPr bwMode="auto">
              <a:xfrm>
                <a:off x="-1350962" y="180975"/>
                <a:ext cx="146049" cy="168274"/>
              </a:xfrm>
              <a:custGeom>
                <a:avLst/>
                <a:gdLst>
                  <a:gd name="T0" fmla="*/ 276 w 325"/>
                  <a:gd name="T1" fmla="*/ 255 h 379"/>
                  <a:gd name="T2" fmla="*/ 74 w 325"/>
                  <a:gd name="T3" fmla="*/ 343 h 379"/>
                  <a:gd name="T4" fmla="*/ 49 w 325"/>
                  <a:gd name="T5" fmla="*/ 124 h 379"/>
                  <a:gd name="T6" fmla="*/ 251 w 325"/>
                  <a:gd name="T7" fmla="*/ 36 h 379"/>
                  <a:gd name="T8" fmla="*/ 276 w 325"/>
                  <a:gd name="T9" fmla="*/ 255 h 379"/>
                </a:gdLst>
                <a:ahLst/>
                <a:cxnLst>
                  <a:cxn ang="0">
                    <a:pos x="T0" y="T1"/>
                  </a:cxn>
                  <a:cxn ang="0">
                    <a:pos x="T2" y="T3"/>
                  </a:cxn>
                  <a:cxn ang="0">
                    <a:pos x="T4" y="T5"/>
                  </a:cxn>
                  <a:cxn ang="0">
                    <a:pos x="T6" y="T7"/>
                  </a:cxn>
                  <a:cxn ang="0">
                    <a:pos x="T8" y="T9"/>
                  </a:cxn>
                </a:cxnLst>
                <a:rect l="0" t="0" r="r" b="b"/>
                <a:pathLst>
                  <a:path w="325" h="379">
                    <a:moveTo>
                      <a:pt x="276" y="255"/>
                    </a:moveTo>
                    <a:cubicBezTo>
                      <a:pt x="227" y="339"/>
                      <a:pt x="136" y="379"/>
                      <a:pt x="74" y="343"/>
                    </a:cubicBezTo>
                    <a:cubicBezTo>
                      <a:pt x="11" y="307"/>
                      <a:pt x="0" y="209"/>
                      <a:pt x="49" y="124"/>
                    </a:cubicBezTo>
                    <a:cubicBezTo>
                      <a:pt x="98" y="39"/>
                      <a:pt x="189" y="0"/>
                      <a:pt x="251" y="36"/>
                    </a:cubicBezTo>
                    <a:cubicBezTo>
                      <a:pt x="314" y="72"/>
                      <a:pt x="325" y="170"/>
                      <a:pt x="276" y="255"/>
                    </a:cubicBezTo>
                    <a:close/>
                  </a:path>
                </a:pathLst>
              </a:custGeom>
              <a:noFill/>
              <a:ln w="15875" cap="rnd">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56" name="Arrow: Down 55">
            <a:extLst>
              <a:ext uri="{FF2B5EF4-FFF2-40B4-BE49-F238E27FC236}">
                <a16:creationId xmlns:a16="http://schemas.microsoft.com/office/drawing/2014/main" id="{131B37F7-EAF2-7F42-82DF-410F67D1B3B4}"/>
              </a:ext>
            </a:extLst>
          </p:cNvPr>
          <p:cNvSpPr/>
          <p:nvPr/>
        </p:nvSpPr>
        <p:spPr>
          <a:xfrm>
            <a:off x="7385082" y="3958545"/>
            <a:ext cx="87654" cy="15538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8" name="Arrow: Down 57">
            <a:extLst>
              <a:ext uri="{FF2B5EF4-FFF2-40B4-BE49-F238E27FC236}">
                <a16:creationId xmlns:a16="http://schemas.microsoft.com/office/drawing/2014/main" id="{77209783-0624-6215-8998-4DDCF587B3A4}"/>
              </a:ext>
            </a:extLst>
          </p:cNvPr>
          <p:cNvSpPr/>
          <p:nvPr/>
        </p:nvSpPr>
        <p:spPr>
          <a:xfrm>
            <a:off x="7005090" y="5017003"/>
            <a:ext cx="87654" cy="15538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1" name="Group 60">
            <a:extLst>
              <a:ext uri="{FF2B5EF4-FFF2-40B4-BE49-F238E27FC236}">
                <a16:creationId xmlns:a16="http://schemas.microsoft.com/office/drawing/2014/main" id="{CC2C4D93-7B85-9D4F-3B7A-14F487177C9E}"/>
              </a:ext>
            </a:extLst>
          </p:cNvPr>
          <p:cNvGrpSpPr/>
          <p:nvPr/>
        </p:nvGrpSpPr>
        <p:grpSpPr>
          <a:xfrm>
            <a:off x="8089318" y="5300500"/>
            <a:ext cx="1528423" cy="647422"/>
            <a:chOff x="8839756" y="4188804"/>
            <a:chExt cx="1798896" cy="761991"/>
          </a:xfrm>
        </p:grpSpPr>
        <p:sp>
          <p:nvSpPr>
            <p:cNvPr id="59" name="Freeform 161">
              <a:extLst>
                <a:ext uri="{FF2B5EF4-FFF2-40B4-BE49-F238E27FC236}">
                  <a16:creationId xmlns:a16="http://schemas.microsoft.com/office/drawing/2014/main" id="{E42C2EF2-479A-15C3-0496-4EBEC6D1464A}"/>
                </a:ext>
              </a:extLst>
            </p:cNvPr>
            <p:cNvSpPr>
              <a:spLocks noEditPoints="1"/>
            </p:cNvSpPr>
            <p:nvPr/>
          </p:nvSpPr>
          <p:spPr bwMode="auto">
            <a:xfrm>
              <a:off x="9447555" y="4188804"/>
              <a:ext cx="486988" cy="436858"/>
            </a:xfrm>
            <a:custGeom>
              <a:avLst/>
              <a:gdLst>
                <a:gd name="T0" fmla="*/ 24 w 280"/>
                <a:gd name="T1" fmla="*/ 21 h 250"/>
                <a:gd name="T2" fmla="*/ 79 w 280"/>
                <a:gd name="T3" fmla="*/ 0 h 250"/>
                <a:gd name="T4" fmla="*/ 138 w 280"/>
                <a:gd name="T5" fmla="*/ 37 h 250"/>
                <a:gd name="T6" fmla="*/ 140 w 280"/>
                <a:gd name="T7" fmla="*/ 41 h 250"/>
                <a:gd name="T8" fmla="*/ 142 w 280"/>
                <a:gd name="T9" fmla="*/ 37 h 250"/>
                <a:gd name="T10" fmla="*/ 201 w 280"/>
                <a:gd name="T11" fmla="*/ 0 h 250"/>
                <a:gd name="T12" fmla="*/ 256 w 280"/>
                <a:gd name="T13" fmla="*/ 21 h 250"/>
                <a:gd name="T14" fmla="*/ 280 w 280"/>
                <a:gd name="T15" fmla="*/ 75 h 250"/>
                <a:gd name="T16" fmla="*/ 270 w 280"/>
                <a:gd name="T17" fmla="*/ 121 h 250"/>
                <a:gd name="T18" fmla="*/ 232 w 280"/>
                <a:gd name="T19" fmla="*/ 121 h 250"/>
                <a:gd name="T20" fmla="*/ 208 w 280"/>
                <a:gd name="T21" fmla="*/ 60 h 250"/>
                <a:gd name="T22" fmla="*/ 186 w 280"/>
                <a:gd name="T23" fmla="*/ 157 h 250"/>
                <a:gd name="T24" fmla="*/ 172 w 280"/>
                <a:gd name="T25" fmla="*/ 116 h 250"/>
                <a:gd name="T26" fmla="*/ 135 w 280"/>
                <a:gd name="T27" fmla="*/ 116 h 250"/>
                <a:gd name="T28" fmla="*/ 111 w 280"/>
                <a:gd name="T29" fmla="*/ 38 h 250"/>
                <a:gd name="T30" fmla="*/ 92 w 280"/>
                <a:gd name="T31" fmla="*/ 149 h 250"/>
                <a:gd name="T32" fmla="*/ 68 w 280"/>
                <a:gd name="T33" fmla="*/ 63 h 250"/>
                <a:gd name="T34" fmla="*/ 50 w 280"/>
                <a:gd name="T35" fmla="*/ 116 h 250"/>
                <a:gd name="T36" fmla="*/ 8 w 280"/>
                <a:gd name="T37" fmla="*/ 116 h 250"/>
                <a:gd name="T38" fmla="*/ 0 w 280"/>
                <a:gd name="T39" fmla="*/ 75 h 250"/>
                <a:gd name="T40" fmla="*/ 24 w 280"/>
                <a:gd name="T41" fmla="*/ 21 h 250"/>
                <a:gd name="T42" fmla="*/ 264 w 280"/>
                <a:gd name="T43" fmla="*/ 135 h 250"/>
                <a:gd name="T44" fmla="*/ 222 w 280"/>
                <a:gd name="T45" fmla="*/ 135 h 250"/>
                <a:gd name="T46" fmla="*/ 212 w 280"/>
                <a:gd name="T47" fmla="*/ 104 h 250"/>
                <a:gd name="T48" fmla="*/ 189 w 280"/>
                <a:gd name="T49" fmla="*/ 205 h 250"/>
                <a:gd name="T50" fmla="*/ 162 w 280"/>
                <a:gd name="T51" fmla="*/ 130 h 250"/>
                <a:gd name="T52" fmla="*/ 125 w 280"/>
                <a:gd name="T53" fmla="*/ 130 h 250"/>
                <a:gd name="T54" fmla="*/ 115 w 280"/>
                <a:gd name="T55" fmla="*/ 96 h 250"/>
                <a:gd name="T56" fmla="*/ 95 w 280"/>
                <a:gd name="T57" fmla="*/ 214 h 250"/>
                <a:gd name="T58" fmla="*/ 67 w 280"/>
                <a:gd name="T59" fmla="*/ 112 h 250"/>
                <a:gd name="T60" fmla="*/ 63 w 280"/>
                <a:gd name="T61" fmla="*/ 130 h 250"/>
                <a:gd name="T62" fmla="*/ 13 w 280"/>
                <a:gd name="T63" fmla="*/ 130 h 250"/>
                <a:gd name="T64" fmla="*/ 87 w 280"/>
                <a:gd name="T65" fmla="*/ 215 h 250"/>
                <a:gd name="T66" fmla="*/ 140 w 280"/>
                <a:gd name="T67" fmla="*/ 250 h 250"/>
                <a:gd name="T68" fmla="*/ 191 w 280"/>
                <a:gd name="T69" fmla="*/ 217 h 250"/>
                <a:gd name="T70" fmla="*/ 264 w 280"/>
                <a:gd name="T71" fmla="*/ 13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0" h="250">
                  <a:moveTo>
                    <a:pt x="24" y="21"/>
                  </a:moveTo>
                  <a:cubicBezTo>
                    <a:pt x="39" y="7"/>
                    <a:pt x="57" y="0"/>
                    <a:pt x="79" y="0"/>
                  </a:cubicBezTo>
                  <a:cubicBezTo>
                    <a:pt x="108" y="0"/>
                    <a:pt x="127" y="12"/>
                    <a:pt x="138" y="37"/>
                  </a:cubicBezTo>
                  <a:cubicBezTo>
                    <a:pt x="140" y="41"/>
                    <a:pt x="140" y="41"/>
                    <a:pt x="140" y="41"/>
                  </a:cubicBezTo>
                  <a:cubicBezTo>
                    <a:pt x="142" y="37"/>
                    <a:pt x="142" y="37"/>
                    <a:pt x="142" y="37"/>
                  </a:cubicBezTo>
                  <a:cubicBezTo>
                    <a:pt x="153" y="12"/>
                    <a:pt x="172" y="0"/>
                    <a:pt x="201" y="0"/>
                  </a:cubicBezTo>
                  <a:cubicBezTo>
                    <a:pt x="223" y="0"/>
                    <a:pt x="241" y="7"/>
                    <a:pt x="256" y="21"/>
                  </a:cubicBezTo>
                  <a:cubicBezTo>
                    <a:pt x="272" y="36"/>
                    <a:pt x="280" y="54"/>
                    <a:pt x="280" y="75"/>
                  </a:cubicBezTo>
                  <a:cubicBezTo>
                    <a:pt x="280" y="90"/>
                    <a:pt x="277" y="106"/>
                    <a:pt x="270" y="121"/>
                  </a:cubicBezTo>
                  <a:cubicBezTo>
                    <a:pt x="232" y="121"/>
                    <a:pt x="232" y="121"/>
                    <a:pt x="232" y="121"/>
                  </a:cubicBezTo>
                  <a:cubicBezTo>
                    <a:pt x="208" y="60"/>
                    <a:pt x="208" y="60"/>
                    <a:pt x="208" y="60"/>
                  </a:cubicBezTo>
                  <a:cubicBezTo>
                    <a:pt x="186" y="157"/>
                    <a:pt x="186" y="157"/>
                    <a:pt x="186" y="157"/>
                  </a:cubicBezTo>
                  <a:cubicBezTo>
                    <a:pt x="172" y="116"/>
                    <a:pt x="172" y="116"/>
                    <a:pt x="172" y="116"/>
                  </a:cubicBezTo>
                  <a:cubicBezTo>
                    <a:pt x="135" y="116"/>
                    <a:pt x="135" y="116"/>
                    <a:pt x="135" y="116"/>
                  </a:cubicBezTo>
                  <a:cubicBezTo>
                    <a:pt x="111" y="38"/>
                    <a:pt x="111" y="38"/>
                    <a:pt x="111" y="38"/>
                  </a:cubicBezTo>
                  <a:cubicBezTo>
                    <a:pt x="92" y="149"/>
                    <a:pt x="92" y="149"/>
                    <a:pt x="92" y="149"/>
                  </a:cubicBezTo>
                  <a:cubicBezTo>
                    <a:pt x="68" y="63"/>
                    <a:pt x="68" y="63"/>
                    <a:pt x="68" y="63"/>
                  </a:cubicBezTo>
                  <a:cubicBezTo>
                    <a:pt x="50" y="116"/>
                    <a:pt x="50" y="116"/>
                    <a:pt x="50" y="116"/>
                  </a:cubicBezTo>
                  <a:cubicBezTo>
                    <a:pt x="8" y="116"/>
                    <a:pt x="8" y="116"/>
                    <a:pt x="8" y="116"/>
                  </a:cubicBezTo>
                  <a:cubicBezTo>
                    <a:pt x="3" y="102"/>
                    <a:pt x="0" y="88"/>
                    <a:pt x="0" y="75"/>
                  </a:cubicBezTo>
                  <a:cubicBezTo>
                    <a:pt x="0" y="54"/>
                    <a:pt x="8" y="36"/>
                    <a:pt x="24" y="21"/>
                  </a:cubicBezTo>
                  <a:close/>
                  <a:moveTo>
                    <a:pt x="264" y="135"/>
                  </a:moveTo>
                  <a:cubicBezTo>
                    <a:pt x="222" y="135"/>
                    <a:pt x="222" y="135"/>
                    <a:pt x="222" y="135"/>
                  </a:cubicBezTo>
                  <a:cubicBezTo>
                    <a:pt x="212" y="104"/>
                    <a:pt x="212" y="104"/>
                    <a:pt x="212" y="104"/>
                  </a:cubicBezTo>
                  <a:cubicBezTo>
                    <a:pt x="189" y="205"/>
                    <a:pt x="189" y="205"/>
                    <a:pt x="189" y="205"/>
                  </a:cubicBezTo>
                  <a:cubicBezTo>
                    <a:pt x="162" y="130"/>
                    <a:pt x="162" y="130"/>
                    <a:pt x="162" y="130"/>
                  </a:cubicBezTo>
                  <a:cubicBezTo>
                    <a:pt x="125" y="130"/>
                    <a:pt x="125" y="130"/>
                    <a:pt x="125" y="130"/>
                  </a:cubicBezTo>
                  <a:cubicBezTo>
                    <a:pt x="115" y="96"/>
                    <a:pt x="115" y="96"/>
                    <a:pt x="115" y="96"/>
                  </a:cubicBezTo>
                  <a:cubicBezTo>
                    <a:pt x="95" y="214"/>
                    <a:pt x="95" y="214"/>
                    <a:pt x="95" y="214"/>
                  </a:cubicBezTo>
                  <a:cubicBezTo>
                    <a:pt x="67" y="112"/>
                    <a:pt x="67" y="112"/>
                    <a:pt x="67" y="112"/>
                  </a:cubicBezTo>
                  <a:cubicBezTo>
                    <a:pt x="63" y="130"/>
                    <a:pt x="63" y="130"/>
                    <a:pt x="63" y="130"/>
                  </a:cubicBezTo>
                  <a:cubicBezTo>
                    <a:pt x="13" y="130"/>
                    <a:pt x="13" y="130"/>
                    <a:pt x="13" y="130"/>
                  </a:cubicBezTo>
                  <a:cubicBezTo>
                    <a:pt x="31" y="166"/>
                    <a:pt x="63" y="196"/>
                    <a:pt x="87" y="215"/>
                  </a:cubicBezTo>
                  <a:cubicBezTo>
                    <a:pt x="113" y="236"/>
                    <a:pt x="136" y="248"/>
                    <a:pt x="140" y="250"/>
                  </a:cubicBezTo>
                  <a:cubicBezTo>
                    <a:pt x="144" y="249"/>
                    <a:pt x="165" y="237"/>
                    <a:pt x="191" y="217"/>
                  </a:cubicBezTo>
                  <a:cubicBezTo>
                    <a:pt x="214" y="199"/>
                    <a:pt x="246" y="170"/>
                    <a:pt x="264" y="13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60" name="TextBox 59">
              <a:extLst>
                <a:ext uri="{FF2B5EF4-FFF2-40B4-BE49-F238E27FC236}">
                  <a16:creationId xmlns:a16="http://schemas.microsoft.com/office/drawing/2014/main" id="{2B6BBE02-A5AC-E8F0-53FD-9B9F4629A66E}"/>
                </a:ext>
              </a:extLst>
            </p:cNvPr>
            <p:cNvSpPr txBox="1"/>
            <p:nvPr/>
          </p:nvSpPr>
          <p:spPr>
            <a:xfrm>
              <a:off x="8839756" y="4643018"/>
              <a:ext cx="1798896" cy="307777"/>
            </a:xfrm>
            <a:prstGeom prst="rect">
              <a:avLst/>
            </a:prstGeom>
            <a:noFill/>
          </p:spPr>
          <p:txBody>
            <a:bodyPr wrap="square" rtlCol="0">
              <a:spAutoFit/>
            </a:bodyPr>
            <a:lstStyle/>
            <a:p>
              <a:pPr algn="ctr"/>
              <a:r>
                <a:rPr lang="en-US" sz="1400" noProof="0" dirty="0"/>
                <a:t>Pulse rate</a:t>
              </a:r>
            </a:p>
          </p:txBody>
        </p:sp>
      </p:grpSp>
      <p:sp>
        <p:nvSpPr>
          <p:cNvPr id="62" name="Arrow: Down 61">
            <a:extLst>
              <a:ext uri="{FF2B5EF4-FFF2-40B4-BE49-F238E27FC236}">
                <a16:creationId xmlns:a16="http://schemas.microsoft.com/office/drawing/2014/main" id="{00C331DF-9D10-A4FC-60D8-BA2A71E3432D}"/>
              </a:ext>
            </a:extLst>
          </p:cNvPr>
          <p:cNvSpPr/>
          <p:nvPr/>
        </p:nvSpPr>
        <p:spPr>
          <a:xfrm flipV="1">
            <a:off x="8321219" y="5762380"/>
            <a:ext cx="87654" cy="15538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TextBox 30">
            <a:extLst>
              <a:ext uri="{FF2B5EF4-FFF2-40B4-BE49-F238E27FC236}">
                <a16:creationId xmlns:a16="http://schemas.microsoft.com/office/drawing/2014/main" id="{EBCF663B-C061-7428-466C-540DE163664C}"/>
              </a:ext>
            </a:extLst>
          </p:cNvPr>
          <p:cNvSpPr txBox="1"/>
          <p:nvPr/>
        </p:nvSpPr>
        <p:spPr>
          <a:xfrm>
            <a:off x="4856959" y="2911037"/>
            <a:ext cx="699230" cy="276999"/>
          </a:xfrm>
          <a:prstGeom prst="rect">
            <a:avLst/>
          </a:prstGeom>
          <a:noFill/>
        </p:spPr>
        <p:txBody>
          <a:bodyPr wrap="none" rtlCol="0">
            <a:spAutoFit/>
          </a:bodyPr>
          <a:lstStyle/>
          <a:p>
            <a:r>
              <a:rPr lang="en-US" sz="1200" noProof="0" dirty="0">
                <a:solidFill>
                  <a:schemeClr val="bg1"/>
                </a:solidFill>
              </a:rPr>
              <a:t>n=2539</a:t>
            </a:r>
          </a:p>
        </p:txBody>
      </p:sp>
      <p:sp>
        <p:nvSpPr>
          <p:cNvPr id="97" name="TextBox 96">
            <a:extLst>
              <a:ext uri="{FF2B5EF4-FFF2-40B4-BE49-F238E27FC236}">
                <a16:creationId xmlns:a16="http://schemas.microsoft.com/office/drawing/2014/main" id="{6BF0BB08-5FAC-95FB-5D92-7B1489618AAA}"/>
              </a:ext>
            </a:extLst>
          </p:cNvPr>
          <p:cNvSpPr txBox="1"/>
          <p:nvPr/>
        </p:nvSpPr>
        <p:spPr>
          <a:xfrm>
            <a:off x="2324685" y="5227475"/>
            <a:ext cx="453649"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−21%</a:t>
            </a:r>
            <a:r>
              <a:rPr lang="en-US" sz="1200" baseline="30000" noProof="0" dirty="0">
                <a:solidFill>
                  <a:schemeClr val="bg1"/>
                </a:solidFill>
                <a:latin typeface="Arial" panose="020B0604020202020204" pitchFamily="34" charset="0"/>
                <a:cs typeface="Arial" panose="020B0604020202020204" pitchFamily="34" charset="0"/>
              </a:rPr>
              <a:t>†</a:t>
            </a:r>
            <a:endParaRPr lang="en-US" sz="1200" baseline="30000" noProof="0" dirty="0">
              <a:solidFill>
                <a:schemeClr val="bg1"/>
              </a:solidFill>
            </a:endParaRPr>
          </a:p>
        </p:txBody>
      </p:sp>
      <p:sp>
        <p:nvSpPr>
          <p:cNvPr id="98" name="TextBox 97">
            <a:extLst>
              <a:ext uri="{FF2B5EF4-FFF2-40B4-BE49-F238E27FC236}">
                <a16:creationId xmlns:a16="http://schemas.microsoft.com/office/drawing/2014/main" id="{BEAE920B-5CC0-3027-9A46-BC17070A6EBC}"/>
              </a:ext>
            </a:extLst>
          </p:cNvPr>
          <p:cNvSpPr txBox="1"/>
          <p:nvPr/>
        </p:nvSpPr>
        <p:spPr>
          <a:xfrm>
            <a:off x="4343259" y="3853844"/>
            <a:ext cx="310983" cy="201274"/>
          </a:xfrm>
          <a:prstGeom prst="rect">
            <a:avLst/>
          </a:prstGeom>
          <a:noFill/>
        </p:spPr>
        <p:txBody>
          <a:bodyPr wrap="none" lIns="0" tIns="0" rIns="0" bIns="0" rtlCol="0">
            <a:spAutoFit/>
          </a:bodyPr>
          <a:lstStyle/>
          <a:p>
            <a:pPr algn="ctr">
              <a:lnSpc>
                <a:spcPct val="120000"/>
              </a:lnSpc>
            </a:pPr>
            <a:r>
              <a:rPr lang="en-US" sz="1200" noProof="0" dirty="0">
                <a:solidFill>
                  <a:schemeClr val="bg1"/>
                </a:solidFill>
              </a:rPr>
              <a:t>−3%</a:t>
            </a:r>
            <a:endParaRPr lang="en-US" sz="1200" baseline="30000" noProof="0" dirty="0">
              <a:solidFill>
                <a:schemeClr val="bg1"/>
              </a:solidFill>
            </a:endParaRPr>
          </a:p>
        </p:txBody>
      </p:sp>
      <p:sp>
        <p:nvSpPr>
          <p:cNvPr id="5" name="Rectangle 4">
            <a:extLst>
              <a:ext uri="{FF2B5EF4-FFF2-40B4-BE49-F238E27FC236}">
                <a16:creationId xmlns:a16="http://schemas.microsoft.com/office/drawing/2014/main" id="{D04494E3-9F87-0928-4A0C-F4FF79CEA61C}"/>
              </a:ext>
            </a:extLst>
          </p:cNvPr>
          <p:cNvSpPr/>
          <p:nvPr/>
        </p:nvSpPr>
        <p:spPr>
          <a:xfrm>
            <a:off x="1001168" y="1682473"/>
            <a:ext cx="10196698" cy="1116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1400" baseline="30000" noProof="0" dirty="0">
              <a:solidFill>
                <a:schemeClr val="tx1"/>
              </a:solidFill>
              <a:latin typeface="+mj-lt"/>
            </a:endParaRPr>
          </a:p>
        </p:txBody>
      </p:sp>
      <p:sp>
        <p:nvSpPr>
          <p:cNvPr id="6" name="TextBox 5">
            <a:extLst>
              <a:ext uri="{FF2B5EF4-FFF2-40B4-BE49-F238E27FC236}">
                <a16:creationId xmlns:a16="http://schemas.microsoft.com/office/drawing/2014/main" id="{6E2BB218-8D41-E248-DCD7-96364740BF9D}"/>
              </a:ext>
            </a:extLst>
          </p:cNvPr>
          <p:cNvSpPr txBox="1"/>
          <p:nvPr/>
        </p:nvSpPr>
        <p:spPr>
          <a:xfrm>
            <a:off x="1001168" y="1673734"/>
            <a:ext cx="10196698" cy="328739"/>
          </a:xfrm>
          <a:prstGeom prst="rect">
            <a:avLst/>
          </a:prstGeom>
          <a:solidFill>
            <a:schemeClr val="tx2"/>
          </a:solidFill>
        </p:spPr>
        <p:txBody>
          <a:bodyPr wrap="square" tIns="36000" rtlCol="0">
            <a:spAutoFit/>
          </a:bodyPr>
          <a:lstStyle/>
          <a:p>
            <a:pPr algn="ctr"/>
            <a:r>
              <a:rPr lang="en-US" sz="1600" b="1" noProof="0" dirty="0">
                <a:solidFill>
                  <a:schemeClr val="bg1"/>
                </a:solidFill>
              </a:rPr>
              <a:t>Baseline characteristics</a:t>
            </a:r>
            <a:r>
              <a:rPr lang="en-US" sz="1600" baseline="30000" noProof="0" dirty="0">
                <a:solidFill>
                  <a:schemeClr val="bg1"/>
                </a:solidFill>
              </a:rPr>
              <a:t>1</a:t>
            </a:r>
          </a:p>
        </p:txBody>
      </p:sp>
      <p:sp>
        <p:nvSpPr>
          <p:cNvPr id="2" name="Title 1">
            <a:extLst>
              <a:ext uri="{FF2B5EF4-FFF2-40B4-BE49-F238E27FC236}">
                <a16:creationId xmlns:a16="http://schemas.microsoft.com/office/drawing/2014/main" id="{F7ED1686-2802-527C-03A4-83812129B5C2}"/>
              </a:ext>
            </a:extLst>
          </p:cNvPr>
          <p:cNvSpPr>
            <a:spLocks noGrp="1"/>
          </p:cNvSpPr>
          <p:nvPr>
            <p:ph type="title"/>
          </p:nvPr>
        </p:nvSpPr>
        <p:spPr/>
        <p:txBody>
          <a:bodyPr>
            <a:normAutofit/>
          </a:bodyPr>
          <a:lstStyle/>
          <a:p>
            <a:r>
              <a:rPr lang="en-US" noProof="0" dirty="0"/>
              <a:t>Tirzepatide injection:</a:t>
            </a:r>
            <a:r>
              <a:rPr lang="en-US" dirty="0"/>
              <a:t>*</a:t>
            </a:r>
            <a:r>
              <a:rPr lang="en-US" noProof="0" dirty="0"/>
              <a:t> Efficacy in adults</a:t>
            </a:r>
          </a:p>
        </p:txBody>
      </p:sp>
      <p:sp>
        <p:nvSpPr>
          <p:cNvPr id="33" name="Text Placeholder 32">
            <a:extLst>
              <a:ext uri="{FF2B5EF4-FFF2-40B4-BE49-F238E27FC236}">
                <a16:creationId xmlns:a16="http://schemas.microsoft.com/office/drawing/2014/main" id="{98264E38-9687-A27E-AFD9-1399B206D1E2}"/>
              </a:ext>
            </a:extLst>
          </p:cNvPr>
          <p:cNvSpPr>
            <a:spLocks noGrp="1"/>
          </p:cNvSpPr>
          <p:nvPr>
            <p:ph type="body" sz="quarter" idx="13"/>
          </p:nvPr>
        </p:nvSpPr>
        <p:spPr/>
        <p:txBody>
          <a:bodyPr/>
          <a:lstStyle/>
          <a:p>
            <a:r>
              <a:rPr lang="en-US" noProof="0" dirty="0"/>
              <a:t>*FDA-approved dosing: 2.5 mg, 5 mg, 7.5 mg, 10 mg, 12.5 mg or 15 mg per 0.5 mL in single-dose pen; </a:t>
            </a:r>
            <a:r>
              <a:rPr lang="en-US" baseline="30000" noProof="0" dirty="0"/>
              <a:t>†</a:t>
            </a:r>
            <a:r>
              <a:rPr lang="en-US" noProof="0" dirty="0"/>
              <a:t>Statistically significant vs placebo.</a:t>
            </a:r>
            <a:br>
              <a:rPr lang="en-US" noProof="0" dirty="0"/>
            </a:br>
            <a:r>
              <a:rPr lang="en-US" noProof="0" dirty="0"/>
              <a:t>Number of participants enrolled in the SURMOUNT-1 study was 2539.</a:t>
            </a:r>
            <a:r>
              <a:rPr lang="en-US" baseline="30000" noProof="0" dirty="0"/>
              <a:t>1</a:t>
            </a:r>
            <a:br>
              <a:rPr lang="en-US" noProof="0" dirty="0"/>
            </a:br>
            <a:r>
              <a:rPr lang="en-US" noProof="0" dirty="0"/>
              <a:t>BMI, body mass index; HbA</a:t>
            </a:r>
            <a:r>
              <a:rPr lang="en-US" baseline="-25000" noProof="0" dirty="0"/>
              <a:t>1c</a:t>
            </a:r>
            <a:r>
              <a:rPr lang="en-US" noProof="0" dirty="0"/>
              <a:t>,</a:t>
            </a:r>
            <a:r>
              <a:rPr lang="en-US" baseline="-25000" noProof="0" dirty="0"/>
              <a:t> </a:t>
            </a:r>
            <a:r>
              <a:rPr lang="en-US" noProof="0" dirty="0"/>
              <a:t>glycated hemoglobin.</a:t>
            </a:r>
            <a:br>
              <a:rPr lang="en-US" noProof="0" dirty="0"/>
            </a:br>
            <a:r>
              <a:rPr lang="en-US" noProof="0" dirty="0"/>
              <a:t>1. Jastreboff AM et al. N Engl J Med 2022;387:205–216; 2. Zepbound</a:t>
            </a:r>
            <a:r>
              <a:rPr lang="en-US" baseline="30000" noProof="0" dirty="0"/>
              <a:t>®</a:t>
            </a:r>
            <a:r>
              <a:rPr lang="en-US" noProof="0" dirty="0"/>
              <a:t> (tirzepatide). Prescribing information. </a:t>
            </a:r>
            <a:r>
              <a:rPr lang="en-CA" u="sng" dirty="0">
                <a:hlinkClick r:id="rId4"/>
              </a:rPr>
              <a:t>https://www.accessdata.fda.gov/drugsatfda_docs/label/2025/217806s031lbl.pdf</a:t>
            </a:r>
            <a:r>
              <a:rPr lang="en-US" noProof="0" dirty="0"/>
              <a:t>. </a:t>
            </a:r>
            <a:r>
              <a:rPr lang="en-CA" dirty="0"/>
              <a:t>Accessed March 2026.</a:t>
            </a:r>
            <a:endParaRPr lang="en-US" noProof="0" dirty="0"/>
          </a:p>
        </p:txBody>
      </p:sp>
      <p:grpSp>
        <p:nvGrpSpPr>
          <p:cNvPr id="106" name="Group 105">
            <a:extLst>
              <a:ext uri="{FF2B5EF4-FFF2-40B4-BE49-F238E27FC236}">
                <a16:creationId xmlns:a16="http://schemas.microsoft.com/office/drawing/2014/main" id="{C0FDE7A3-1824-2452-3159-7994140A4F97}"/>
              </a:ext>
            </a:extLst>
          </p:cNvPr>
          <p:cNvGrpSpPr/>
          <p:nvPr/>
        </p:nvGrpSpPr>
        <p:grpSpPr>
          <a:xfrm>
            <a:off x="2157056" y="1990359"/>
            <a:ext cx="983572" cy="811504"/>
            <a:chOff x="2761977" y="1447148"/>
            <a:chExt cx="1157626" cy="955109"/>
          </a:xfrm>
        </p:grpSpPr>
        <p:sp>
          <p:nvSpPr>
            <p:cNvPr id="11" name="TextBox 10">
              <a:extLst>
                <a:ext uri="{FF2B5EF4-FFF2-40B4-BE49-F238E27FC236}">
                  <a16:creationId xmlns:a16="http://schemas.microsoft.com/office/drawing/2014/main" id="{8DD29D9B-21C1-4ADD-EE95-1E2483FC363D}"/>
                </a:ext>
              </a:extLst>
            </p:cNvPr>
            <p:cNvSpPr txBox="1"/>
            <p:nvPr/>
          </p:nvSpPr>
          <p:spPr>
            <a:xfrm>
              <a:off x="2761977" y="1953294"/>
              <a:ext cx="1157626"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age</a:t>
              </a:r>
            </a:p>
          </p:txBody>
        </p:sp>
        <p:pic>
          <p:nvPicPr>
            <p:cNvPr id="12" name="Graphic 11" descr="Cake with solid fill">
              <a:extLst>
                <a:ext uri="{FF2B5EF4-FFF2-40B4-BE49-F238E27FC236}">
                  <a16:creationId xmlns:a16="http://schemas.microsoft.com/office/drawing/2014/main" id="{1C6A1150-DD4F-DDAA-FB0F-49078E57064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092148" y="1447148"/>
              <a:ext cx="497285" cy="500822"/>
            </a:xfrm>
            <a:prstGeom prst="rect">
              <a:avLst/>
            </a:prstGeom>
          </p:spPr>
        </p:pic>
        <p:sp>
          <p:nvSpPr>
            <p:cNvPr id="13" name="TextBox 12">
              <a:extLst>
                <a:ext uri="{FF2B5EF4-FFF2-40B4-BE49-F238E27FC236}">
                  <a16:creationId xmlns:a16="http://schemas.microsoft.com/office/drawing/2014/main" id="{6E86F341-DA85-D394-BED0-E40D7F86D81A}"/>
                </a:ext>
              </a:extLst>
            </p:cNvPr>
            <p:cNvSpPr txBox="1"/>
            <p:nvPr/>
          </p:nvSpPr>
          <p:spPr>
            <a:xfrm>
              <a:off x="2824529" y="2094480"/>
              <a:ext cx="1032522" cy="307777"/>
            </a:xfrm>
            <a:prstGeom prst="rect">
              <a:avLst/>
            </a:prstGeom>
            <a:noFill/>
          </p:spPr>
          <p:txBody>
            <a:bodyPr wrap="square" rtlCol="0">
              <a:spAutoFit/>
            </a:bodyPr>
            <a:lstStyle/>
            <a:p>
              <a:pPr algn="ctr"/>
              <a:r>
                <a:rPr lang="en-US" sz="1400" noProof="0" dirty="0"/>
                <a:t>45 years</a:t>
              </a:r>
            </a:p>
          </p:txBody>
        </p:sp>
      </p:grpSp>
      <p:grpSp>
        <p:nvGrpSpPr>
          <p:cNvPr id="107" name="Group 106">
            <a:extLst>
              <a:ext uri="{FF2B5EF4-FFF2-40B4-BE49-F238E27FC236}">
                <a16:creationId xmlns:a16="http://schemas.microsoft.com/office/drawing/2014/main" id="{F40296AE-7843-0E0B-6109-775B5106859B}"/>
              </a:ext>
            </a:extLst>
          </p:cNvPr>
          <p:cNvGrpSpPr/>
          <p:nvPr/>
        </p:nvGrpSpPr>
        <p:grpSpPr>
          <a:xfrm>
            <a:off x="4447588" y="2039229"/>
            <a:ext cx="767738" cy="763325"/>
            <a:chOff x="4842329" y="1504664"/>
            <a:chExt cx="903598" cy="898403"/>
          </a:xfrm>
        </p:grpSpPr>
        <p:pic>
          <p:nvPicPr>
            <p:cNvPr id="15" name="Graphic 14" descr="Man with solid fill">
              <a:extLst>
                <a:ext uri="{FF2B5EF4-FFF2-40B4-BE49-F238E27FC236}">
                  <a16:creationId xmlns:a16="http://schemas.microsoft.com/office/drawing/2014/main" id="{2BD9EDD9-225C-A865-6236-7D22A68EE1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52588" y="1504664"/>
              <a:ext cx="483081" cy="440956"/>
            </a:xfrm>
            <a:prstGeom prst="rect">
              <a:avLst/>
            </a:prstGeom>
          </p:spPr>
        </p:pic>
        <p:sp>
          <p:nvSpPr>
            <p:cNvPr id="22" name="TextBox 21">
              <a:extLst>
                <a:ext uri="{FF2B5EF4-FFF2-40B4-BE49-F238E27FC236}">
                  <a16:creationId xmlns:a16="http://schemas.microsoft.com/office/drawing/2014/main" id="{DA6E7B3E-85D3-AA3F-9C62-E1F81C5505BE}"/>
                </a:ext>
              </a:extLst>
            </p:cNvPr>
            <p:cNvSpPr txBox="1"/>
            <p:nvPr/>
          </p:nvSpPr>
          <p:spPr>
            <a:xfrm>
              <a:off x="4928691" y="1953294"/>
              <a:ext cx="730874"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Males</a:t>
              </a:r>
            </a:p>
          </p:txBody>
        </p:sp>
        <p:sp>
          <p:nvSpPr>
            <p:cNvPr id="23" name="TextBox 22">
              <a:extLst>
                <a:ext uri="{FF2B5EF4-FFF2-40B4-BE49-F238E27FC236}">
                  <a16:creationId xmlns:a16="http://schemas.microsoft.com/office/drawing/2014/main" id="{21346C6D-AB58-C0ED-2293-B6AB80B9F815}"/>
                </a:ext>
              </a:extLst>
            </p:cNvPr>
            <p:cNvSpPr txBox="1"/>
            <p:nvPr/>
          </p:nvSpPr>
          <p:spPr>
            <a:xfrm>
              <a:off x="4842329" y="2095290"/>
              <a:ext cx="903598" cy="307777"/>
            </a:xfrm>
            <a:prstGeom prst="rect">
              <a:avLst/>
            </a:prstGeom>
            <a:noFill/>
          </p:spPr>
          <p:txBody>
            <a:bodyPr wrap="square" rtlCol="0">
              <a:spAutoFit/>
            </a:bodyPr>
            <a:lstStyle/>
            <a:p>
              <a:pPr algn="ctr"/>
              <a:r>
                <a:rPr lang="en-US" sz="1400" noProof="0" dirty="0"/>
                <a:t>33%</a:t>
              </a:r>
            </a:p>
          </p:txBody>
        </p:sp>
      </p:grpSp>
      <p:grpSp>
        <p:nvGrpSpPr>
          <p:cNvPr id="108" name="Group 107">
            <a:extLst>
              <a:ext uri="{FF2B5EF4-FFF2-40B4-BE49-F238E27FC236}">
                <a16:creationId xmlns:a16="http://schemas.microsoft.com/office/drawing/2014/main" id="{6C76AAD1-6920-3BC7-2DBF-2270786FB33B}"/>
              </a:ext>
            </a:extLst>
          </p:cNvPr>
          <p:cNvGrpSpPr/>
          <p:nvPr/>
        </p:nvGrpSpPr>
        <p:grpSpPr>
          <a:xfrm>
            <a:off x="6522286" y="2022128"/>
            <a:ext cx="1201896" cy="779735"/>
            <a:chOff x="6230456" y="1484539"/>
            <a:chExt cx="1414585" cy="917718"/>
          </a:xfrm>
        </p:grpSpPr>
        <p:pic>
          <p:nvPicPr>
            <p:cNvPr id="24" name="Graphic 23" descr="Scale outline">
              <a:extLst>
                <a:ext uri="{FF2B5EF4-FFF2-40B4-BE49-F238E27FC236}">
                  <a16:creationId xmlns:a16="http://schemas.microsoft.com/office/drawing/2014/main" id="{970A6485-F0D8-1BCB-1208-DC748E349F5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18827" y="1484539"/>
              <a:ext cx="437843" cy="440956"/>
            </a:xfrm>
            <a:prstGeom prst="rect">
              <a:avLst/>
            </a:prstGeom>
          </p:spPr>
        </p:pic>
        <p:sp>
          <p:nvSpPr>
            <p:cNvPr id="25" name="TextBox 24">
              <a:extLst>
                <a:ext uri="{FF2B5EF4-FFF2-40B4-BE49-F238E27FC236}">
                  <a16:creationId xmlns:a16="http://schemas.microsoft.com/office/drawing/2014/main" id="{DEA028E6-C775-0379-A24A-70EDA92423B8}"/>
                </a:ext>
              </a:extLst>
            </p:cNvPr>
            <p:cNvSpPr txBox="1"/>
            <p:nvPr/>
          </p:nvSpPr>
          <p:spPr>
            <a:xfrm>
              <a:off x="6230456" y="1953294"/>
              <a:ext cx="1414585" cy="25356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a:t>
              </a:r>
              <a:r>
                <a:rPr lang="en-US" sz="1400" b="1" noProof="0" dirty="0">
                  <a:latin typeface="+mj-lt"/>
                </a:rPr>
                <a:t>w</a:t>
              </a:r>
              <a:r>
                <a:rPr kumimoji="0" lang="en-US" sz="1400" b="1" i="0" u="none" strike="noStrike" kern="1200" cap="none" spc="0" normalizeH="0" baseline="0" noProof="0" dirty="0">
                  <a:ln>
                    <a:noFill/>
                  </a:ln>
                  <a:effectLst/>
                  <a:uLnTx/>
                  <a:uFillTx/>
                  <a:latin typeface="+mj-lt"/>
                  <a:ea typeface="+mn-ea"/>
                  <a:cs typeface="+mn-cs"/>
                </a:rPr>
                <a:t>eight</a:t>
              </a:r>
            </a:p>
          </p:txBody>
        </p:sp>
        <p:sp>
          <p:nvSpPr>
            <p:cNvPr id="26" name="TextBox 25">
              <a:extLst>
                <a:ext uri="{FF2B5EF4-FFF2-40B4-BE49-F238E27FC236}">
                  <a16:creationId xmlns:a16="http://schemas.microsoft.com/office/drawing/2014/main" id="{A8532F82-3B14-77FC-4616-701B9AA16283}"/>
                </a:ext>
              </a:extLst>
            </p:cNvPr>
            <p:cNvSpPr txBox="1"/>
            <p:nvPr/>
          </p:nvSpPr>
          <p:spPr>
            <a:xfrm>
              <a:off x="6485949" y="2094480"/>
              <a:ext cx="903598" cy="307777"/>
            </a:xfrm>
            <a:prstGeom prst="rect">
              <a:avLst/>
            </a:prstGeom>
            <a:noFill/>
          </p:spPr>
          <p:txBody>
            <a:bodyPr wrap="square" rtlCol="0">
              <a:spAutoFit/>
            </a:bodyPr>
            <a:lstStyle/>
            <a:p>
              <a:pPr algn="ctr"/>
              <a:r>
                <a:rPr lang="en-US" sz="1400" noProof="0" dirty="0"/>
                <a:t>231 lbs</a:t>
              </a:r>
            </a:p>
          </p:txBody>
        </p:sp>
      </p:grpSp>
      <p:grpSp>
        <p:nvGrpSpPr>
          <p:cNvPr id="109" name="Group 108">
            <a:extLst>
              <a:ext uri="{FF2B5EF4-FFF2-40B4-BE49-F238E27FC236}">
                <a16:creationId xmlns:a16="http://schemas.microsoft.com/office/drawing/2014/main" id="{1178EE14-4A2A-3F19-A29D-ABAD6F3D8977}"/>
              </a:ext>
            </a:extLst>
          </p:cNvPr>
          <p:cNvGrpSpPr/>
          <p:nvPr/>
        </p:nvGrpSpPr>
        <p:grpSpPr>
          <a:xfrm>
            <a:off x="9031142" y="2022128"/>
            <a:ext cx="922884" cy="779735"/>
            <a:chOff x="8009968" y="1484539"/>
            <a:chExt cx="1086199" cy="917718"/>
          </a:xfrm>
        </p:grpSpPr>
        <p:pic>
          <p:nvPicPr>
            <p:cNvPr id="27" name="Graphic 26" descr="Scale outline">
              <a:extLst>
                <a:ext uri="{FF2B5EF4-FFF2-40B4-BE49-F238E27FC236}">
                  <a16:creationId xmlns:a16="http://schemas.microsoft.com/office/drawing/2014/main" id="{BEB156FE-0649-7EFE-BFC5-21A1EF75DE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34146" y="1484539"/>
              <a:ext cx="437843" cy="440956"/>
            </a:xfrm>
            <a:prstGeom prst="rect">
              <a:avLst/>
            </a:prstGeom>
          </p:spPr>
        </p:pic>
        <p:sp>
          <p:nvSpPr>
            <p:cNvPr id="28" name="TextBox 27">
              <a:extLst>
                <a:ext uri="{FF2B5EF4-FFF2-40B4-BE49-F238E27FC236}">
                  <a16:creationId xmlns:a16="http://schemas.microsoft.com/office/drawing/2014/main" id="{2BC8766E-0A5B-5B84-D8A3-410222969E52}"/>
                </a:ext>
              </a:extLst>
            </p:cNvPr>
            <p:cNvSpPr txBox="1"/>
            <p:nvPr/>
          </p:nvSpPr>
          <p:spPr>
            <a:xfrm>
              <a:off x="8033779" y="1953294"/>
              <a:ext cx="1038577" cy="21441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j-lt"/>
                  <a:ea typeface="+mn-ea"/>
                  <a:cs typeface="+mn-cs"/>
                </a:rPr>
                <a:t>Mean BMI</a:t>
              </a:r>
            </a:p>
          </p:txBody>
        </p:sp>
        <p:sp>
          <p:nvSpPr>
            <p:cNvPr id="29" name="TextBox 28">
              <a:extLst>
                <a:ext uri="{FF2B5EF4-FFF2-40B4-BE49-F238E27FC236}">
                  <a16:creationId xmlns:a16="http://schemas.microsoft.com/office/drawing/2014/main" id="{C9B87C54-A8EE-7CCA-2DAB-3EA1081F4243}"/>
                </a:ext>
              </a:extLst>
            </p:cNvPr>
            <p:cNvSpPr txBox="1"/>
            <p:nvPr/>
          </p:nvSpPr>
          <p:spPr>
            <a:xfrm>
              <a:off x="8009968" y="2094480"/>
              <a:ext cx="1086199" cy="307777"/>
            </a:xfrm>
            <a:prstGeom prst="rect">
              <a:avLst/>
            </a:prstGeom>
            <a:noFill/>
          </p:spPr>
          <p:txBody>
            <a:bodyPr wrap="square" rtlCol="0">
              <a:spAutoFit/>
            </a:bodyPr>
            <a:lstStyle/>
            <a:p>
              <a:pPr algn="ctr"/>
              <a:r>
                <a:rPr lang="en-US" sz="1400" noProof="0" dirty="0"/>
                <a:t>38 kg/m</a:t>
              </a:r>
              <a:r>
                <a:rPr lang="en-US" sz="1400" baseline="30000" noProof="0" dirty="0"/>
                <a:t>2</a:t>
              </a:r>
            </a:p>
          </p:txBody>
        </p:sp>
      </p:grpSp>
      <p:grpSp>
        <p:nvGrpSpPr>
          <p:cNvPr id="102" name="Group 101">
            <a:extLst>
              <a:ext uri="{FF2B5EF4-FFF2-40B4-BE49-F238E27FC236}">
                <a16:creationId xmlns:a16="http://schemas.microsoft.com/office/drawing/2014/main" id="{0F3AB707-681C-B0EF-EA16-FE160B970195}"/>
              </a:ext>
            </a:extLst>
          </p:cNvPr>
          <p:cNvGrpSpPr/>
          <p:nvPr/>
        </p:nvGrpSpPr>
        <p:grpSpPr>
          <a:xfrm>
            <a:off x="8983933" y="3878763"/>
            <a:ext cx="1869934" cy="307777"/>
            <a:chOff x="8919916" y="3878763"/>
            <a:chExt cx="1869934" cy="307777"/>
          </a:xfrm>
        </p:grpSpPr>
        <p:sp>
          <p:nvSpPr>
            <p:cNvPr id="100" name="TextBox 99">
              <a:extLst>
                <a:ext uri="{FF2B5EF4-FFF2-40B4-BE49-F238E27FC236}">
                  <a16:creationId xmlns:a16="http://schemas.microsoft.com/office/drawing/2014/main" id="{937F8D8D-B3F4-21CE-4041-259F06C87B2B}"/>
                </a:ext>
              </a:extLst>
            </p:cNvPr>
            <p:cNvSpPr txBox="1"/>
            <p:nvPr/>
          </p:nvSpPr>
          <p:spPr>
            <a:xfrm>
              <a:off x="8934560" y="3878763"/>
              <a:ext cx="1855290" cy="307777"/>
            </a:xfrm>
            <a:prstGeom prst="rect">
              <a:avLst/>
            </a:prstGeom>
            <a:noFill/>
          </p:spPr>
          <p:txBody>
            <a:bodyPr wrap="square" rtlCol="0">
              <a:spAutoFit/>
            </a:bodyPr>
            <a:lstStyle/>
            <a:p>
              <a:pPr algn="ctr"/>
              <a:r>
                <a:rPr lang="en-US" sz="1400" noProof="0" dirty="0"/>
                <a:t>Waist circumference</a:t>
              </a:r>
              <a:endParaRPr lang="en-US" sz="1400" baseline="30000" noProof="0" dirty="0"/>
            </a:p>
          </p:txBody>
        </p:sp>
        <p:sp>
          <p:nvSpPr>
            <p:cNvPr id="101" name="Arrow: Down 100">
              <a:extLst>
                <a:ext uri="{FF2B5EF4-FFF2-40B4-BE49-F238E27FC236}">
                  <a16:creationId xmlns:a16="http://schemas.microsoft.com/office/drawing/2014/main" id="{814ED5BF-5AD7-A4A0-3C8A-714742B9E6A2}"/>
                </a:ext>
              </a:extLst>
            </p:cNvPr>
            <p:cNvSpPr/>
            <p:nvPr/>
          </p:nvSpPr>
          <p:spPr>
            <a:xfrm>
              <a:off x="8919916" y="3955281"/>
              <a:ext cx="103166" cy="18288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17866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9878-6716-2DC6-2FDA-5C98F25F8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46BE2-55AB-C8A0-27B8-DACA7398E285}"/>
              </a:ext>
            </a:extLst>
          </p:cNvPr>
          <p:cNvSpPr>
            <a:spLocks noGrp="1"/>
          </p:cNvSpPr>
          <p:nvPr>
            <p:ph type="title"/>
          </p:nvPr>
        </p:nvSpPr>
        <p:spPr/>
        <p:txBody>
          <a:bodyPr>
            <a:normAutofit/>
          </a:bodyPr>
          <a:lstStyle/>
          <a:p>
            <a:r>
              <a:rPr lang="en-US" sz="3200" noProof="0" dirty="0"/>
              <a:t>Tirzepatide: Safety</a:t>
            </a:r>
            <a:endParaRPr lang="en-US" noProof="0" dirty="0"/>
          </a:p>
        </p:txBody>
      </p:sp>
      <p:sp>
        <p:nvSpPr>
          <p:cNvPr id="5" name="Text Placeholder 4">
            <a:extLst>
              <a:ext uri="{FF2B5EF4-FFF2-40B4-BE49-F238E27FC236}">
                <a16:creationId xmlns:a16="http://schemas.microsoft.com/office/drawing/2014/main" id="{BDD53BDE-3A3E-2663-7D13-FB6BC071E5C3}"/>
              </a:ext>
            </a:extLst>
          </p:cNvPr>
          <p:cNvSpPr>
            <a:spLocks noGrp="1"/>
          </p:cNvSpPr>
          <p:nvPr>
            <p:ph type="body" sz="quarter" idx="13"/>
          </p:nvPr>
        </p:nvSpPr>
        <p:spPr/>
        <p:txBody>
          <a:bodyPr/>
          <a:lstStyle/>
          <a:p>
            <a:r>
              <a:rPr lang="en-US" dirty="0"/>
              <a:t>Zepbound</a:t>
            </a:r>
            <a:r>
              <a:rPr lang="en-US" baseline="30000" dirty="0"/>
              <a:t>®</a:t>
            </a:r>
            <a:r>
              <a:rPr lang="en-US" dirty="0"/>
              <a:t> (tirzepatide). Prescribing information. </a:t>
            </a:r>
            <a:r>
              <a:rPr lang="en-CA" u="sng" dirty="0">
                <a:hlinkClick r:id="rId3"/>
              </a:rPr>
              <a:t>https://www.accessdata.fda.gov/drugsatfda_docs/label/2025/217806s031lbl.pdf</a:t>
            </a:r>
            <a:r>
              <a:rPr lang="en-US" dirty="0"/>
              <a:t>. </a:t>
            </a:r>
            <a:r>
              <a:rPr lang="en-CA" dirty="0"/>
              <a:t>Accessed March 2026.</a:t>
            </a:r>
            <a:endParaRPr lang="en-US" noProof="0" dirty="0"/>
          </a:p>
        </p:txBody>
      </p:sp>
      <p:sp>
        <p:nvSpPr>
          <p:cNvPr id="4" name="TextBox 3">
            <a:extLst>
              <a:ext uri="{FF2B5EF4-FFF2-40B4-BE49-F238E27FC236}">
                <a16:creationId xmlns:a16="http://schemas.microsoft.com/office/drawing/2014/main" id="{EC9001CE-C701-B48B-4E05-7F6660F1C400}"/>
              </a:ext>
            </a:extLst>
          </p:cNvPr>
          <p:cNvSpPr txBox="1"/>
          <p:nvPr/>
        </p:nvSpPr>
        <p:spPr>
          <a:xfrm>
            <a:off x="6191210" y="1861064"/>
            <a:ext cx="5416292" cy="687388"/>
          </a:xfrm>
          <a:prstGeom prst="roundRect">
            <a:avLst/>
          </a:prstGeom>
          <a:solidFill>
            <a:schemeClr val="tx1"/>
          </a:solidFill>
          <a:ln>
            <a:noFill/>
          </a:ln>
        </p:spPr>
        <p:txBody>
          <a:bodyPr wrap="square" rtlCol="0">
            <a:noAutofit/>
          </a:bodyPr>
          <a:lstStyle>
            <a:defPPr>
              <a:defRPr lang="en-US"/>
            </a:defPPr>
            <a:lvl1pPr>
              <a:defRPr>
                <a:solidFill>
                  <a:schemeClr val="bg1"/>
                </a:solidFill>
              </a:defRPr>
            </a:lvl1pPr>
          </a:lstStyle>
          <a:p>
            <a:r>
              <a:rPr lang="en-US" noProof="0" dirty="0"/>
              <a:t>Warnings and precautions</a:t>
            </a:r>
          </a:p>
        </p:txBody>
      </p:sp>
      <p:sp>
        <p:nvSpPr>
          <p:cNvPr id="19" name="TextBox 18">
            <a:extLst>
              <a:ext uri="{FF2B5EF4-FFF2-40B4-BE49-F238E27FC236}">
                <a16:creationId xmlns:a16="http://schemas.microsoft.com/office/drawing/2014/main" id="{DF420920-128F-2AE0-A5E2-5942D3D78387}"/>
              </a:ext>
            </a:extLst>
          </p:cNvPr>
          <p:cNvSpPr txBox="1"/>
          <p:nvPr/>
        </p:nvSpPr>
        <p:spPr>
          <a:xfrm>
            <a:off x="597199" y="1861064"/>
            <a:ext cx="5418000" cy="541034"/>
          </a:xfrm>
          <a:prstGeom prst="roundRect">
            <a:avLst/>
          </a:prstGeom>
          <a:solidFill>
            <a:schemeClr val="accent1"/>
          </a:solidFill>
          <a:ln>
            <a:noFill/>
          </a:ln>
        </p:spPr>
        <p:txBody>
          <a:bodyPr wrap="square" rtlCol="0">
            <a:noAutofit/>
          </a:bodyPr>
          <a:lstStyle/>
          <a:p>
            <a:r>
              <a:rPr lang="en-US" noProof="0" dirty="0">
                <a:solidFill>
                  <a:schemeClr val="bg1"/>
                </a:solidFill>
              </a:rPr>
              <a:t>Contraindications</a:t>
            </a:r>
          </a:p>
        </p:txBody>
      </p:sp>
      <p:sp>
        <p:nvSpPr>
          <p:cNvPr id="21" name="Rectangle 20">
            <a:extLst>
              <a:ext uri="{FF2B5EF4-FFF2-40B4-BE49-F238E27FC236}">
                <a16:creationId xmlns:a16="http://schemas.microsoft.com/office/drawing/2014/main" id="{EB5B494F-50CC-EBE1-BE2A-E8FBD0D1673B}"/>
              </a:ext>
            </a:extLst>
          </p:cNvPr>
          <p:cNvSpPr/>
          <p:nvPr/>
        </p:nvSpPr>
        <p:spPr>
          <a:xfrm>
            <a:off x="597199" y="2270061"/>
            <a:ext cx="5418000" cy="1529613"/>
          </a:xfrm>
          <a:prstGeom prst="rect">
            <a:avLst/>
          </a:prstGeom>
          <a:solidFill>
            <a:schemeClr val="accent1">
              <a:lumMod val="20000"/>
              <a:lumOff val="80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08000" rIns="182880" rtlCol="0" anchor="t"/>
          <a:lstStyle/>
          <a:p>
            <a:pPr marL="142875" indent="-142875"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Personal or family history of medullary thyroid carcinoma or in patients with multiple endocrine neoplasia syndrome type 2</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Known serious hypersensitivity to tirzepatide or any of the excipients in tirzepatide</a:t>
            </a:r>
          </a:p>
        </p:txBody>
      </p:sp>
      <p:sp>
        <p:nvSpPr>
          <p:cNvPr id="20" name="TextBox 19">
            <a:extLst>
              <a:ext uri="{FF2B5EF4-FFF2-40B4-BE49-F238E27FC236}">
                <a16:creationId xmlns:a16="http://schemas.microsoft.com/office/drawing/2014/main" id="{DD5DDF14-3FE0-DC7B-4F26-3122DE444B8C}"/>
              </a:ext>
            </a:extLst>
          </p:cNvPr>
          <p:cNvSpPr txBox="1"/>
          <p:nvPr/>
        </p:nvSpPr>
        <p:spPr>
          <a:xfrm>
            <a:off x="597198" y="3429000"/>
            <a:ext cx="5418000" cy="640657"/>
          </a:xfrm>
          <a:prstGeom prst="roundRect">
            <a:avLst/>
          </a:prstGeom>
          <a:solidFill>
            <a:schemeClr val="tx2"/>
          </a:solidFill>
          <a:ln>
            <a:noFill/>
          </a:ln>
        </p:spPr>
        <p:txBody>
          <a:bodyPr wrap="square" rtlCol="0">
            <a:noAutofit/>
          </a:bodyPr>
          <a:lstStyle>
            <a:defPPr>
              <a:defRPr lang="en-US"/>
            </a:defPPr>
            <a:lvl1pPr>
              <a:defRPr>
                <a:solidFill>
                  <a:schemeClr val="bg1"/>
                </a:solidFill>
              </a:defRPr>
            </a:lvl1pPr>
          </a:lstStyle>
          <a:p>
            <a:r>
              <a:rPr lang="en-US" noProof="0" dirty="0"/>
              <a:t>Adverse events (incidence ≥5%)</a:t>
            </a:r>
          </a:p>
        </p:txBody>
      </p:sp>
      <p:sp>
        <p:nvSpPr>
          <p:cNvPr id="22" name="Rectangle 21">
            <a:extLst>
              <a:ext uri="{FF2B5EF4-FFF2-40B4-BE49-F238E27FC236}">
                <a16:creationId xmlns:a16="http://schemas.microsoft.com/office/drawing/2014/main" id="{1D1E8B1D-A78C-256A-C988-880BF2905FD6}"/>
              </a:ext>
            </a:extLst>
          </p:cNvPr>
          <p:cNvSpPr/>
          <p:nvPr/>
        </p:nvSpPr>
        <p:spPr>
          <a:xfrm>
            <a:off x="597198" y="3824344"/>
            <a:ext cx="5418000" cy="2049361"/>
          </a:xfrm>
          <a:prstGeom prst="rect">
            <a:avLst/>
          </a:prstGeom>
          <a:solidFill>
            <a:srgbClr val="F2F2F2"/>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tIns="144000" rIns="182880" numCol="2" rtlCol="0" anchor="ctr"/>
          <a:lstStyle/>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Nausea </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Diarrhea</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Vomiting</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dirty="0">
                <a:solidFill>
                  <a:schemeClr val="tx1"/>
                </a:solidFill>
              </a:rPr>
              <a:t>Constipation </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Abdominal pain</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dirty="0">
                <a:solidFill>
                  <a:schemeClr val="tx1"/>
                </a:solidFill>
              </a:rPr>
              <a:t>Dyspepsia </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Injection site reactions </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Fatigue</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dirty="0">
                <a:solidFill>
                  <a:schemeClr val="tx1"/>
                </a:solidFill>
              </a:rPr>
              <a:t>Hypersensitivity reactions</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Eructation</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dirty="0">
                <a:solidFill>
                  <a:schemeClr val="tx1"/>
                </a:solidFill>
                <a:latin typeface="+mj-lt"/>
              </a:rPr>
              <a:t>Hair loss</a:t>
            </a:r>
          </a:p>
          <a:p>
            <a:pPr marL="144000" marR="0" indent="-144000" defTabSz="1219139" fontAlgn="base">
              <a:lnSpc>
                <a:spcPct val="100000"/>
              </a:lnSpc>
              <a:spcBef>
                <a:spcPct val="0"/>
              </a:spcBef>
              <a:spcAft>
                <a:spcPts val="300"/>
              </a:spcAft>
              <a:buClrTx/>
              <a:buSzTx/>
              <a:buFont typeface="Arial" panose="020B0604020202020204" pitchFamily="34" charset="0"/>
              <a:buChar char="•"/>
              <a:tabLst/>
              <a:defRPr/>
            </a:pPr>
            <a:r>
              <a:rPr lang="en-US" sz="1400" noProof="0" dirty="0">
                <a:solidFill>
                  <a:schemeClr val="tx1"/>
                </a:solidFill>
                <a:latin typeface="+mj-lt"/>
              </a:rPr>
              <a:t>Gastroesophageal reflux disease</a:t>
            </a:r>
          </a:p>
        </p:txBody>
      </p:sp>
      <p:sp>
        <p:nvSpPr>
          <p:cNvPr id="8" name="Rectangle 7">
            <a:extLst>
              <a:ext uri="{FF2B5EF4-FFF2-40B4-BE49-F238E27FC236}">
                <a16:creationId xmlns:a16="http://schemas.microsoft.com/office/drawing/2014/main" id="{979D64F3-F0E2-57ED-8328-984A560D0407}"/>
              </a:ext>
            </a:extLst>
          </p:cNvPr>
          <p:cNvSpPr/>
          <p:nvPr/>
        </p:nvSpPr>
        <p:spPr>
          <a:xfrm>
            <a:off x="6191210" y="2270061"/>
            <a:ext cx="5416292" cy="3603644"/>
          </a:xfrm>
          <a:prstGeom prst="rect">
            <a:avLst/>
          </a:prstGeom>
          <a:solidFill>
            <a:schemeClr val="bg1">
              <a:lumMod val="85000"/>
            </a:schemeClr>
          </a:solidFill>
          <a:ln w="25400" cap="flat" cmpd="sng" algn="ctr">
            <a:noFill/>
            <a:prstDash val="solid"/>
            <a:round/>
            <a:headEnd type="none" w="med" len="med"/>
            <a:tailEnd type="none" w="med" len="med"/>
          </a:ln>
          <a:effectLst/>
          <a:scene3d>
            <a:camera prst="orthographicFront">
              <a:rot lat="0" lon="0" rev="0"/>
            </a:camera>
            <a:lightRig rig="threePt" dir="t">
              <a:rot lat="0" lon="0" rev="0"/>
            </a:lightRig>
          </a:scene3d>
          <a:sp3d prstMaterial="flat">
            <a:contourClr>
              <a:srgbClr val="000000"/>
            </a:contourClr>
          </a:sp3d>
        </p:spPr>
        <p:style>
          <a:lnRef idx="2">
            <a:schemeClr val="accent1">
              <a:shade val="50000"/>
            </a:schemeClr>
          </a:lnRef>
          <a:fillRef idx="1">
            <a:schemeClr val="accent1"/>
          </a:fillRef>
          <a:effectRef idx="0">
            <a:schemeClr val="accent1"/>
          </a:effectRef>
          <a:fontRef idx="minor">
            <a:schemeClr val="lt1"/>
          </a:fontRef>
        </p:style>
        <p:txBody>
          <a:bodyPr lIns="144000" rIns="182880" rtlCol="0" anchor="t"/>
          <a:lstStyle/>
          <a:p>
            <a:pPr marL="144000" indent="-144000" defTabSz="1219139" fontAlgn="base">
              <a:spcBef>
                <a:spcPct val="0"/>
              </a:spcBef>
              <a:spcAft>
                <a:spcPts val="300"/>
              </a:spcAft>
              <a:buFont typeface="Arial" panose="020B0604020202020204" pitchFamily="34" charset="0"/>
              <a:buChar char="•"/>
              <a:defRPr/>
            </a:pPr>
            <a:r>
              <a:rPr lang="en-US" sz="1400" dirty="0">
                <a:solidFill>
                  <a:schemeClr val="tx1"/>
                </a:solidFill>
              </a:rPr>
              <a:t>Risk of thyroid C-cell tumors</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Severe gastrointestinal adverse reactions</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Acute kidney injury due to volume depletion</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Acute gallbladder disease</a:t>
            </a:r>
            <a:endParaRPr kumimoji="0" lang="en-US" sz="1400" b="0" i="0" u="none" strike="noStrike" kern="1200" cap="none" spc="0" normalizeH="0" baseline="0" noProof="0" dirty="0">
              <a:ln>
                <a:noFill/>
              </a:ln>
              <a:solidFill>
                <a:schemeClr val="tx1"/>
              </a:solidFill>
              <a:effectLst/>
              <a:uLnTx/>
              <a:uFillTx/>
              <a:latin typeface="+mj-lt"/>
              <a:ea typeface="+mn-ea"/>
              <a:cs typeface="+mn-cs"/>
            </a:endParaRP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Acute pancreatitis</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Hypersensitivity reactions</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Hypoglycemia</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Diabetic retinopathy complications in patients with </a:t>
            </a:r>
            <a:br>
              <a:rPr lang="en-US" sz="1400" noProof="0" dirty="0">
                <a:solidFill>
                  <a:schemeClr val="tx1"/>
                </a:solidFill>
                <a:latin typeface="+mj-lt"/>
              </a:rPr>
            </a:br>
            <a:r>
              <a:rPr lang="en-US" sz="1400" noProof="0" dirty="0">
                <a:solidFill>
                  <a:schemeClr val="tx1"/>
                </a:solidFill>
                <a:latin typeface="+mj-lt"/>
              </a:rPr>
              <a:t>type 2 diabetes</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Suicidal behavior and ideation</a:t>
            </a:r>
          </a:p>
          <a:p>
            <a:pPr marL="144000" indent="-144000" defTabSz="1219139" fontAlgn="base">
              <a:spcBef>
                <a:spcPct val="0"/>
              </a:spcBef>
              <a:spcAft>
                <a:spcPts val="300"/>
              </a:spcAft>
              <a:buFont typeface="Arial" panose="020B0604020202020204" pitchFamily="34" charset="0"/>
              <a:buChar char="•"/>
              <a:defRPr/>
            </a:pPr>
            <a:r>
              <a:rPr lang="en-US" sz="1400" noProof="0" dirty="0">
                <a:solidFill>
                  <a:schemeClr val="tx1"/>
                </a:solidFill>
                <a:latin typeface="+mj-lt"/>
              </a:rPr>
              <a:t>Pulmonary aspiration during general anesthesia </a:t>
            </a:r>
            <a:br>
              <a:rPr lang="en-US" sz="1400" noProof="0" dirty="0">
                <a:solidFill>
                  <a:schemeClr val="tx1"/>
                </a:solidFill>
                <a:latin typeface="+mj-lt"/>
              </a:rPr>
            </a:br>
            <a:r>
              <a:rPr lang="en-US" sz="1400" noProof="0" dirty="0">
                <a:solidFill>
                  <a:schemeClr val="tx1"/>
                </a:solidFill>
                <a:latin typeface="+mj-lt"/>
              </a:rPr>
              <a:t>or deep sedation</a:t>
            </a:r>
          </a:p>
        </p:txBody>
      </p:sp>
      <p:pic>
        <p:nvPicPr>
          <p:cNvPr id="6" name="Graphic 5">
            <a:extLst>
              <a:ext uri="{FF2B5EF4-FFF2-40B4-BE49-F238E27FC236}">
                <a16:creationId xmlns:a16="http://schemas.microsoft.com/office/drawing/2014/main" id="{C0C86CFA-6A0B-0E4A-C501-A981BCA9EE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33957" y="4792917"/>
            <a:ext cx="998283" cy="998283"/>
          </a:xfrm>
          <a:prstGeom prst="rect">
            <a:avLst/>
          </a:prstGeom>
        </p:spPr>
      </p:pic>
    </p:spTree>
    <p:extLst>
      <p:ext uri="{BB962C8B-B14F-4D97-AF65-F5344CB8AC3E}">
        <p14:creationId xmlns:p14="http://schemas.microsoft.com/office/powerpoint/2010/main" val="2474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FFD6F-B2AF-5E27-942E-A84BE9BCE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59319-CB35-5CD3-2772-34EEAB2D5AF9}"/>
              </a:ext>
            </a:extLst>
          </p:cNvPr>
          <p:cNvSpPr>
            <a:spLocks noGrp="1"/>
          </p:cNvSpPr>
          <p:nvPr>
            <p:ph type="title"/>
          </p:nvPr>
        </p:nvSpPr>
        <p:spPr/>
        <p:txBody>
          <a:bodyPr>
            <a:normAutofit/>
          </a:bodyPr>
          <a:lstStyle/>
          <a:p>
            <a:r>
              <a:rPr lang="en-US" noProof="0" dirty="0"/>
              <a:t>1-year mean weight loss associated with </a:t>
            </a:r>
            <a:br>
              <a:rPr lang="en-US" noProof="0" dirty="0"/>
            </a:br>
            <a:r>
              <a:rPr lang="en-US" noProof="0" dirty="0"/>
              <a:t>FDA-approved AOMs</a:t>
            </a:r>
          </a:p>
        </p:txBody>
      </p:sp>
      <p:sp>
        <p:nvSpPr>
          <p:cNvPr id="19" name="Text Placeholder 18">
            <a:extLst>
              <a:ext uri="{FF2B5EF4-FFF2-40B4-BE49-F238E27FC236}">
                <a16:creationId xmlns:a16="http://schemas.microsoft.com/office/drawing/2014/main" id="{6467C44C-885C-B4B8-73F1-AEFA271DDD40}"/>
              </a:ext>
            </a:extLst>
          </p:cNvPr>
          <p:cNvSpPr>
            <a:spLocks noGrp="1"/>
          </p:cNvSpPr>
          <p:nvPr>
            <p:ph type="body" sz="quarter" idx="13"/>
          </p:nvPr>
        </p:nvSpPr>
        <p:spPr>
          <a:xfrm>
            <a:off x="536240" y="5686634"/>
            <a:ext cx="10896000" cy="657426"/>
          </a:xfrm>
        </p:spPr>
        <p:txBody>
          <a:bodyPr/>
          <a:lstStyle/>
          <a:p>
            <a:r>
              <a:rPr lang="en-US" dirty="0"/>
              <a:t>The values in this chart are not intended to represent head-to-head comparisons and are not from head-to-head trials.</a:t>
            </a:r>
            <a:br>
              <a:rPr lang="en-US" dirty="0"/>
            </a:br>
            <a:r>
              <a:rPr lang="en-US" noProof="0" dirty="0"/>
              <a:t>*Phentermine efficacy reported at 28 weeks; </a:t>
            </a:r>
            <a:r>
              <a:rPr lang="en-US" baseline="30000" noProof="0" dirty="0"/>
              <a:t>†</a:t>
            </a:r>
            <a:r>
              <a:rPr lang="en-US" noProof="0" dirty="0"/>
              <a:t>Semaglutide 7.2 mg s.c. efficacy reported at 72 weeks; </a:t>
            </a:r>
            <a:r>
              <a:rPr lang="en-US" baseline="30000" noProof="0" dirty="0"/>
              <a:t>‡</a:t>
            </a:r>
            <a:r>
              <a:rPr lang="en-US" dirty="0"/>
              <a:t>Semaglutide 25 mg oral efficacy reported at 64 weeks; </a:t>
            </a:r>
            <a:r>
              <a:rPr lang="en-US" baseline="30000" dirty="0"/>
              <a:t>§</a:t>
            </a:r>
            <a:r>
              <a:rPr lang="en-US" noProof="0" dirty="0"/>
              <a:t>Tirzepatide efficacy reported at 72 weeks</a:t>
            </a:r>
            <a:r>
              <a:rPr lang="en-US" dirty="0"/>
              <a:t>; </a:t>
            </a:r>
            <a:r>
              <a:rPr lang="en-US" baseline="30000" dirty="0"/>
              <a:t>#</a:t>
            </a:r>
            <a:r>
              <a:rPr lang="en-US" dirty="0"/>
              <a:t>There were no placebo group results posted. Data are derived from different studies that did not compare therapies against each other. In most cases, the percentage weight reductions were dose dependent. Therefore, the listed mean values may be less than the percentage weight reduction with the highest doses of anti-obesity medications.</a:t>
            </a:r>
            <a:br>
              <a:rPr lang="en-US" noProof="0" dirty="0"/>
            </a:br>
            <a:r>
              <a:rPr lang="en-US" noProof="0" dirty="0"/>
              <a:t>AOM, anti-obesity medication; FDA, </a:t>
            </a:r>
            <a:r>
              <a:rPr lang="en-US" dirty="0"/>
              <a:t>United States </a:t>
            </a:r>
            <a:r>
              <a:rPr lang="en-US" noProof="0" dirty="0"/>
              <a:t>Food and Drug Administration; ER, extended release; </a:t>
            </a:r>
            <a:r>
              <a:rPr lang="en-US" dirty="0"/>
              <a:t>POMC, pro-opiomelanocortin; s.c., subcutaneous; </a:t>
            </a:r>
            <a:r>
              <a:rPr lang="en-US" noProof="0" dirty="0"/>
              <a:t>SR, sustained release.</a:t>
            </a:r>
            <a:br>
              <a:rPr lang="en-US" noProof="0" dirty="0"/>
            </a:br>
            <a:r>
              <a:rPr lang="en-US" noProof="0" dirty="0"/>
              <a:t>References in slide notes.</a:t>
            </a:r>
          </a:p>
        </p:txBody>
      </p:sp>
      <p:grpSp>
        <p:nvGrpSpPr>
          <p:cNvPr id="22" name="Group 21">
            <a:extLst>
              <a:ext uri="{FF2B5EF4-FFF2-40B4-BE49-F238E27FC236}">
                <a16:creationId xmlns:a16="http://schemas.microsoft.com/office/drawing/2014/main" id="{DBF05621-E532-44B9-3401-3A0607CDF5C8}"/>
              </a:ext>
            </a:extLst>
          </p:cNvPr>
          <p:cNvGrpSpPr/>
          <p:nvPr/>
        </p:nvGrpSpPr>
        <p:grpSpPr>
          <a:xfrm>
            <a:off x="587375" y="1295400"/>
            <a:ext cx="10288428" cy="4318371"/>
            <a:chOff x="587375" y="1368263"/>
            <a:chExt cx="10288428" cy="4318371"/>
          </a:xfrm>
        </p:grpSpPr>
        <p:graphicFrame>
          <p:nvGraphicFramePr>
            <p:cNvPr id="6" name="Chart 5">
              <a:extLst>
                <a:ext uri="{FF2B5EF4-FFF2-40B4-BE49-F238E27FC236}">
                  <a16:creationId xmlns:a16="http://schemas.microsoft.com/office/drawing/2014/main" id="{5A1E15A5-FF15-1444-A0CA-622F5E27A25E}"/>
                </a:ext>
              </a:extLst>
            </p:cNvPr>
            <p:cNvGraphicFramePr/>
            <p:nvPr>
              <p:extLst>
                <p:ext uri="{D42A27DB-BD31-4B8C-83A1-F6EECF244321}">
                  <p14:modId xmlns:p14="http://schemas.microsoft.com/office/powerpoint/2010/main" val="1826923446"/>
                </p:ext>
              </p:extLst>
            </p:nvPr>
          </p:nvGraphicFramePr>
          <p:xfrm>
            <a:off x="587375" y="1368263"/>
            <a:ext cx="9410469" cy="4318371"/>
          </p:xfrm>
          <a:graphic>
            <a:graphicData uri="http://schemas.openxmlformats.org/drawingml/2006/chart">
              <c:chart xmlns:c="http://schemas.openxmlformats.org/drawingml/2006/chart" xmlns:r="http://schemas.openxmlformats.org/officeDocument/2006/relationships" r:id="rId3"/>
            </a:graphicData>
          </a:graphic>
        </p:graphicFrame>
        <p:grpSp>
          <p:nvGrpSpPr>
            <p:cNvPr id="45" name="Group 44">
              <a:extLst>
                <a:ext uri="{FF2B5EF4-FFF2-40B4-BE49-F238E27FC236}">
                  <a16:creationId xmlns:a16="http://schemas.microsoft.com/office/drawing/2014/main" id="{B9DCE4CD-6042-BEAD-6CFB-A1BAF47C53B9}"/>
                </a:ext>
              </a:extLst>
            </p:cNvPr>
            <p:cNvGrpSpPr/>
            <p:nvPr/>
          </p:nvGrpSpPr>
          <p:grpSpPr>
            <a:xfrm>
              <a:off x="5950259" y="1783849"/>
              <a:ext cx="1563197" cy="304103"/>
              <a:chOff x="-3492310" y="1611618"/>
              <a:chExt cx="1580063" cy="396008"/>
            </a:xfrm>
          </p:grpSpPr>
          <p:sp>
            <p:nvSpPr>
              <p:cNvPr id="38" name="Rectangle: Rounded Corners 37">
                <a:extLst>
                  <a:ext uri="{FF2B5EF4-FFF2-40B4-BE49-F238E27FC236}">
                    <a16:creationId xmlns:a16="http://schemas.microsoft.com/office/drawing/2014/main" id="{5CD1F5BC-7CB8-D608-ECF0-C0F4278AB0D8}"/>
                  </a:ext>
                </a:extLst>
              </p:cNvPr>
              <p:cNvSpPr/>
              <p:nvPr/>
            </p:nvSpPr>
            <p:spPr>
              <a:xfrm>
                <a:off x="-3492310" y="1611618"/>
                <a:ext cx="1580062" cy="396007"/>
              </a:xfrm>
              <a:prstGeom prst="roundRect">
                <a:avLst>
                  <a:gd name="adj" fmla="val 50000"/>
                </a:avLst>
              </a:prstGeom>
              <a:noFill/>
              <a:ln w="28575">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Freeform: Shape 43">
                <a:extLst>
                  <a:ext uri="{FF2B5EF4-FFF2-40B4-BE49-F238E27FC236}">
                    <a16:creationId xmlns:a16="http://schemas.microsoft.com/office/drawing/2014/main" id="{73A66F96-BB69-64BB-3B99-DBC1490B9DB2}"/>
                  </a:ext>
                </a:extLst>
              </p:cNvPr>
              <p:cNvSpPr/>
              <p:nvPr/>
            </p:nvSpPr>
            <p:spPr>
              <a:xfrm>
                <a:off x="-2705101" y="1611618"/>
                <a:ext cx="792854" cy="396008"/>
              </a:xfrm>
              <a:custGeom>
                <a:avLst/>
                <a:gdLst>
                  <a:gd name="connsiteX0" fmla="*/ 0 w 792854"/>
                  <a:gd name="connsiteY0" fmla="*/ 0 h 396008"/>
                  <a:gd name="connsiteX1" fmla="*/ 594850 w 792854"/>
                  <a:gd name="connsiteY1" fmla="*/ 0 h 396008"/>
                  <a:gd name="connsiteX2" fmla="*/ 792854 w 792854"/>
                  <a:gd name="connsiteY2" fmla="*/ 198004 h 396008"/>
                  <a:gd name="connsiteX3" fmla="*/ 792853 w 792854"/>
                  <a:gd name="connsiteY3" fmla="*/ 198004 h 396008"/>
                  <a:gd name="connsiteX4" fmla="*/ 594849 w 792854"/>
                  <a:gd name="connsiteY4" fmla="*/ 396008 h 396008"/>
                  <a:gd name="connsiteX5" fmla="*/ 0 w 792854"/>
                  <a:gd name="connsiteY5" fmla="*/ 396008 h 39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4" h="396008">
                    <a:moveTo>
                      <a:pt x="0" y="0"/>
                    </a:moveTo>
                    <a:lnTo>
                      <a:pt x="594850" y="0"/>
                    </a:lnTo>
                    <a:cubicBezTo>
                      <a:pt x="704205" y="0"/>
                      <a:pt x="792854" y="88649"/>
                      <a:pt x="792854" y="198004"/>
                    </a:cubicBezTo>
                    <a:lnTo>
                      <a:pt x="792853" y="198004"/>
                    </a:lnTo>
                    <a:cubicBezTo>
                      <a:pt x="792853" y="307359"/>
                      <a:pt x="704204" y="396008"/>
                      <a:pt x="594849" y="396008"/>
                    </a:cubicBezTo>
                    <a:lnTo>
                      <a:pt x="0" y="396008"/>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7" name="TextBox 6">
              <a:extLst>
                <a:ext uri="{FF2B5EF4-FFF2-40B4-BE49-F238E27FC236}">
                  <a16:creationId xmlns:a16="http://schemas.microsoft.com/office/drawing/2014/main" id="{66C332A8-5FC5-1DF7-87BF-521C2EFE748F}"/>
                </a:ext>
              </a:extLst>
            </p:cNvPr>
            <p:cNvSpPr txBox="1"/>
            <p:nvPr/>
          </p:nvSpPr>
          <p:spPr>
            <a:xfrm>
              <a:off x="5922919" y="1797401"/>
              <a:ext cx="1563196" cy="276999"/>
            </a:xfrm>
            <a:prstGeom prst="rect">
              <a:avLst/>
            </a:prstGeom>
            <a:noFill/>
          </p:spPr>
          <p:txBody>
            <a:bodyPr wrap="square" rtlCol="0">
              <a:spAutoFit/>
            </a:bodyPr>
            <a:lstStyle/>
            <a:p>
              <a:pPr algn="ctr"/>
              <a:r>
                <a:rPr lang="en-US" sz="1200" i="1" noProof="0" dirty="0">
                  <a:solidFill>
                    <a:schemeClr val="accent1"/>
                  </a:solidFill>
                </a:rPr>
                <a:t>vs placebo at 1%</a:t>
              </a:r>
            </a:p>
          </p:txBody>
        </p:sp>
        <p:grpSp>
          <p:nvGrpSpPr>
            <p:cNvPr id="46" name="Group 45">
              <a:extLst>
                <a:ext uri="{FF2B5EF4-FFF2-40B4-BE49-F238E27FC236}">
                  <a16:creationId xmlns:a16="http://schemas.microsoft.com/office/drawing/2014/main" id="{40963691-60B7-6598-7836-ABE09B0C09CD}"/>
                </a:ext>
              </a:extLst>
            </p:cNvPr>
            <p:cNvGrpSpPr/>
            <p:nvPr/>
          </p:nvGrpSpPr>
          <p:grpSpPr>
            <a:xfrm>
              <a:off x="6165853" y="2176825"/>
              <a:ext cx="1563196" cy="304103"/>
              <a:chOff x="-3492309" y="1611618"/>
              <a:chExt cx="1580062" cy="396008"/>
            </a:xfrm>
          </p:grpSpPr>
          <p:sp>
            <p:nvSpPr>
              <p:cNvPr id="47" name="Rectangle: Rounded Corners 46">
                <a:extLst>
                  <a:ext uri="{FF2B5EF4-FFF2-40B4-BE49-F238E27FC236}">
                    <a16:creationId xmlns:a16="http://schemas.microsoft.com/office/drawing/2014/main" id="{5C414284-31CF-7FA5-EA49-61CC7EC89C69}"/>
                  </a:ext>
                </a:extLst>
              </p:cNvPr>
              <p:cNvSpPr/>
              <p:nvPr/>
            </p:nvSpPr>
            <p:spPr>
              <a:xfrm>
                <a:off x="-3492309" y="1611618"/>
                <a:ext cx="1580062" cy="396007"/>
              </a:xfrm>
              <a:prstGeom prst="roundRect">
                <a:avLst>
                  <a:gd name="adj" fmla="val 50000"/>
                </a:avLst>
              </a:prstGeom>
              <a:noFill/>
              <a:ln w="28575">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Freeform: Shape 47">
                <a:extLst>
                  <a:ext uri="{FF2B5EF4-FFF2-40B4-BE49-F238E27FC236}">
                    <a16:creationId xmlns:a16="http://schemas.microsoft.com/office/drawing/2014/main" id="{7A8092FE-D821-F17F-2806-8F51324F3EE0}"/>
                  </a:ext>
                </a:extLst>
              </p:cNvPr>
              <p:cNvSpPr/>
              <p:nvPr/>
            </p:nvSpPr>
            <p:spPr>
              <a:xfrm>
                <a:off x="-2705101" y="1611618"/>
                <a:ext cx="792854" cy="396008"/>
              </a:xfrm>
              <a:custGeom>
                <a:avLst/>
                <a:gdLst>
                  <a:gd name="connsiteX0" fmla="*/ 0 w 792854"/>
                  <a:gd name="connsiteY0" fmla="*/ 0 h 396008"/>
                  <a:gd name="connsiteX1" fmla="*/ 594850 w 792854"/>
                  <a:gd name="connsiteY1" fmla="*/ 0 h 396008"/>
                  <a:gd name="connsiteX2" fmla="*/ 792854 w 792854"/>
                  <a:gd name="connsiteY2" fmla="*/ 198004 h 396008"/>
                  <a:gd name="connsiteX3" fmla="*/ 792853 w 792854"/>
                  <a:gd name="connsiteY3" fmla="*/ 198004 h 396008"/>
                  <a:gd name="connsiteX4" fmla="*/ 594849 w 792854"/>
                  <a:gd name="connsiteY4" fmla="*/ 396008 h 396008"/>
                  <a:gd name="connsiteX5" fmla="*/ 0 w 792854"/>
                  <a:gd name="connsiteY5" fmla="*/ 396008 h 39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4" h="396008">
                    <a:moveTo>
                      <a:pt x="0" y="0"/>
                    </a:moveTo>
                    <a:lnTo>
                      <a:pt x="594850" y="0"/>
                    </a:lnTo>
                    <a:cubicBezTo>
                      <a:pt x="704205" y="0"/>
                      <a:pt x="792854" y="88649"/>
                      <a:pt x="792854" y="198004"/>
                    </a:cubicBezTo>
                    <a:lnTo>
                      <a:pt x="792853" y="198004"/>
                    </a:lnTo>
                    <a:cubicBezTo>
                      <a:pt x="792853" y="307359"/>
                      <a:pt x="704204" y="396008"/>
                      <a:pt x="594849" y="396008"/>
                    </a:cubicBezTo>
                    <a:lnTo>
                      <a:pt x="0" y="396008"/>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12" name="TextBox 11">
              <a:extLst>
                <a:ext uri="{FF2B5EF4-FFF2-40B4-BE49-F238E27FC236}">
                  <a16:creationId xmlns:a16="http://schemas.microsoft.com/office/drawing/2014/main" id="{E9737B6C-066C-8083-9E4C-E4323051BF29}"/>
                </a:ext>
              </a:extLst>
            </p:cNvPr>
            <p:cNvSpPr txBox="1"/>
            <p:nvPr/>
          </p:nvSpPr>
          <p:spPr>
            <a:xfrm>
              <a:off x="6142055" y="2190377"/>
              <a:ext cx="1563196" cy="276999"/>
            </a:xfrm>
            <a:prstGeom prst="rect">
              <a:avLst/>
            </a:prstGeom>
            <a:noFill/>
          </p:spPr>
          <p:txBody>
            <a:bodyPr wrap="square" rtlCol="0">
              <a:spAutoFit/>
            </a:bodyPr>
            <a:lstStyle/>
            <a:p>
              <a:pPr algn="ctr"/>
              <a:r>
                <a:rPr lang="en-US" sz="1200" i="1" noProof="0" dirty="0">
                  <a:solidFill>
                    <a:schemeClr val="accent1"/>
                  </a:solidFill>
                </a:rPr>
                <a:t>vs placebo at 2%</a:t>
              </a:r>
            </a:p>
          </p:txBody>
        </p:sp>
        <p:grpSp>
          <p:nvGrpSpPr>
            <p:cNvPr id="49" name="Group 48">
              <a:extLst>
                <a:ext uri="{FF2B5EF4-FFF2-40B4-BE49-F238E27FC236}">
                  <a16:creationId xmlns:a16="http://schemas.microsoft.com/office/drawing/2014/main" id="{026B6381-093F-37EE-E3E8-7BE06A4DCAC0}"/>
                </a:ext>
              </a:extLst>
            </p:cNvPr>
            <p:cNvGrpSpPr/>
            <p:nvPr/>
          </p:nvGrpSpPr>
          <p:grpSpPr>
            <a:xfrm>
              <a:off x="6209203" y="2552700"/>
              <a:ext cx="1563197" cy="304103"/>
              <a:chOff x="-3492310" y="1611618"/>
              <a:chExt cx="1580063" cy="396009"/>
            </a:xfrm>
          </p:grpSpPr>
          <p:sp>
            <p:nvSpPr>
              <p:cNvPr id="50" name="Rectangle: Rounded Corners 49">
                <a:extLst>
                  <a:ext uri="{FF2B5EF4-FFF2-40B4-BE49-F238E27FC236}">
                    <a16:creationId xmlns:a16="http://schemas.microsoft.com/office/drawing/2014/main" id="{9C80DCC0-4AD8-91BE-3472-4B859290C824}"/>
                  </a:ext>
                </a:extLst>
              </p:cNvPr>
              <p:cNvSpPr/>
              <p:nvPr/>
            </p:nvSpPr>
            <p:spPr>
              <a:xfrm>
                <a:off x="-3492310" y="1611618"/>
                <a:ext cx="1580062" cy="396007"/>
              </a:xfrm>
              <a:prstGeom prst="roundRect">
                <a:avLst>
                  <a:gd name="adj" fmla="val 50000"/>
                </a:avLst>
              </a:prstGeom>
              <a:noFill/>
              <a:ln w="28575">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1" name="Freeform: Shape 50">
                <a:extLst>
                  <a:ext uri="{FF2B5EF4-FFF2-40B4-BE49-F238E27FC236}">
                    <a16:creationId xmlns:a16="http://schemas.microsoft.com/office/drawing/2014/main" id="{E7C483AF-2589-9596-981C-F13473B80F4B}"/>
                  </a:ext>
                </a:extLst>
              </p:cNvPr>
              <p:cNvSpPr/>
              <p:nvPr/>
            </p:nvSpPr>
            <p:spPr>
              <a:xfrm>
                <a:off x="-2705101" y="1611618"/>
                <a:ext cx="792854" cy="396008"/>
              </a:xfrm>
              <a:custGeom>
                <a:avLst/>
                <a:gdLst>
                  <a:gd name="connsiteX0" fmla="*/ 0 w 792854"/>
                  <a:gd name="connsiteY0" fmla="*/ 0 h 396008"/>
                  <a:gd name="connsiteX1" fmla="*/ 594850 w 792854"/>
                  <a:gd name="connsiteY1" fmla="*/ 0 h 396008"/>
                  <a:gd name="connsiteX2" fmla="*/ 792854 w 792854"/>
                  <a:gd name="connsiteY2" fmla="*/ 198004 h 396008"/>
                  <a:gd name="connsiteX3" fmla="*/ 792853 w 792854"/>
                  <a:gd name="connsiteY3" fmla="*/ 198004 h 396008"/>
                  <a:gd name="connsiteX4" fmla="*/ 594849 w 792854"/>
                  <a:gd name="connsiteY4" fmla="*/ 396008 h 396008"/>
                  <a:gd name="connsiteX5" fmla="*/ 0 w 792854"/>
                  <a:gd name="connsiteY5" fmla="*/ 396008 h 39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4" h="396008">
                    <a:moveTo>
                      <a:pt x="0" y="0"/>
                    </a:moveTo>
                    <a:lnTo>
                      <a:pt x="594850" y="0"/>
                    </a:lnTo>
                    <a:cubicBezTo>
                      <a:pt x="704205" y="0"/>
                      <a:pt x="792854" y="88649"/>
                      <a:pt x="792854" y="198004"/>
                    </a:cubicBezTo>
                    <a:lnTo>
                      <a:pt x="792853" y="198004"/>
                    </a:lnTo>
                    <a:cubicBezTo>
                      <a:pt x="792853" y="307359"/>
                      <a:pt x="704204" y="396008"/>
                      <a:pt x="594849" y="396008"/>
                    </a:cubicBezTo>
                    <a:lnTo>
                      <a:pt x="0" y="396008"/>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9" name="TextBox 8">
              <a:extLst>
                <a:ext uri="{FF2B5EF4-FFF2-40B4-BE49-F238E27FC236}">
                  <a16:creationId xmlns:a16="http://schemas.microsoft.com/office/drawing/2014/main" id="{B4D8D6CE-57A1-F0F3-BA2B-CD10B01BC2A6}"/>
                </a:ext>
              </a:extLst>
            </p:cNvPr>
            <p:cNvSpPr txBox="1"/>
            <p:nvPr/>
          </p:nvSpPr>
          <p:spPr>
            <a:xfrm>
              <a:off x="6185406" y="2566252"/>
              <a:ext cx="1563196" cy="276999"/>
            </a:xfrm>
            <a:prstGeom prst="rect">
              <a:avLst/>
            </a:prstGeom>
            <a:noFill/>
          </p:spPr>
          <p:txBody>
            <a:bodyPr wrap="square" rtlCol="0">
              <a:spAutoFit/>
            </a:bodyPr>
            <a:lstStyle/>
            <a:p>
              <a:pPr algn="ctr"/>
              <a:r>
                <a:rPr lang="en-US" sz="1200" i="1" noProof="0" dirty="0">
                  <a:solidFill>
                    <a:schemeClr val="accent1"/>
                  </a:solidFill>
                </a:rPr>
                <a:t>vs placebo at 4%</a:t>
              </a:r>
            </a:p>
          </p:txBody>
        </p:sp>
        <p:grpSp>
          <p:nvGrpSpPr>
            <p:cNvPr id="55" name="Group 54">
              <a:extLst>
                <a:ext uri="{FF2B5EF4-FFF2-40B4-BE49-F238E27FC236}">
                  <a16:creationId xmlns:a16="http://schemas.microsoft.com/office/drawing/2014/main" id="{0FB023B5-ECE8-0B82-6186-CB1E0DC6204C}"/>
                </a:ext>
              </a:extLst>
            </p:cNvPr>
            <p:cNvGrpSpPr/>
            <p:nvPr/>
          </p:nvGrpSpPr>
          <p:grpSpPr>
            <a:xfrm>
              <a:off x="7004681" y="3289322"/>
              <a:ext cx="1563196" cy="304103"/>
              <a:chOff x="-3492309" y="1611618"/>
              <a:chExt cx="1580062" cy="396008"/>
            </a:xfrm>
          </p:grpSpPr>
          <p:sp>
            <p:nvSpPr>
              <p:cNvPr id="56" name="Rectangle: Rounded Corners 55">
                <a:extLst>
                  <a:ext uri="{FF2B5EF4-FFF2-40B4-BE49-F238E27FC236}">
                    <a16:creationId xmlns:a16="http://schemas.microsoft.com/office/drawing/2014/main" id="{8C754636-7387-B8D5-A401-6990DB463C69}"/>
                  </a:ext>
                </a:extLst>
              </p:cNvPr>
              <p:cNvSpPr/>
              <p:nvPr/>
            </p:nvSpPr>
            <p:spPr>
              <a:xfrm>
                <a:off x="-3492309" y="1611618"/>
                <a:ext cx="1580062" cy="396007"/>
              </a:xfrm>
              <a:prstGeom prst="roundRect">
                <a:avLst>
                  <a:gd name="adj" fmla="val 50000"/>
                </a:avLst>
              </a:prstGeom>
              <a:noFill/>
              <a:ln w="28575">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7" name="Freeform: Shape 56">
                <a:extLst>
                  <a:ext uri="{FF2B5EF4-FFF2-40B4-BE49-F238E27FC236}">
                    <a16:creationId xmlns:a16="http://schemas.microsoft.com/office/drawing/2014/main" id="{DA21ED3E-A8BA-E4A4-2A7A-31C47B3E725C}"/>
                  </a:ext>
                </a:extLst>
              </p:cNvPr>
              <p:cNvSpPr/>
              <p:nvPr/>
            </p:nvSpPr>
            <p:spPr>
              <a:xfrm>
                <a:off x="-2705101" y="1611618"/>
                <a:ext cx="792854" cy="396008"/>
              </a:xfrm>
              <a:custGeom>
                <a:avLst/>
                <a:gdLst>
                  <a:gd name="connsiteX0" fmla="*/ 0 w 792854"/>
                  <a:gd name="connsiteY0" fmla="*/ 0 h 396008"/>
                  <a:gd name="connsiteX1" fmla="*/ 594850 w 792854"/>
                  <a:gd name="connsiteY1" fmla="*/ 0 h 396008"/>
                  <a:gd name="connsiteX2" fmla="*/ 792854 w 792854"/>
                  <a:gd name="connsiteY2" fmla="*/ 198004 h 396008"/>
                  <a:gd name="connsiteX3" fmla="*/ 792853 w 792854"/>
                  <a:gd name="connsiteY3" fmla="*/ 198004 h 396008"/>
                  <a:gd name="connsiteX4" fmla="*/ 594849 w 792854"/>
                  <a:gd name="connsiteY4" fmla="*/ 396008 h 396008"/>
                  <a:gd name="connsiteX5" fmla="*/ 0 w 792854"/>
                  <a:gd name="connsiteY5" fmla="*/ 396008 h 39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4" h="396008">
                    <a:moveTo>
                      <a:pt x="0" y="0"/>
                    </a:moveTo>
                    <a:lnTo>
                      <a:pt x="594850" y="0"/>
                    </a:lnTo>
                    <a:cubicBezTo>
                      <a:pt x="704205" y="0"/>
                      <a:pt x="792854" y="88649"/>
                      <a:pt x="792854" y="198004"/>
                    </a:cubicBezTo>
                    <a:lnTo>
                      <a:pt x="792853" y="198004"/>
                    </a:lnTo>
                    <a:cubicBezTo>
                      <a:pt x="792853" y="307359"/>
                      <a:pt x="704204" y="396008"/>
                      <a:pt x="594849" y="396008"/>
                    </a:cubicBezTo>
                    <a:lnTo>
                      <a:pt x="0" y="396008"/>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5" name="TextBox 4">
              <a:extLst>
                <a:ext uri="{FF2B5EF4-FFF2-40B4-BE49-F238E27FC236}">
                  <a16:creationId xmlns:a16="http://schemas.microsoft.com/office/drawing/2014/main" id="{5B5AD404-0331-5110-88A0-5A2528DAA2C8}"/>
                </a:ext>
              </a:extLst>
            </p:cNvPr>
            <p:cNvSpPr txBox="1"/>
            <p:nvPr/>
          </p:nvSpPr>
          <p:spPr>
            <a:xfrm>
              <a:off x="6997149" y="3298222"/>
              <a:ext cx="1563196" cy="286302"/>
            </a:xfrm>
            <a:prstGeom prst="rect">
              <a:avLst/>
            </a:prstGeom>
            <a:noFill/>
          </p:spPr>
          <p:txBody>
            <a:bodyPr wrap="square" rtlCol="0">
              <a:spAutoFit/>
            </a:bodyPr>
            <a:lstStyle/>
            <a:p>
              <a:pPr algn="ctr"/>
              <a:r>
                <a:rPr lang="en-US" sz="1200" i="1" noProof="0" dirty="0">
                  <a:solidFill>
                    <a:schemeClr val="accent1"/>
                  </a:solidFill>
                </a:rPr>
                <a:t>vs placebo at </a:t>
              </a:r>
              <a:r>
                <a:rPr lang="en-US" sz="1200" i="1" dirty="0">
                  <a:solidFill>
                    <a:schemeClr val="accent1"/>
                  </a:solidFill>
                </a:rPr>
                <a:t>2</a:t>
              </a:r>
              <a:r>
                <a:rPr lang="en-US" sz="1200" i="1" noProof="0" dirty="0">
                  <a:solidFill>
                    <a:schemeClr val="accent1"/>
                  </a:solidFill>
                </a:rPr>
                <a:t>%</a:t>
              </a:r>
            </a:p>
          </p:txBody>
        </p:sp>
        <p:sp>
          <p:nvSpPr>
            <p:cNvPr id="60" name="Freeform: Shape 59">
              <a:extLst>
                <a:ext uri="{FF2B5EF4-FFF2-40B4-BE49-F238E27FC236}">
                  <a16:creationId xmlns:a16="http://schemas.microsoft.com/office/drawing/2014/main" id="{345484F3-DD19-09AD-C5B9-E5F3810FFC74}"/>
                </a:ext>
              </a:extLst>
            </p:cNvPr>
            <p:cNvSpPr/>
            <p:nvPr/>
          </p:nvSpPr>
          <p:spPr>
            <a:xfrm>
              <a:off x="9571564" y="3663698"/>
              <a:ext cx="784391" cy="304103"/>
            </a:xfrm>
            <a:custGeom>
              <a:avLst/>
              <a:gdLst>
                <a:gd name="connsiteX0" fmla="*/ 0 w 792854"/>
                <a:gd name="connsiteY0" fmla="*/ 0 h 396008"/>
                <a:gd name="connsiteX1" fmla="*/ 594850 w 792854"/>
                <a:gd name="connsiteY1" fmla="*/ 0 h 396008"/>
                <a:gd name="connsiteX2" fmla="*/ 792854 w 792854"/>
                <a:gd name="connsiteY2" fmla="*/ 198004 h 396008"/>
                <a:gd name="connsiteX3" fmla="*/ 792853 w 792854"/>
                <a:gd name="connsiteY3" fmla="*/ 198004 h 396008"/>
                <a:gd name="connsiteX4" fmla="*/ 594849 w 792854"/>
                <a:gd name="connsiteY4" fmla="*/ 396008 h 396008"/>
                <a:gd name="connsiteX5" fmla="*/ 0 w 792854"/>
                <a:gd name="connsiteY5" fmla="*/ 396008 h 39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4" h="396008">
                  <a:moveTo>
                    <a:pt x="0" y="0"/>
                  </a:moveTo>
                  <a:lnTo>
                    <a:pt x="594850" y="0"/>
                  </a:lnTo>
                  <a:cubicBezTo>
                    <a:pt x="704205" y="0"/>
                    <a:pt x="792854" y="88649"/>
                    <a:pt x="792854" y="198004"/>
                  </a:cubicBezTo>
                  <a:lnTo>
                    <a:pt x="792853" y="198004"/>
                  </a:lnTo>
                  <a:cubicBezTo>
                    <a:pt x="792853" y="307359"/>
                    <a:pt x="704204" y="396008"/>
                    <a:pt x="594849" y="396008"/>
                  </a:cubicBezTo>
                  <a:lnTo>
                    <a:pt x="0" y="396008"/>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61" name="Group 60">
              <a:extLst>
                <a:ext uri="{FF2B5EF4-FFF2-40B4-BE49-F238E27FC236}">
                  <a16:creationId xmlns:a16="http://schemas.microsoft.com/office/drawing/2014/main" id="{569D0C20-4252-6911-76A9-29453762B0EE}"/>
                </a:ext>
              </a:extLst>
            </p:cNvPr>
            <p:cNvGrpSpPr/>
            <p:nvPr/>
          </p:nvGrpSpPr>
          <p:grpSpPr>
            <a:xfrm>
              <a:off x="9312607" y="4407203"/>
              <a:ext cx="1563196" cy="304103"/>
              <a:chOff x="-3492309" y="1611618"/>
              <a:chExt cx="1580062" cy="396008"/>
            </a:xfrm>
          </p:grpSpPr>
          <p:sp>
            <p:nvSpPr>
              <p:cNvPr id="62" name="Rectangle: Rounded Corners 61">
                <a:extLst>
                  <a:ext uri="{FF2B5EF4-FFF2-40B4-BE49-F238E27FC236}">
                    <a16:creationId xmlns:a16="http://schemas.microsoft.com/office/drawing/2014/main" id="{F8C56DAD-E422-5A50-418D-E43AA14CE6C8}"/>
                  </a:ext>
                </a:extLst>
              </p:cNvPr>
              <p:cNvSpPr/>
              <p:nvPr/>
            </p:nvSpPr>
            <p:spPr>
              <a:xfrm>
                <a:off x="-3492309" y="1611618"/>
                <a:ext cx="1580062" cy="396007"/>
              </a:xfrm>
              <a:prstGeom prst="roundRect">
                <a:avLst>
                  <a:gd name="adj" fmla="val 50000"/>
                </a:avLst>
              </a:prstGeom>
              <a:noFill/>
              <a:ln w="28575">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3" name="Freeform: Shape 62">
                <a:extLst>
                  <a:ext uri="{FF2B5EF4-FFF2-40B4-BE49-F238E27FC236}">
                    <a16:creationId xmlns:a16="http://schemas.microsoft.com/office/drawing/2014/main" id="{1842BBEE-FA84-7D75-6506-0F3F3786C21B}"/>
                  </a:ext>
                </a:extLst>
              </p:cNvPr>
              <p:cNvSpPr/>
              <p:nvPr/>
            </p:nvSpPr>
            <p:spPr>
              <a:xfrm>
                <a:off x="-2705101" y="1611618"/>
                <a:ext cx="792854" cy="396008"/>
              </a:xfrm>
              <a:custGeom>
                <a:avLst/>
                <a:gdLst>
                  <a:gd name="connsiteX0" fmla="*/ 0 w 792854"/>
                  <a:gd name="connsiteY0" fmla="*/ 0 h 396008"/>
                  <a:gd name="connsiteX1" fmla="*/ 594850 w 792854"/>
                  <a:gd name="connsiteY1" fmla="*/ 0 h 396008"/>
                  <a:gd name="connsiteX2" fmla="*/ 792854 w 792854"/>
                  <a:gd name="connsiteY2" fmla="*/ 198004 h 396008"/>
                  <a:gd name="connsiteX3" fmla="*/ 792853 w 792854"/>
                  <a:gd name="connsiteY3" fmla="*/ 198004 h 396008"/>
                  <a:gd name="connsiteX4" fmla="*/ 594849 w 792854"/>
                  <a:gd name="connsiteY4" fmla="*/ 396008 h 396008"/>
                  <a:gd name="connsiteX5" fmla="*/ 0 w 792854"/>
                  <a:gd name="connsiteY5" fmla="*/ 396008 h 39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4" h="396008">
                    <a:moveTo>
                      <a:pt x="0" y="0"/>
                    </a:moveTo>
                    <a:lnTo>
                      <a:pt x="594850" y="0"/>
                    </a:lnTo>
                    <a:cubicBezTo>
                      <a:pt x="704205" y="0"/>
                      <a:pt x="792854" y="88649"/>
                      <a:pt x="792854" y="198004"/>
                    </a:cubicBezTo>
                    <a:lnTo>
                      <a:pt x="792853" y="198004"/>
                    </a:lnTo>
                    <a:cubicBezTo>
                      <a:pt x="792853" y="307359"/>
                      <a:pt x="704204" y="396008"/>
                      <a:pt x="594849" y="396008"/>
                    </a:cubicBezTo>
                    <a:lnTo>
                      <a:pt x="0" y="396008"/>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8" name="TextBox 7">
              <a:extLst>
                <a:ext uri="{FF2B5EF4-FFF2-40B4-BE49-F238E27FC236}">
                  <a16:creationId xmlns:a16="http://schemas.microsoft.com/office/drawing/2014/main" id="{38305BD0-8C67-7449-1389-F99412569382}"/>
                </a:ext>
              </a:extLst>
            </p:cNvPr>
            <p:cNvSpPr txBox="1"/>
            <p:nvPr/>
          </p:nvSpPr>
          <p:spPr>
            <a:xfrm>
              <a:off x="9296400" y="4422822"/>
              <a:ext cx="1563196" cy="276999"/>
            </a:xfrm>
            <a:prstGeom prst="rect">
              <a:avLst/>
            </a:prstGeom>
            <a:noFill/>
          </p:spPr>
          <p:txBody>
            <a:bodyPr wrap="square" rtlCol="0">
              <a:spAutoFit/>
            </a:bodyPr>
            <a:lstStyle/>
            <a:p>
              <a:pPr algn="ctr"/>
              <a:r>
                <a:rPr lang="en-US" sz="1200" i="1" noProof="0" dirty="0">
                  <a:solidFill>
                    <a:schemeClr val="accent1"/>
                  </a:solidFill>
                </a:rPr>
                <a:t>vs placebo at 3%</a:t>
              </a:r>
            </a:p>
          </p:txBody>
        </p:sp>
        <p:sp>
          <p:nvSpPr>
            <p:cNvPr id="13" name="TextBox 12">
              <a:extLst>
                <a:ext uri="{FF2B5EF4-FFF2-40B4-BE49-F238E27FC236}">
                  <a16:creationId xmlns:a16="http://schemas.microsoft.com/office/drawing/2014/main" id="{639E85C3-848F-7197-1E32-57E0F58BAAAD}"/>
                </a:ext>
              </a:extLst>
            </p:cNvPr>
            <p:cNvSpPr txBox="1"/>
            <p:nvPr/>
          </p:nvSpPr>
          <p:spPr>
            <a:xfrm>
              <a:off x="3816248" y="2168203"/>
              <a:ext cx="287111" cy="307777"/>
            </a:xfrm>
            <a:prstGeom prst="rect">
              <a:avLst/>
            </a:prstGeom>
            <a:noFill/>
          </p:spPr>
          <p:txBody>
            <a:bodyPr wrap="square" rtlCol="0">
              <a:spAutoFit/>
            </a:bodyPr>
            <a:lstStyle/>
            <a:p>
              <a:pPr algn="ctr"/>
              <a:r>
                <a:rPr lang="en-US" sz="1400" noProof="0" dirty="0"/>
                <a:t>*</a:t>
              </a:r>
            </a:p>
          </p:txBody>
        </p:sp>
        <p:sp>
          <p:nvSpPr>
            <p:cNvPr id="14" name="TextBox 13">
              <a:extLst>
                <a:ext uri="{FF2B5EF4-FFF2-40B4-BE49-F238E27FC236}">
                  <a16:creationId xmlns:a16="http://schemas.microsoft.com/office/drawing/2014/main" id="{E55BDA7E-8840-DF9F-21AB-AFAD1CAE98CC}"/>
                </a:ext>
              </a:extLst>
            </p:cNvPr>
            <p:cNvSpPr txBox="1"/>
            <p:nvPr/>
          </p:nvSpPr>
          <p:spPr>
            <a:xfrm>
              <a:off x="3816248" y="3704521"/>
              <a:ext cx="287111" cy="235962"/>
            </a:xfrm>
            <a:prstGeom prst="rect">
              <a:avLst/>
            </a:prstGeom>
            <a:noFill/>
          </p:spPr>
          <p:txBody>
            <a:bodyPr wrap="square" rtlCol="0">
              <a:spAutoFit/>
            </a:bodyPr>
            <a:lstStyle/>
            <a:p>
              <a:pPr algn="ctr"/>
              <a:r>
                <a:rPr lang="en-US" sz="1400" baseline="30000" noProof="0" dirty="0"/>
                <a:t>†</a:t>
              </a:r>
            </a:p>
          </p:txBody>
        </p:sp>
        <p:sp>
          <p:nvSpPr>
            <p:cNvPr id="15" name="TextBox 14">
              <a:extLst>
                <a:ext uri="{FF2B5EF4-FFF2-40B4-BE49-F238E27FC236}">
                  <a16:creationId xmlns:a16="http://schemas.microsoft.com/office/drawing/2014/main" id="{9D936C45-CDBC-A4B7-CF66-B6A9CA701049}"/>
                </a:ext>
              </a:extLst>
            </p:cNvPr>
            <p:cNvSpPr txBox="1"/>
            <p:nvPr/>
          </p:nvSpPr>
          <p:spPr>
            <a:xfrm>
              <a:off x="3816248" y="4089338"/>
              <a:ext cx="287111" cy="235962"/>
            </a:xfrm>
            <a:prstGeom prst="rect">
              <a:avLst/>
            </a:prstGeom>
            <a:noFill/>
          </p:spPr>
          <p:txBody>
            <a:bodyPr wrap="square" rtlCol="0">
              <a:spAutoFit/>
            </a:bodyPr>
            <a:lstStyle/>
            <a:p>
              <a:pPr algn="ctr"/>
              <a:r>
                <a:rPr lang="en-US" sz="1400" baseline="30000" noProof="0" dirty="0"/>
                <a:t>‡</a:t>
              </a:r>
            </a:p>
          </p:txBody>
        </p:sp>
        <p:sp>
          <p:nvSpPr>
            <p:cNvPr id="3" name="TextBox 2">
              <a:extLst>
                <a:ext uri="{FF2B5EF4-FFF2-40B4-BE49-F238E27FC236}">
                  <a16:creationId xmlns:a16="http://schemas.microsoft.com/office/drawing/2014/main" id="{45E145F4-8F3E-5267-9611-1009B02B9E88}"/>
                </a:ext>
              </a:extLst>
            </p:cNvPr>
            <p:cNvSpPr txBox="1"/>
            <p:nvPr/>
          </p:nvSpPr>
          <p:spPr>
            <a:xfrm>
              <a:off x="9746192" y="4864521"/>
              <a:ext cx="57708" cy="134139"/>
            </a:xfrm>
            <a:prstGeom prst="rect">
              <a:avLst/>
            </a:prstGeom>
            <a:noFill/>
          </p:spPr>
          <p:txBody>
            <a:bodyPr wrap="none" lIns="0" tIns="0" rIns="0" bIns="0" rtlCol="0">
              <a:spAutoFit/>
            </a:bodyPr>
            <a:lstStyle/>
            <a:p>
              <a:pPr algn="l">
                <a:lnSpc>
                  <a:spcPct val="120000"/>
                </a:lnSpc>
              </a:pPr>
              <a:r>
                <a:rPr lang="en-US" sz="1200" baseline="30000" dirty="0">
                  <a:solidFill>
                    <a:schemeClr val="accent1"/>
                  </a:solidFill>
                </a:rPr>
                <a:t>#</a:t>
              </a:r>
            </a:p>
          </p:txBody>
        </p:sp>
        <p:sp>
          <p:nvSpPr>
            <p:cNvPr id="23" name="Rectangle: Rounded Corners 22">
              <a:extLst>
                <a:ext uri="{FF2B5EF4-FFF2-40B4-BE49-F238E27FC236}">
                  <a16:creationId xmlns:a16="http://schemas.microsoft.com/office/drawing/2014/main" id="{52393A41-6AD1-CBFE-A749-5FA73C2B8D71}"/>
                </a:ext>
              </a:extLst>
            </p:cNvPr>
            <p:cNvSpPr/>
            <p:nvPr/>
          </p:nvSpPr>
          <p:spPr>
            <a:xfrm>
              <a:off x="8781846" y="3663698"/>
              <a:ext cx="1563196" cy="304102"/>
            </a:xfrm>
            <a:prstGeom prst="roundRect">
              <a:avLst>
                <a:gd name="adj" fmla="val 50000"/>
              </a:avLst>
            </a:prstGeom>
            <a:noFill/>
            <a:ln w="28575">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TextBox 23">
              <a:extLst>
                <a:ext uri="{FF2B5EF4-FFF2-40B4-BE49-F238E27FC236}">
                  <a16:creationId xmlns:a16="http://schemas.microsoft.com/office/drawing/2014/main" id="{BF14AC9D-50FC-6760-CDBF-2A2900FF3D5D}"/>
                </a:ext>
              </a:extLst>
            </p:cNvPr>
            <p:cNvSpPr txBox="1"/>
            <p:nvPr/>
          </p:nvSpPr>
          <p:spPr>
            <a:xfrm>
              <a:off x="8763000" y="3677250"/>
              <a:ext cx="1563196" cy="276999"/>
            </a:xfrm>
            <a:prstGeom prst="rect">
              <a:avLst/>
            </a:prstGeom>
            <a:noFill/>
          </p:spPr>
          <p:txBody>
            <a:bodyPr wrap="square" rtlCol="0">
              <a:spAutoFit/>
            </a:bodyPr>
            <a:lstStyle/>
            <a:p>
              <a:pPr algn="ctr"/>
              <a:r>
                <a:rPr lang="en-US" sz="1200" i="1" noProof="0" dirty="0">
                  <a:solidFill>
                    <a:schemeClr val="accent1"/>
                  </a:solidFill>
                </a:rPr>
                <a:t>vs placebo at 4%</a:t>
              </a:r>
            </a:p>
          </p:txBody>
        </p:sp>
        <p:sp>
          <p:nvSpPr>
            <p:cNvPr id="25" name="TextBox 24">
              <a:extLst>
                <a:ext uri="{FF2B5EF4-FFF2-40B4-BE49-F238E27FC236}">
                  <a16:creationId xmlns:a16="http://schemas.microsoft.com/office/drawing/2014/main" id="{2592EDF3-DC09-B1E9-4E67-304190555366}"/>
                </a:ext>
              </a:extLst>
            </p:cNvPr>
            <p:cNvSpPr txBox="1"/>
            <p:nvPr/>
          </p:nvSpPr>
          <p:spPr>
            <a:xfrm>
              <a:off x="6733116" y="3005969"/>
              <a:ext cx="57708" cy="134139"/>
            </a:xfrm>
            <a:prstGeom prst="rect">
              <a:avLst/>
            </a:prstGeom>
            <a:noFill/>
          </p:spPr>
          <p:txBody>
            <a:bodyPr wrap="none" lIns="0" tIns="0" rIns="0" bIns="0" rtlCol="0">
              <a:spAutoFit/>
            </a:bodyPr>
            <a:lstStyle/>
            <a:p>
              <a:pPr algn="l">
                <a:lnSpc>
                  <a:spcPct val="120000"/>
                </a:lnSpc>
              </a:pPr>
              <a:r>
                <a:rPr lang="en-US" sz="1200" baseline="30000" dirty="0">
                  <a:solidFill>
                    <a:schemeClr val="accent1"/>
                  </a:solidFill>
                </a:rPr>
                <a:t>#</a:t>
              </a:r>
            </a:p>
          </p:txBody>
        </p:sp>
        <p:grpSp>
          <p:nvGrpSpPr>
            <p:cNvPr id="11" name="Group 10">
              <a:extLst>
                <a:ext uri="{FF2B5EF4-FFF2-40B4-BE49-F238E27FC236}">
                  <a16:creationId xmlns:a16="http://schemas.microsoft.com/office/drawing/2014/main" id="{EBB1D43A-DC8C-C68E-9A26-DE00D4515FD5}"/>
                </a:ext>
              </a:extLst>
            </p:cNvPr>
            <p:cNvGrpSpPr/>
            <p:nvPr/>
          </p:nvGrpSpPr>
          <p:grpSpPr>
            <a:xfrm>
              <a:off x="7643798" y="4046265"/>
              <a:ext cx="1563196" cy="304103"/>
              <a:chOff x="-3492309" y="1611618"/>
              <a:chExt cx="1580062" cy="396008"/>
            </a:xfrm>
          </p:grpSpPr>
          <p:sp>
            <p:nvSpPr>
              <p:cNvPr id="16" name="Rectangle: Rounded Corners 15">
                <a:extLst>
                  <a:ext uri="{FF2B5EF4-FFF2-40B4-BE49-F238E27FC236}">
                    <a16:creationId xmlns:a16="http://schemas.microsoft.com/office/drawing/2014/main" id="{78BCA7CD-3FFA-EBFA-1F8A-B422119BAE89}"/>
                  </a:ext>
                </a:extLst>
              </p:cNvPr>
              <p:cNvSpPr/>
              <p:nvPr/>
            </p:nvSpPr>
            <p:spPr>
              <a:xfrm>
                <a:off x="-3492309" y="1611618"/>
                <a:ext cx="1580062" cy="396007"/>
              </a:xfrm>
              <a:prstGeom prst="roundRect">
                <a:avLst>
                  <a:gd name="adj" fmla="val 50000"/>
                </a:avLst>
              </a:prstGeom>
              <a:noFill/>
              <a:ln w="28575">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BBF7838F-601D-A645-06D8-F5E4B9181949}"/>
                  </a:ext>
                </a:extLst>
              </p:cNvPr>
              <p:cNvSpPr/>
              <p:nvPr/>
            </p:nvSpPr>
            <p:spPr>
              <a:xfrm>
                <a:off x="-2705101" y="1611618"/>
                <a:ext cx="792854" cy="396008"/>
              </a:xfrm>
              <a:custGeom>
                <a:avLst/>
                <a:gdLst>
                  <a:gd name="connsiteX0" fmla="*/ 0 w 792854"/>
                  <a:gd name="connsiteY0" fmla="*/ 0 h 396008"/>
                  <a:gd name="connsiteX1" fmla="*/ 594850 w 792854"/>
                  <a:gd name="connsiteY1" fmla="*/ 0 h 396008"/>
                  <a:gd name="connsiteX2" fmla="*/ 792854 w 792854"/>
                  <a:gd name="connsiteY2" fmla="*/ 198004 h 396008"/>
                  <a:gd name="connsiteX3" fmla="*/ 792853 w 792854"/>
                  <a:gd name="connsiteY3" fmla="*/ 198004 h 396008"/>
                  <a:gd name="connsiteX4" fmla="*/ 594849 w 792854"/>
                  <a:gd name="connsiteY4" fmla="*/ 396008 h 396008"/>
                  <a:gd name="connsiteX5" fmla="*/ 0 w 792854"/>
                  <a:gd name="connsiteY5" fmla="*/ 396008 h 396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854" h="396008">
                    <a:moveTo>
                      <a:pt x="0" y="0"/>
                    </a:moveTo>
                    <a:lnTo>
                      <a:pt x="594850" y="0"/>
                    </a:lnTo>
                    <a:cubicBezTo>
                      <a:pt x="704205" y="0"/>
                      <a:pt x="792854" y="88649"/>
                      <a:pt x="792854" y="198004"/>
                    </a:cubicBezTo>
                    <a:lnTo>
                      <a:pt x="792853" y="198004"/>
                    </a:lnTo>
                    <a:cubicBezTo>
                      <a:pt x="792853" y="307359"/>
                      <a:pt x="704204" y="396008"/>
                      <a:pt x="594849" y="396008"/>
                    </a:cubicBezTo>
                    <a:lnTo>
                      <a:pt x="0" y="396008"/>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18" name="TextBox 17">
              <a:extLst>
                <a:ext uri="{FF2B5EF4-FFF2-40B4-BE49-F238E27FC236}">
                  <a16:creationId xmlns:a16="http://schemas.microsoft.com/office/drawing/2014/main" id="{8692D1A7-CAC2-D26E-57E7-6B57C2E6CAD5}"/>
                </a:ext>
              </a:extLst>
            </p:cNvPr>
            <p:cNvSpPr txBox="1"/>
            <p:nvPr/>
          </p:nvSpPr>
          <p:spPr>
            <a:xfrm>
              <a:off x="7620000" y="4059817"/>
              <a:ext cx="1563196" cy="276999"/>
            </a:xfrm>
            <a:prstGeom prst="rect">
              <a:avLst/>
            </a:prstGeom>
            <a:noFill/>
          </p:spPr>
          <p:txBody>
            <a:bodyPr wrap="square" rtlCol="0">
              <a:spAutoFit/>
            </a:bodyPr>
            <a:lstStyle/>
            <a:p>
              <a:pPr algn="ctr"/>
              <a:r>
                <a:rPr lang="en-US" sz="1200" i="1" noProof="0" dirty="0">
                  <a:solidFill>
                    <a:schemeClr val="accent1"/>
                  </a:solidFill>
                </a:rPr>
                <a:t>vs placebo at 2%</a:t>
              </a:r>
            </a:p>
          </p:txBody>
        </p:sp>
        <p:sp>
          <p:nvSpPr>
            <p:cNvPr id="20" name="TextBox 19">
              <a:extLst>
                <a:ext uri="{FF2B5EF4-FFF2-40B4-BE49-F238E27FC236}">
                  <a16:creationId xmlns:a16="http://schemas.microsoft.com/office/drawing/2014/main" id="{1568CC76-CBBF-BF19-F921-59C8AB4BE998}"/>
                </a:ext>
              </a:extLst>
            </p:cNvPr>
            <p:cNvSpPr txBox="1"/>
            <p:nvPr/>
          </p:nvSpPr>
          <p:spPr>
            <a:xfrm>
              <a:off x="3816248" y="4463039"/>
              <a:ext cx="287111" cy="235962"/>
            </a:xfrm>
            <a:prstGeom prst="rect">
              <a:avLst/>
            </a:prstGeom>
            <a:noFill/>
          </p:spPr>
          <p:txBody>
            <a:bodyPr wrap="square" rtlCol="0">
              <a:spAutoFit/>
            </a:bodyPr>
            <a:lstStyle/>
            <a:p>
              <a:pPr algn="ctr"/>
              <a:r>
                <a:rPr lang="en-US" sz="1400" baseline="30000" noProof="0" dirty="0"/>
                <a:t>§</a:t>
              </a:r>
            </a:p>
          </p:txBody>
        </p:sp>
      </p:grpSp>
    </p:spTree>
    <p:extLst>
      <p:ext uri="{BB962C8B-B14F-4D97-AF65-F5344CB8AC3E}">
        <p14:creationId xmlns:p14="http://schemas.microsoft.com/office/powerpoint/2010/main" val="173631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75A3A-0F40-2D11-CBC6-A080C0B1AED3}"/>
              </a:ext>
            </a:extLst>
          </p:cNvPr>
          <p:cNvSpPr>
            <a:spLocks noGrp="1"/>
          </p:cNvSpPr>
          <p:nvPr>
            <p:ph type="title"/>
          </p:nvPr>
        </p:nvSpPr>
        <p:spPr/>
        <p:txBody>
          <a:bodyPr>
            <a:normAutofit/>
          </a:bodyPr>
          <a:lstStyle/>
          <a:p>
            <a:r>
              <a:rPr lang="en-US" noProof="0" dirty="0"/>
              <a:t>Chronic weight management considerations </a:t>
            </a:r>
            <a:br>
              <a:rPr lang="en-US" noProof="0" dirty="0"/>
            </a:br>
            <a:r>
              <a:rPr lang="en-US" noProof="0" dirty="0"/>
              <a:t>when using anti-obesity medications</a:t>
            </a:r>
          </a:p>
        </p:txBody>
      </p:sp>
      <p:sp>
        <p:nvSpPr>
          <p:cNvPr id="5" name="Text Placeholder 4">
            <a:extLst>
              <a:ext uri="{FF2B5EF4-FFF2-40B4-BE49-F238E27FC236}">
                <a16:creationId xmlns:a16="http://schemas.microsoft.com/office/drawing/2014/main" id="{9889DA77-71F6-B377-972E-C930121E07A6}"/>
              </a:ext>
            </a:extLst>
          </p:cNvPr>
          <p:cNvSpPr>
            <a:spLocks noGrp="1"/>
          </p:cNvSpPr>
          <p:nvPr>
            <p:ph type="body" sz="quarter" idx="13"/>
          </p:nvPr>
        </p:nvSpPr>
        <p:spPr>
          <a:xfrm>
            <a:off x="536239" y="6020060"/>
            <a:ext cx="11046161" cy="324000"/>
          </a:xfrm>
        </p:spPr>
        <p:txBody>
          <a:bodyPr/>
          <a:lstStyle/>
          <a:p>
            <a:r>
              <a:rPr lang="en-US" noProof="0" dirty="0"/>
              <a:t>National Lipid Association. Practical Pearls: Addressing medication adherence in obesity and diabetes. </a:t>
            </a:r>
            <a:r>
              <a:rPr lang="en-US" u="sng" dirty="0">
                <a:hlinkClick r:id="rId3"/>
              </a:rPr>
              <a:t>https://www.lipid.org/lipid-spin/fall-2023/</a:t>
            </a:r>
            <a:r>
              <a:rPr lang="en-US" dirty="0">
                <a:hlinkClick r:id="rId3"/>
              </a:rPr>
              <a:t>practical-pearls-addressing-medication-adherence-obesity-and-diabetes</a:t>
            </a:r>
            <a:r>
              <a:rPr lang="en-US" dirty="0"/>
              <a:t>. Accessed March 2026</a:t>
            </a:r>
            <a:r>
              <a:rPr lang="en-US" noProof="0" dirty="0"/>
              <a:t>.</a:t>
            </a:r>
          </a:p>
        </p:txBody>
      </p:sp>
      <p:grpSp>
        <p:nvGrpSpPr>
          <p:cNvPr id="30" name="Group 29">
            <a:extLst>
              <a:ext uri="{FF2B5EF4-FFF2-40B4-BE49-F238E27FC236}">
                <a16:creationId xmlns:a16="http://schemas.microsoft.com/office/drawing/2014/main" id="{7193B1ED-3529-C6F5-2F5D-E3AD48643DB0}"/>
              </a:ext>
            </a:extLst>
          </p:cNvPr>
          <p:cNvGrpSpPr/>
          <p:nvPr/>
        </p:nvGrpSpPr>
        <p:grpSpPr>
          <a:xfrm>
            <a:off x="3483429" y="1683981"/>
            <a:ext cx="17044756" cy="3995999"/>
            <a:chOff x="3483429" y="1683981"/>
            <a:chExt cx="17044756" cy="3995999"/>
          </a:xfrm>
        </p:grpSpPr>
        <p:grpSp>
          <p:nvGrpSpPr>
            <p:cNvPr id="29" name="Group 28">
              <a:extLst>
                <a:ext uri="{FF2B5EF4-FFF2-40B4-BE49-F238E27FC236}">
                  <a16:creationId xmlns:a16="http://schemas.microsoft.com/office/drawing/2014/main" id="{83A7833D-CEAB-34EB-5E66-E684CE594C40}"/>
                </a:ext>
              </a:extLst>
            </p:cNvPr>
            <p:cNvGrpSpPr/>
            <p:nvPr/>
          </p:nvGrpSpPr>
          <p:grpSpPr>
            <a:xfrm>
              <a:off x="15303043" y="1683981"/>
              <a:ext cx="5225142" cy="3995999"/>
              <a:chOff x="16682639" y="1683981"/>
              <a:chExt cx="5225142" cy="3995999"/>
            </a:xfrm>
          </p:grpSpPr>
          <p:sp>
            <p:nvSpPr>
              <p:cNvPr id="7" name="Rectangle 6">
                <a:extLst>
                  <a:ext uri="{FF2B5EF4-FFF2-40B4-BE49-F238E27FC236}">
                    <a16:creationId xmlns:a16="http://schemas.microsoft.com/office/drawing/2014/main" id="{B5CD05D8-6D1F-3744-11CF-3ACB3B706AEA}"/>
                  </a:ext>
                </a:extLst>
              </p:cNvPr>
              <p:cNvSpPr>
                <a:spLocks/>
              </p:cNvSpPr>
              <p:nvPr/>
            </p:nvSpPr>
            <p:spPr>
              <a:xfrm>
                <a:off x="16682639" y="1683981"/>
                <a:ext cx="5225142" cy="39959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6">
                        <a:lumMod val="75000"/>
                      </a:schemeClr>
                    </a:solidFill>
                  </a:rPr>
                  <a:t>Weight plateau</a:t>
                </a:r>
                <a:r>
                  <a:rPr lang="en-US" sz="2000" b="1" baseline="30000" noProof="0" dirty="0">
                    <a:solidFill>
                      <a:schemeClr val="accent6">
                        <a:lumMod val="75000"/>
                      </a:schemeClr>
                    </a:solidFill>
                  </a:rPr>
                  <a:t>3</a:t>
                </a:r>
                <a:endParaRPr lang="en-US" sz="2000" b="1" noProof="0" dirty="0">
                  <a:solidFill>
                    <a:schemeClr val="accent6">
                      <a:lumMod val="75000"/>
                    </a:schemeClr>
                  </a:solidFill>
                </a:endParaRPr>
              </a:p>
              <a:p>
                <a:pPr algn="ctr">
                  <a:spcAft>
                    <a:spcPts val="600"/>
                  </a:spcAft>
                </a:pPr>
                <a:r>
                  <a:rPr lang="en-US" noProof="0" dirty="0">
                    <a:solidFill>
                      <a:schemeClr val="accent6">
                        <a:lumMod val="75000"/>
                      </a:schemeClr>
                    </a:solidFill>
                  </a:rPr>
                  <a:t>With long-term medications, a plateau in weight loss is to be expected</a:t>
                </a:r>
              </a:p>
              <a:p>
                <a:pPr algn="ctr">
                  <a:spcAft>
                    <a:spcPts val="600"/>
                  </a:spcAft>
                </a:pPr>
                <a:r>
                  <a:rPr lang="en-US" noProof="0" dirty="0">
                    <a:solidFill>
                      <a:schemeClr val="accent6">
                        <a:lumMod val="75000"/>
                      </a:schemeClr>
                    </a:solidFill>
                  </a:rPr>
                  <a:t>If this is being experienced by a patient, they can: reassess their habits, cut more calories, and increase physical activity</a:t>
                </a:r>
              </a:p>
              <a:p>
                <a:pPr algn="ctr">
                  <a:spcAft>
                    <a:spcPts val="600"/>
                  </a:spcAft>
                </a:pPr>
                <a:r>
                  <a:rPr lang="en-US" noProof="0" dirty="0">
                    <a:solidFill>
                      <a:schemeClr val="accent6">
                        <a:lumMod val="75000"/>
                      </a:schemeClr>
                    </a:solidFill>
                  </a:rPr>
                  <a:t>Patients should be assured that this is normal and encouraged to continue their medications </a:t>
                </a:r>
              </a:p>
            </p:txBody>
          </p:sp>
          <p:sp>
            <p:nvSpPr>
              <p:cNvPr id="24" name="Oval 23">
                <a:extLst>
                  <a:ext uri="{FF2B5EF4-FFF2-40B4-BE49-F238E27FC236}">
                    <a16:creationId xmlns:a16="http://schemas.microsoft.com/office/drawing/2014/main" id="{AD3906A9-88E7-22F1-E5FC-3E6366A9D095}"/>
                  </a:ext>
                </a:extLst>
              </p:cNvPr>
              <p:cNvSpPr/>
              <p:nvPr/>
            </p:nvSpPr>
            <p:spPr>
              <a:xfrm>
                <a:off x="18746900" y="1775790"/>
                <a:ext cx="1096620" cy="10966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4" name="Freeform 259">
                <a:extLst>
                  <a:ext uri="{FF2B5EF4-FFF2-40B4-BE49-F238E27FC236}">
                    <a16:creationId xmlns:a16="http://schemas.microsoft.com/office/drawing/2014/main" id="{DDDCC827-90A4-AC7A-0CA5-555C8B826F44}"/>
                  </a:ext>
                </a:extLst>
              </p:cNvPr>
              <p:cNvSpPr>
                <a:spLocks noEditPoints="1"/>
              </p:cNvSpPr>
              <p:nvPr/>
            </p:nvSpPr>
            <p:spPr bwMode="auto">
              <a:xfrm>
                <a:off x="18928814" y="2030221"/>
                <a:ext cx="732792" cy="629196"/>
              </a:xfrm>
              <a:custGeom>
                <a:avLst/>
                <a:gdLst>
                  <a:gd name="T0" fmla="*/ 1341 w 1341"/>
                  <a:gd name="T1" fmla="*/ 118 h 1151"/>
                  <a:gd name="T2" fmla="*/ 1341 w 1341"/>
                  <a:gd name="T3" fmla="*/ 168 h 1151"/>
                  <a:gd name="T4" fmla="*/ 1337 w 1341"/>
                  <a:gd name="T5" fmla="*/ 184 h 1151"/>
                  <a:gd name="T6" fmla="*/ 1308 w 1341"/>
                  <a:gd name="T7" fmla="*/ 445 h 1151"/>
                  <a:gd name="T8" fmla="*/ 1239 w 1341"/>
                  <a:gd name="T9" fmla="*/ 1091 h 1151"/>
                  <a:gd name="T10" fmla="*/ 1208 w 1341"/>
                  <a:gd name="T11" fmla="*/ 1151 h 1151"/>
                  <a:gd name="T12" fmla="*/ 121 w 1341"/>
                  <a:gd name="T13" fmla="*/ 1151 h 1151"/>
                  <a:gd name="T14" fmla="*/ 89 w 1341"/>
                  <a:gd name="T15" fmla="*/ 1098 h 1151"/>
                  <a:gd name="T16" fmla="*/ 56 w 1341"/>
                  <a:gd name="T17" fmla="*/ 750 h 1151"/>
                  <a:gd name="T18" fmla="*/ 11 w 1341"/>
                  <a:gd name="T19" fmla="*/ 266 h 1151"/>
                  <a:gd name="T20" fmla="*/ 0 w 1341"/>
                  <a:gd name="T21" fmla="*/ 168 h 1151"/>
                  <a:gd name="T22" fmla="*/ 0 w 1341"/>
                  <a:gd name="T23" fmla="*/ 114 h 1151"/>
                  <a:gd name="T24" fmla="*/ 4 w 1341"/>
                  <a:gd name="T25" fmla="*/ 103 h 1151"/>
                  <a:gd name="T26" fmla="*/ 101 w 1341"/>
                  <a:gd name="T27" fmla="*/ 5 h 1151"/>
                  <a:gd name="T28" fmla="*/ 114 w 1341"/>
                  <a:gd name="T29" fmla="*/ 0 h 1151"/>
                  <a:gd name="T30" fmla="*/ 1222 w 1341"/>
                  <a:gd name="T31" fmla="*/ 0 h 1151"/>
                  <a:gd name="T32" fmla="*/ 1237 w 1341"/>
                  <a:gd name="T33" fmla="*/ 5 h 1151"/>
                  <a:gd name="T34" fmla="*/ 1329 w 1341"/>
                  <a:gd name="T35" fmla="*/ 85 h 1151"/>
                  <a:gd name="T36" fmla="*/ 1341 w 1341"/>
                  <a:gd name="T37" fmla="*/ 118 h 1151"/>
                  <a:gd name="T38" fmla="*/ 149 w 1341"/>
                  <a:gd name="T39" fmla="*/ 1091 h 1151"/>
                  <a:gd name="T40" fmla="*/ 174 w 1341"/>
                  <a:gd name="T41" fmla="*/ 1091 h 1151"/>
                  <a:gd name="T42" fmla="*/ 946 w 1341"/>
                  <a:gd name="T43" fmla="*/ 1091 h 1151"/>
                  <a:gd name="T44" fmla="*/ 1163 w 1341"/>
                  <a:gd name="T45" fmla="*/ 1091 h 1151"/>
                  <a:gd name="T46" fmla="*/ 1180 w 1341"/>
                  <a:gd name="T47" fmla="*/ 1077 h 1151"/>
                  <a:gd name="T48" fmla="*/ 1205 w 1341"/>
                  <a:gd name="T49" fmla="*/ 836 h 1151"/>
                  <a:gd name="T50" fmla="*/ 1279 w 1341"/>
                  <a:gd name="T51" fmla="*/ 160 h 1151"/>
                  <a:gd name="T52" fmla="*/ 1192 w 1341"/>
                  <a:gd name="T53" fmla="*/ 60 h 1151"/>
                  <a:gd name="T54" fmla="*/ 147 w 1341"/>
                  <a:gd name="T55" fmla="*/ 60 h 1151"/>
                  <a:gd name="T56" fmla="*/ 60 w 1341"/>
                  <a:gd name="T57" fmla="*/ 154 h 1151"/>
                  <a:gd name="T58" fmla="*/ 97 w 1341"/>
                  <a:gd name="T59" fmla="*/ 544 h 1151"/>
                  <a:gd name="T60" fmla="*/ 139 w 1341"/>
                  <a:gd name="T61" fmla="*/ 990 h 1151"/>
                  <a:gd name="T62" fmla="*/ 149 w 1341"/>
                  <a:gd name="T63" fmla="*/ 1091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1" h="1151">
                    <a:moveTo>
                      <a:pt x="1341" y="118"/>
                    </a:moveTo>
                    <a:cubicBezTo>
                      <a:pt x="1341" y="135"/>
                      <a:pt x="1341" y="151"/>
                      <a:pt x="1341" y="168"/>
                    </a:cubicBezTo>
                    <a:cubicBezTo>
                      <a:pt x="1339" y="173"/>
                      <a:pt x="1337" y="178"/>
                      <a:pt x="1337" y="184"/>
                    </a:cubicBezTo>
                    <a:cubicBezTo>
                      <a:pt x="1327" y="271"/>
                      <a:pt x="1318" y="358"/>
                      <a:pt x="1308" y="445"/>
                    </a:cubicBezTo>
                    <a:cubicBezTo>
                      <a:pt x="1285" y="660"/>
                      <a:pt x="1262" y="876"/>
                      <a:pt x="1239" y="1091"/>
                    </a:cubicBezTo>
                    <a:cubicBezTo>
                      <a:pt x="1237" y="1116"/>
                      <a:pt x="1230" y="1137"/>
                      <a:pt x="1208" y="1151"/>
                    </a:cubicBezTo>
                    <a:cubicBezTo>
                      <a:pt x="846" y="1151"/>
                      <a:pt x="484" y="1151"/>
                      <a:pt x="121" y="1151"/>
                    </a:cubicBezTo>
                    <a:cubicBezTo>
                      <a:pt x="100" y="1140"/>
                      <a:pt x="91" y="1122"/>
                      <a:pt x="89" y="1098"/>
                    </a:cubicBezTo>
                    <a:cubicBezTo>
                      <a:pt x="79" y="982"/>
                      <a:pt x="67" y="866"/>
                      <a:pt x="56" y="750"/>
                    </a:cubicBezTo>
                    <a:cubicBezTo>
                      <a:pt x="41" y="589"/>
                      <a:pt x="26" y="427"/>
                      <a:pt x="11" y="266"/>
                    </a:cubicBezTo>
                    <a:cubicBezTo>
                      <a:pt x="7" y="233"/>
                      <a:pt x="3" y="201"/>
                      <a:pt x="0" y="168"/>
                    </a:cubicBezTo>
                    <a:cubicBezTo>
                      <a:pt x="0" y="150"/>
                      <a:pt x="0" y="132"/>
                      <a:pt x="0" y="114"/>
                    </a:cubicBezTo>
                    <a:cubicBezTo>
                      <a:pt x="1" y="111"/>
                      <a:pt x="3" y="107"/>
                      <a:pt x="4" y="103"/>
                    </a:cubicBezTo>
                    <a:cubicBezTo>
                      <a:pt x="19" y="54"/>
                      <a:pt x="52" y="21"/>
                      <a:pt x="101" y="5"/>
                    </a:cubicBezTo>
                    <a:cubicBezTo>
                      <a:pt x="106" y="4"/>
                      <a:pt x="110" y="1"/>
                      <a:pt x="114" y="0"/>
                    </a:cubicBezTo>
                    <a:cubicBezTo>
                      <a:pt x="484" y="0"/>
                      <a:pt x="853" y="0"/>
                      <a:pt x="1222" y="0"/>
                    </a:cubicBezTo>
                    <a:cubicBezTo>
                      <a:pt x="1227" y="1"/>
                      <a:pt x="1232" y="3"/>
                      <a:pt x="1237" y="5"/>
                    </a:cubicBezTo>
                    <a:cubicBezTo>
                      <a:pt x="1280" y="17"/>
                      <a:pt x="1311" y="44"/>
                      <a:pt x="1329" y="85"/>
                    </a:cubicBezTo>
                    <a:cubicBezTo>
                      <a:pt x="1334" y="95"/>
                      <a:pt x="1337" y="107"/>
                      <a:pt x="1341" y="118"/>
                    </a:cubicBezTo>
                    <a:close/>
                    <a:moveTo>
                      <a:pt x="149" y="1091"/>
                    </a:moveTo>
                    <a:cubicBezTo>
                      <a:pt x="158" y="1091"/>
                      <a:pt x="166" y="1091"/>
                      <a:pt x="174" y="1091"/>
                    </a:cubicBezTo>
                    <a:cubicBezTo>
                      <a:pt x="431" y="1091"/>
                      <a:pt x="689" y="1091"/>
                      <a:pt x="946" y="1091"/>
                    </a:cubicBezTo>
                    <a:cubicBezTo>
                      <a:pt x="1018" y="1091"/>
                      <a:pt x="1091" y="1091"/>
                      <a:pt x="1163" y="1091"/>
                    </a:cubicBezTo>
                    <a:cubicBezTo>
                      <a:pt x="1174" y="1091"/>
                      <a:pt x="1179" y="1089"/>
                      <a:pt x="1180" y="1077"/>
                    </a:cubicBezTo>
                    <a:cubicBezTo>
                      <a:pt x="1188" y="996"/>
                      <a:pt x="1197" y="916"/>
                      <a:pt x="1205" y="836"/>
                    </a:cubicBezTo>
                    <a:cubicBezTo>
                      <a:pt x="1230" y="611"/>
                      <a:pt x="1255" y="385"/>
                      <a:pt x="1279" y="160"/>
                    </a:cubicBezTo>
                    <a:cubicBezTo>
                      <a:pt x="1286" y="100"/>
                      <a:pt x="1252" y="60"/>
                      <a:pt x="1192" y="60"/>
                    </a:cubicBezTo>
                    <a:cubicBezTo>
                      <a:pt x="844" y="60"/>
                      <a:pt x="495" y="60"/>
                      <a:pt x="147" y="60"/>
                    </a:cubicBezTo>
                    <a:cubicBezTo>
                      <a:pt x="91" y="60"/>
                      <a:pt x="55" y="97"/>
                      <a:pt x="60" y="154"/>
                    </a:cubicBezTo>
                    <a:cubicBezTo>
                      <a:pt x="72" y="284"/>
                      <a:pt x="85" y="414"/>
                      <a:pt x="97" y="544"/>
                    </a:cubicBezTo>
                    <a:cubicBezTo>
                      <a:pt x="111" y="693"/>
                      <a:pt x="125" y="841"/>
                      <a:pt x="139" y="990"/>
                    </a:cubicBezTo>
                    <a:cubicBezTo>
                      <a:pt x="142" y="1023"/>
                      <a:pt x="146" y="1056"/>
                      <a:pt x="149" y="1091"/>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Freeform 260">
                <a:extLst>
                  <a:ext uri="{FF2B5EF4-FFF2-40B4-BE49-F238E27FC236}">
                    <a16:creationId xmlns:a16="http://schemas.microsoft.com/office/drawing/2014/main" id="{B83C900A-9331-420E-7D0A-D443DD6A255C}"/>
                  </a:ext>
                </a:extLst>
              </p:cNvPr>
              <p:cNvSpPr>
                <a:spLocks noEditPoints="1"/>
              </p:cNvSpPr>
              <p:nvPr/>
            </p:nvSpPr>
            <p:spPr bwMode="auto">
              <a:xfrm>
                <a:off x="19116450" y="2098683"/>
                <a:ext cx="357521" cy="163004"/>
              </a:xfrm>
              <a:custGeom>
                <a:avLst/>
                <a:gdLst>
                  <a:gd name="T0" fmla="*/ 655 w 655"/>
                  <a:gd name="T1" fmla="*/ 298 h 298"/>
                  <a:gd name="T2" fmla="*/ 0 w 655"/>
                  <a:gd name="T3" fmla="*/ 298 h 298"/>
                  <a:gd name="T4" fmla="*/ 309 w 655"/>
                  <a:gd name="T5" fmla="*/ 8 h 298"/>
                  <a:gd name="T6" fmla="*/ 655 w 655"/>
                  <a:gd name="T7" fmla="*/ 298 h 298"/>
                  <a:gd name="T8" fmla="*/ 578 w 655"/>
                  <a:gd name="T9" fmla="*/ 240 h 298"/>
                  <a:gd name="T10" fmla="*/ 306 w 655"/>
                  <a:gd name="T11" fmla="*/ 68 h 298"/>
                  <a:gd name="T12" fmla="*/ 82 w 655"/>
                  <a:gd name="T13" fmla="*/ 239 h 298"/>
                  <a:gd name="T14" fmla="*/ 290 w 655"/>
                  <a:gd name="T15" fmla="*/ 239 h 298"/>
                  <a:gd name="T16" fmla="*/ 247 w 655"/>
                  <a:gd name="T17" fmla="*/ 162 h 298"/>
                  <a:gd name="T18" fmla="*/ 254 w 655"/>
                  <a:gd name="T19" fmla="*/ 116 h 298"/>
                  <a:gd name="T20" fmla="*/ 299 w 655"/>
                  <a:gd name="T21" fmla="*/ 132 h 298"/>
                  <a:gd name="T22" fmla="*/ 354 w 655"/>
                  <a:gd name="T23" fmla="*/ 228 h 298"/>
                  <a:gd name="T24" fmla="*/ 370 w 655"/>
                  <a:gd name="T25" fmla="*/ 240 h 298"/>
                  <a:gd name="T26" fmla="*/ 578 w 655"/>
                  <a:gd name="T27" fmla="*/ 24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298">
                    <a:moveTo>
                      <a:pt x="655" y="298"/>
                    </a:moveTo>
                    <a:cubicBezTo>
                      <a:pt x="436" y="298"/>
                      <a:pt x="218" y="298"/>
                      <a:pt x="0" y="298"/>
                    </a:cubicBezTo>
                    <a:cubicBezTo>
                      <a:pt x="21" y="144"/>
                      <a:pt x="153" y="16"/>
                      <a:pt x="309" y="8"/>
                    </a:cubicBezTo>
                    <a:cubicBezTo>
                      <a:pt x="488" y="0"/>
                      <a:pt x="631" y="120"/>
                      <a:pt x="655" y="298"/>
                    </a:cubicBezTo>
                    <a:close/>
                    <a:moveTo>
                      <a:pt x="578" y="240"/>
                    </a:moveTo>
                    <a:cubicBezTo>
                      <a:pt x="552" y="153"/>
                      <a:pt x="446" y="58"/>
                      <a:pt x="306" y="68"/>
                    </a:cubicBezTo>
                    <a:cubicBezTo>
                      <a:pt x="209" y="76"/>
                      <a:pt x="86" y="171"/>
                      <a:pt x="82" y="239"/>
                    </a:cubicBezTo>
                    <a:cubicBezTo>
                      <a:pt x="151" y="239"/>
                      <a:pt x="219" y="239"/>
                      <a:pt x="290" y="239"/>
                    </a:cubicBezTo>
                    <a:cubicBezTo>
                      <a:pt x="275" y="212"/>
                      <a:pt x="261" y="187"/>
                      <a:pt x="247" y="162"/>
                    </a:cubicBezTo>
                    <a:cubicBezTo>
                      <a:pt x="235" y="142"/>
                      <a:pt x="238" y="125"/>
                      <a:pt x="254" y="116"/>
                    </a:cubicBezTo>
                    <a:cubicBezTo>
                      <a:pt x="271" y="106"/>
                      <a:pt x="287" y="112"/>
                      <a:pt x="299" y="132"/>
                    </a:cubicBezTo>
                    <a:cubicBezTo>
                      <a:pt x="317" y="164"/>
                      <a:pt x="335" y="197"/>
                      <a:pt x="354" y="228"/>
                    </a:cubicBezTo>
                    <a:cubicBezTo>
                      <a:pt x="358" y="233"/>
                      <a:pt x="365" y="240"/>
                      <a:pt x="370" y="240"/>
                    </a:cubicBezTo>
                    <a:cubicBezTo>
                      <a:pt x="439" y="240"/>
                      <a:pt x="507" y="240"/>
                      <a:pt x="578" y="240"/>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 name="Group 27">
              <a:extLst>
                <a:ext uri="{FF2B5EF4-FFF2-40B4-BE49-F238E27FC236}">
                  <a16:creationId xmlns:a16="http://schemas.microsoft.com/office/drawing/2014/main" id="{B357070E-EC30-D24D-96E2-293E227F7802}"/>
                </a:ext>
              </a:extLst>
            </p:cNvPr>
            <p:cNvGrpSpPr/>
            <p:nvPr/>
          </p:nvGrpSpPr>
          <p:grpSpPr>
            <a:xfrm>
              <a:off x="9393236" y="1683981"/>
              <a:ext cx="5225142" cy="3995999"/>
              <a:chOff x="12913179" y="1683981"/>
              <a:chExt cx="5225142" cy="3995999"/>
            </a:xfrm>
          </p:grpSpPr>
          <p:sp>
            <p:nvSpPr>
              <p:cNvPr id="8" name="Rectangle 7">
                <a:extLst>
                  <a:ext uri="{FF2B5EF4-FFF2-40B4-BE49-F238E27FC236}">
                    <a16:creationId xmlns:a16="http://schemas.microsoft.com/office/drawing/2014/main" id="{F42C143C-1724-6916-8244-8F9A0961E71E}"/>
                  </a:ext>
                </a:extLst>
              </p:cNvPr>
              <p:cNvSpPr>
                <a:spLocks/>
              </p:cNvSpPr>
              <p:nvPr/>
            </p:nvSpPr>
            <p:spPr>
              <a:xfrm>
                <a:off x="12913179" y="1683981"/>
                <a:ext cx="5225142" cy="399599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5">
                        <a:lumMod val="50000"/>
                      </a:schemeClr>
                    </a:solidFill>
                  </a:rPr>
                  <a:t>Adverse events</a:t>
                </a:r>
                <a:r>
                  <a:rPr lang="en-US" sz="2000" b="1" baseline="30000" noProof="0" dirty="0">
                    <a:solidFill>
                      <a:schemeClr val="accent5">
                        <a:lumMod val="50000"/>
                      </a:schemeClr>
                    </a:solidFill>
                  </a:rPr>
                  <a:t>2</a:t>
                </a:r>
                <a:endParaRPr lang="en-US" sz="2000" noProof="0" dirty="0">
                  <a:solidFill>
                    <a:schemeClr val="accent5">
                      <a:lumMod val="50000"/>
                    </a:schemeClr>
                  </a:solidFill>
                </a:endParaRPr>
              </a:p>
              <a:p>
                <a:pPr algn="ctr">
                  <a:spcAft>
                    <a:spcPts val="600"/>
                  </a:spcAft>
                </a:pPr>
                <a:r>
                  <a:rPr lang="en-US" noProof="0" dirty="0">
                    <a:solidFill>
                      <a:schemeClr val="accent5">
                        <a:lumMod val="50000"/>
                      </a:schemeClr>
                    </a:solidFill>
                  </a:rPr>
                  <a:t>These can impact medication adherence and can cause a decrease in quality of life</a:t>
                </a:r>
              </a:p>
              <a:p>
                <a:pPr algn="ctr">
                  <a:spcAft>
                    <a:spcPts val="600"/>
                  </a:spcAft>
                </a:pPr>
                <a:r>
                  <a:rPr lang="en-US" noProof="0" dirty="0">
                    <a:solidFill>
                      <a:schemeClr val="accent5">
                        <a:lumMod val="50000"/>
                      </a:schemeClr>
                    </a:solidFill>
                  </a:rPr>
                  <a:t>If a patient is considering discontinuation, they can start at a lower, limit high fat and greasy foods to minimize nausea and cramping, decrease portion sizes, and prioritize adequate nutrition</a:t>
                </a:r>
              </a:p>
            </p:txBody>
          </p:sp>
          <p:sp>
            <p:nvSpPr>
              <p:cNvPr id="23" name="Oval 22">
                <a:extLst>
                  <a:ext uri="{FF2B5EF4-FFF2-40B4-BE49-F238E27FC236}">
                    <a16:creationId xmlns:a16="http://schemas.microsoft.com/office/drawing/2014/main" id="{C4AF98F7-9258-94BB-347E-52A406045F5F}"/>
                  </a:ext>
                </a:extLst>
              </p:cNvPr>
              <p:cNvSpPr/>
              <p:nvPr/>
            </p:nvSpPr>
            <p:spPr>
              <a:xfrm>
                <a:off x="14977440" y="1775790"/>
                <a:ext cx="1096620" cy="109662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16" name="Group 10">
                <a:extLst>
                  <a:ext uri="{FF2B5EF4-FFF2-40B4-BE49-F238E27FC236}">
                    <a16:creationId xmlns:a16="http://schemas.microsoft.com/office/drawing/2014/main" id="{54722784-A26F-E5CA-F591-339199719447}"/>
                  </a:ext>
                </a:extLst>
              </p:cNvPr>
              <p:cNvGrpSpPr>
                <a:grpSpLocks noChangeAspect="1"/>
              </p:cNvGrpSpPr>
              <p:nvPr/>
            </p:nvGrpSpPr>
            <p:grpSpPr bwMode="auto">
              <a:xfrm>
                <a:off x="15234202" y="1929619"/>
                <a:ext cx="636104" cy="788962"/>
                <a:chOff x="1888" y="390"/>
                <a:chExt cx="1985" cy="2462"/>
              </a:xfrm>
              <a:solidFill>
                <a:schemeClr val="bg1"/>
              </a:solidFill>
            </p:grpSpPr>
            <p:sp>
              <p:nvSpPr>
                <p:cNvPr id="17" name="Freeform 11">
                  <a:extLst>
                    <a:ext uri="{FF2B5EF4-FFF2-40B4-BE49-F238E27FC236}">
                      <a16:creationId xmlns:a16="http://schemas.microsoft.com/office/drawing/2014/main" id="{5931A5D4-3D96-E5F3-16BA-5CF9F67ABA39}"/>
                    </a:ext>
                  </a:extLst>
                </p:cNvPr>
                <p:cNvSpPr>
                  <a:spLocks noEditPoints="1"/>
                </p:cNvSpPr>
                <p:nvPr/>
              </p:nvSpPr>
              <p:spPr bwMode="auto">
                <a:xfrm>
                  <a:off x="2220" y="1560"/>
                  <a:ext cx="1201" cy="1292"/>
                </a:xfrm>
                <a:custGeom>
                  <a:avLst/>
                  <a:gdLst>
                    <a:gd name="T0" fmla="*/ 0 w 796"/>
                    <a:gd name="T1" fmla="*/ 857 h 857"/>
                    <a:gd name="T2" fmla="*/ 2 w 796"/>
                    <a:gd name="T3" fmla="*/ 783 h 857"/>
                    <a:gd name="T4" fmla="*/ 2 w 796"/>
                    <a:gd name="T5" fmla="*/ 595 h 857"/>
                    <a:gd name="T6" fmla="*/ 206 w 796"/>
                    <a:gd name="T7" fmla="*/ 371 h 857"/>
                    <a:gd name="T8" fmla="*/ 224 w 796"/>
                    <a:gd name="T9" fmla="*/ 370 h 857"/>
                    <a:gd name="T10" fmla="*/ 216 w 796"/>
                    <a:gd name="T11" fmla="*/ 351 h 857"/>
                    <a:gd name="T12" fmla="*/ 199 w 796"/>
                    <a:gd name="T13" fmla="*/ 157 h 857"/>
                    <a:gd name="T14" fmla="*/ 413 w 796"/>
                    <a:gd name="T15" fmla="*/ 6 h 857"/>
                    <a:gd name="T16" fmla="*/ 595 w 796"/>
                    <a:gd name="T17" fmla="*/ 178 h 857"/>
                    <a:gd name="T18" fmla="*/ 576 w 796"/>
                    <a:gd name="T19" fmla="*/ 342 h 857"/>
                    <a:gd name="T20" fmla="*/ 566 w 796"/>
                    <a:gd name="T21" fmla="*/ 369 h 857"/>
                    <a:gd name="T22" fmla="*/ 622 w 796"/>
                    <a:gd name="T23" fmla="*/ 376 h 857"/>
                    <a:gd name="T24" fmla="*/ 796 w 796"/>
                    <a:gd name="T25" fmla="*/ 593 h 857"/>
                    <a:gd name="T26" fmla="*/ 796 w 796"/>
                    <a:gd name="T27" fmla="*/ 810 h 857"/>
                    <a:gd name="T28" fmla="*/ 773 w 796"/>
                    <a:gd name="T29" fmla="*/ 857 h 857"/>
                    <a:gd name="T30" fmla="*/ 0 w 796"/>
                    <a:gd name="T31" fmla="*/ 857 h 857"/>
                    <a:gd name="T32" fmla="*/ 724 w 796"/>
                    <a:gd name="T33" fmla="*/ 786 h 857"/>
                    <a:gd name="T34" fmla="*/ 723 w 796"/>
                    <a:gd name="T35" fmla="*/ 564 h 857"/>
                    <a:gd name="T36" fmla="*/ 650 w 796"/>
                    <a:gd name="T37" fmla="*/ 459 h 857"/>
                    <a:gd name="T38" fmla="*/ 545 w 796"/>
                    <a:gd name="T39" fmla="*/ 439 h 857"/>
                    <a:gd name="T40" fmla="*/ 512 w 796"/>
                    <a:gd name="T41" fmla="*/ 454 h 857"/>
                    <a:gd name="T42" fmla="*/ 292 w 796"/>
                    <a:gd name="T43" fmla="*/ 465 h 857"/>
                    <a:gd name="T44" fmla="*/ 220 w 796"/>
                    <a:gd name="T45" fmla="*/ 439 h 857"/>
                    <a:gd name="T46" fmla="*/ 72 w 796"/>
                    <a:gd name="T47" fmla="*/ 593 h 857"/>
                    <a:gd name="T48" fmla="*/ 72 w 796"/>
                    <a:gd name="T49" fmla="*/ 718 h 857"/>
                    <a:gd name="T50" fmla="*/ 72 w 796"/>
                    <a:gd name="T51" fmla="*/ 786 h 857"/>
                    <a:gd name="T52" fmla="*/ 724 w 796"/>
                    <a:gd name="T53" fmla="*/ 786 h 857"/>
                    <a:gd name="T54" fmla="*/ 258 w 796"/>
                    <a:gd name="T55" fmla="*/ 225 h 857"/>
                    <a:gd name="T56" fmla="*/ 264 w 796"/>
                    <a:gd name="T57" fmla="*/ 270 h 857"/>
                    <a:gd name="T58" fmla="*/ 352 w 796"/>
                    <a:gd name="T59" fmla="*/ 427 h 857"/>
                    <a:gd name="T60" fmla="*/ 446 w 796"/>
                    <a:gd name="T61" fmla="*/ 422 h 857"/>
                    <a:gd name="T62" fmla="*/ 505 w 796"/>
                    <a:gd name="T63" fmla="*/ 329 h 857"/>
                    <a:gd name="T64" fmla="*/ 509 w 796"/>
                    <a:gd name="T65" fmla="*/ 142 h 857"/>
                    <a:gd name="T66" fmla="*/ 427 w 796"/>
                    <a:gd name="T67" fmla="*/ 78 h 857"/>
                    <a:gd name="T68" fmla="*/ 258 w 796"/>
                    <a:gd name="T69" fmla="*/ 2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6" h="857">
                      <a:moveTo>
                        <a:pt x="0" y="857"/>
                      </a:moveTo>
                      <a:cubicBezTo>
                        <a:pt x="0" y="832"/>
                        <a:pt x="2" y="807"/>
                        <a:pt x="2" y="783"/>
                      </a:cubicBezTo>
                      <a:cubicBezTo>
                        <a:pt x="2" y="720"/>
                        <a:pt x="2" y="657"/>
                        <a:pt x="2" y="595"/>
                      </a:cubicBezTo>
                      <a:cubicBezTo>
                        <a:pt x="2" y="473"/>
                        <a:pt x="85" y="382"/>
                        <a:pt x="206" y="371"/>
                      </a:cubicBezTo>
                      <a:cubicBezTo>
                        <a:pt x="211" y="371"/>
                        <a:pt x="216" y="371"/>
                        <a:pt x="224" y="370"/>
                      </a:cubicBezTo>
                      <a:cubicBezTo>
                        <a:pt x="221" y="362"/>
                        <a:pt x="218" y="357"/>
                        <a:pt x="216" y="351"/>
                      </a:cubicBezTo>
                      <a:cubicBezTo>
                        <a:pt x="191" y="288"/>
                        <a:pt x="180" y="224"/>
                        <a:pt x="199" y="157"/>
                      </a:cubicBezTo>
                      <a:cubicBezTo>
                        <a:pt x="225" y="60"/>
                        <a:pt x="310" y="0"/>
                        <a:pt x="413" y="6"/>
                      </a:cubicBezTo>
                      <a:cubicBezTo>
                        <a:pt x="505" y="11"/>
                        <a:pt x="579" y="82"/>
                        <a:pt x="595" y="178"/>
                      </a:cubicBezTo>
                      <a:cubicBezTo>
                        <a:pt x="604" y="235"/>
                        <a:pt x="595" y="289"/>
                        <a:pt x="576" y="342"/>
                      </a:cubicBezTo>
                      <a:cubicBezTo>
                        <a:pt x="573" y="351"/>
                        <a:pt x="570" y="359"/>
                        <a:pt x="566" y="369"/>
                      </a:cubicBezTo>
                      <a:cubicBezTo>
                        <a:pt x="585" y="371"/>
                        <a:pt x="604" y="372"/>
                        <a:pt x="622" y="376"/>
                      </a:cubicBezTo>
                      <a:cubicBezTo>
                        <a:pt x="725" y="398"/>
                        <a:pt x="795" y="485"/>
                        <a:pt x="796" y="593"/>
                      </a:cubicBezTo>
                      <a:cubicBezTo>
                        <a:pt x="796" y="665"/>
                        <a:pt x="795" y="737"/>
                        <a:pt x="796" y="810"/>
                      </a:cubicBezTo>
                      <a:cubicBezTo>
                        <a:pt x="796" y="830"/>
                        <a:pt x="790" y="846"/>
                        <a:pt x="773" y="857"/>
                      </a:cubicBezTo>
                      <a:cubicBezTo>
                        <a:pt x="515" y="857"/>
                        <a:pt x="257" y="857"/>
                        <a:pt x="0" y="857"/>
                      </a:cubicBezTo>
                      <a:close/>
                      <a:moveTo>
                        <a:pt x="724" y="786"/>
                      </a:moveTo>
                      <a:cubicBezTo>
                        <a:pt x="724" y="711"/>
                        <a:pt x="727" y="637"/>
                        <a:pt x="723" y="564"/>
                      </a:cubicBezTo>
                      <a:cubicBezTo>
                        <a:pt x="720" y="517"/>
                        <a:pt x="690" y="483"/>
                        <a:pt x="650" y="459"/>
                      </a:cubicBezTo>
                      <a:cubicBezTo>
                        <a:pt x="617" y="440"/>
                        <a:pt x="582" y="439"/>
                        <a:pt x="545" y="439"/>
                      </a:cubicBezTo>
                      <a:cubicBezTo>
                        <a:pt x="531" y="439"/>
                        <a:pt x="522" y="443"/>
                        <a:pt x="512" y="454"/>
                      </a:cubicBezTo>
                      <a:cubicBezTo>
                        <a:pt x="447" y="531"/>
                        <a:pt x="363" y="537"/>
                        <a:pt x="292" y="465"/>
                      </a:cubicBezTo>
                      <a:cubicBezTo>
                        <a:pt x="270" y="442"/>
                        <a:pt x="248" y="438"/>
                        <a:pt x="220" y="439"/>
                      </a:cubicBezTo>
                      <a:cubicBezTo>
                        <a:pt x="133" y="444"/>
                        <a:pt x="72" y="507"/>
                        <a:pt x="72" y="593"/>
                      </a:cubicBezTo>
                      <a:cubicBezTo>
                        <a:pt x="72" y="635"/>
                        <a:pt x="72" y="676"/>
                        <a:pt x="72" y="718"/>
                      </a:cubicBezTo>
                      <a:cubicBezTo>
                        <a:pt x="72" y="740"/>
                        <a:pt x="72" y="763"/>
                        <a:pt x="72" y="786"/>
                      </a:cubicBezTo>
                      <a:cubicBezTo>
                        <a:pt x="290" y="786"/>
                        <a:pt x="506" y="786"/>
                        <a:pt x="724" y="786"/>
                      </a:cubicBezTo>
                      <a:close/>
                      <a:moveTo>
                        <a:pt x="258" y="225"/>
                      </a:moveTo>
                      <a:cubicBezTo>
                        <a:pt x="260" y="240"/>
                        <a:pt x="260" y="255"/>
                        <a:pt x="264" y="270"/>
                      </a:cubicBezTo>
                      <a:cubicBezTo>
                        <a:pt x="278" y="331"/>
                        <a:pt x="303" y="386"/>
                        <a:pt x="352" y="427"/>
                      </a:cubicBezTo>
                      <a:cubicBezTo>
                        <a:pt x="386" y="454"/>
                        <a:pt x="418" y="454"/>
                        <a:pt x="446" y="422"/>
                      </a:cubicBezTo>
                      <a:cubicBezTo>
                        <a:pt x="469" y="394"/>
                        <a:pt x="490" y="362"/>
                        <a:pt x="505" y="329"/>
                      </a:cubicBezTo>
                      <a:cubicBezTo>
                        <a:pt x="533" y="268"/>
                        <a:pt x="541" y="205"/>
                        <a:pt x="509" y="142"/>
                      </a:cubicBezTo>
                      <a:cubicBezTo>
                        <a:pt x="491" y="108"/>
                        <a:pt x="465" y="86"/>
                        <a:pt x="427" y="78"/>
                      </a:cubicBezTo>
                      <a:cubicBezTo>
                        <a:pt x="335" y="60"/>
                        <a:pt x="259" y="125"/>
                        <a:pt x="258" y="2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Freeform 13">
                  <a:extLst>
                    <a:ext uri="{FF2B5EF4-FFF2-40B4-BE49-F238E27FC236}">
                      <a16:creationId xmlns:a16="http://schemas.microsoft.com/office/drawing/2014/main" id="{5C938E51-C381-CCF6-5D77-BB13C4DB2C40}"/>
                    </a:ext>
                  </a:extLst>
                </p:cNvPr>
                <p:cNvSpPr>
                  <a:spLocks/>
                </p:cNvSpPr>
                <p:nvPr/>
              </p:nvSpPr>
              <p:spPr bwMode="auto">
                <a:xfrm>
                  <a:off x="1888" y="1591"/>
                  <a:ext cx="296" cy="295"/>
                </a:xfrm>
                <a:custGeom>
                  <a:avLst/>
                  <a:gdLst>
                    <a:gd name="T0" fmla="*/ 0 w 196"/>
                    <a:gd name="T1" fmla="*/ 84 h 196"/>
                    <a:gd name="T2" fmla="*/ 62 w 196"/>
                    <a:gd name="T3" fmla="*/ 63 h 196"/>
                    <a:gd name="T4" fmla="*/ 99 w 196"/>
                    <a:gd name="T5" fmla="*/ 1 h 196"/>
                    <a:gd name="T6" fmla="*/ 133 w 196"/>
                    <a:gd name="T7" fmla="*/ 62 h 196"/>
                    <a:gd name="T8" fmla="*/ 195 w 196"/>
                    <a:gd name="T9" fmla="*/ 98 h 196"/>
                    <a:gd name="T10" fmla="*/ 133 w 196"/>
                    <a:gd name="T11" fmla="*/ 135 h 196"/>
                    <a:gd name="T12" fmla="*/ 97 w 196"/>
                    <a:gd name="T13" fmla="*/ 195 h 196"/>
                    <a:gd name="T14" fmla="*/ 62 w 196"/>
                    <a:gd name="T15" fmla="*/ 133 h 196"/>
                    <a:gd name="T16" fmla="*/ 0 w 196"/>
                    <a:gd name="T17" fmla="*/ 109 h 196"/>
                    <a:gd name="T18" fmla="*/ 0 w 196"/>
                    <a:gd name="T19" fmla="*/ 8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96">
                      <a:moveTo>
                        <a:pt x="0" y="84"/>
                      </a:moveTo>
                      <a:cubicBezTo>
                        <a:pt x="15" y="61"/>
                        <a:pt x="38" y="62"/>
                        <a:pt x="62" y="63"/>
                      </a:cubicBezTo>
                      <a:cubicBezTo>
                        <a:pt x="65" y="36"/>
                        <a:pt x="58" y="0"/>
                        <a:pt x="99" y="1"/>
                      </a:cubicBezTo>
                      <a:cubicBezTo>
                        <a:pt x="138" y="1"/>
                        <a:pt x="131" y="35"/>
                        <a:pt x="133" y="62"/>
                      </a:cubicBezTo>
                      <a:cubicBezTo>
                        <a:pt x="160" y="65"/>
                        <a:pt x="194" y="57"/>
                        <a:pt x="195" y="98"/>
                      </a:cubicBezTo>
                      <a:cubicBezTo>
                        <a:pt x="196" y="121"/>
                        <a:pt x="184" y="128"/>
                        <a:pt x="133" y="135"/>
                      </a:cubicBezTo>
                      <a:cubicBezTo>
                        <a:pt x="131" y="160"/>
                        <a:pt x="138" y="193"/>
                        <a:pt x="97" y="195"/>
                      </a:cubicBezTo>
                      <a:cubicBezTo>
                        <a:pt x="74" y="196"/>
                        <a:pt x="67" y="182"/>
                        <a:pt x="62" y="133"/>
                      </a:cubicBezTo>
                      <a:cubicBezTo>
                        <a:pt x="39" y="133"/>
                        <a:pt x="13" y="136"/>
                        <a:pt x="0" y="109"/>
                      </a:cubicBezTo>
                      <a:cubicBezTo>
                        <a:pt x="0" y="101"/>
                        <a:pt x="0" y="92"/>
                        <a:pt x="0"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Freeform 14">
                  <a:extLst>
                    <a:ext uri="{FF2B5EF4-FFF2-40B4-BE49-F238E27FC236}">
                      <a16:creationId xmlns:a16="http://schemas.microsoft.com/office/drawing/2014/main" id="{D56DEA94-C40C-4F7D-719E-0285B272371C}"/>
                    </a:ext>
                  </a:extLst>
                </p:cNvPr>
                <p:cNvSpPr>
                  <a:spLocks/>
                </p:cNvSpPr>
                <p:nvPr/>
              </p:nvSpPr>
              <p:spPr bwMode="auto">
                <a:xfrm>
                  <a:off x="3574" y="941"/>
                  <a:ext cx="299" cy="294"/>
                </a:xfrm>
                <a:custGeom>
                  <a:avLst/>
                  <a:gdLst>
                    <a:gd name="T0" fmla="*/ 198 w 198"/>
                    <a:gd name="T1" fmla="*/ 110 h 195"/>
                    <a:gd name="T2" fmla="*/ 141 w 198"/>
                    <a:gd name="T3" fmla="*/ 133 h 195"/>
                    <a:gd name="T4" fmla="*/ 121 w 198"/>
                    <a:gd name="T5" fmla="*/ 188 h 195"/>
                    <a:gd name="T6" fmla="*/ 98 w 198"/>
                    <a:gd name="T7" fmla="*/ 195 h 195"/>
                    <a:gd name="T8" fmla="*/ 64 w 198"/>
                    <a:gd name="T9" fmla="*/ 134 h 195"/>
                    <a:gd name="T10" fmla="*/ 3 w 198"/>
                    <a:gd name="T11" fmla="*/ 94 h 195"/>
                    <a:gd name="T12" fmla="*/ 64 w 198"/>
                    <a:gd name="T13" fmla="*/ 63 h 195"/>
                    <a:gd name="T14" fmla="*/ 102 w 198"/>
                    <a:gd name="T15" fmla="*/ 1 h 195"/>
                    <a:gd name="T16" fmla="*/ 135 w 198"/>
                    <a:gd name="T17" fmla="*/ 63 h 195"/>
                    <a:gd name="T18" fmla="*/ 198 w 198"/>
                    <a:gd name="T19" fmla="*/ 85 h 195"/>
                    <a:gd name="T20" fmla="*/ 198 w 198"/>
                    <a:gd name="T21" fmla="*/ 11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195">
                      <a:moveTo>
                        <a:pt x="198" y="110"/>
                      </a:moveTo>
                      <a:cubicBezTo>
                        <a:pt x="185" y="136"/>
                        <a:pt x="159" y="132"/>
                        <a:pt x="141" y="133"/>
                      </a:cubicBezTo>
                      <a:cubicBezTo>
                        <a:pt x="134" y="153"/>
                        <a:pt x="129" y="171"/>
                        <a:pt x="121" y="188"/>
                      </a:cubicBezTo>
                      <a:cubicBezTo>
                        <a:pt x="118" y="193"/>
                        <a:pt x="106" y="195"/>
                        <a:pt x="98" y="195"/>
                      </a:cubicBezTo>
                      <a:cubicBezTo>
                        <a:pt x="75" y="195"/>
                        <a:pt x="69" y="184"/>
                        <a:pt x="64" y="134"/>
                      </a:cubicBezTo>
                      <a:cubicBezTo>
                        <a:pt x="38" y="130"/>
                        <a:pt x="0" y="139"/>
                        <a:pt x="3" y="94"/>
                      </a:cubicBezTo>
                      <a:cubicBezTo>
                        <a:pt x="6" y="57"/>
                        <a:pt x="39" y="66"/>
                        <a:pt x="64" y="63"/>
                      </a:cubicBezTo>
                      <a:cubicBezTo>
                        <a:pt x="68" y="37"/>
                        <a:pt x="59" y="0"/>
                        <a:pt x="102" y="1"/>
                      </a:cubicBezTo>
                      <a:cubicBezTo>
                        <a:pt x="140" y="3"/>
                        <a:pt x="133" y="36"/>
                        <a:pt x="135" y="63"/>
                      </a:cubicBezTo>
                      <a:cubicBezTo>
                        <a:pt x="158" y="65"/>
                        <a:pt x="184" y="60"/>
                        <a:pt x="198" y="85"/>
                      </a:cubicBezTo>
                      <a:cubicBezTo>
                        <a:pt x="198" y="93"/>
                        <a:pt x="198" y="102"/>
                        <a:pt x="198" y="1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Freeform 15">
                  <a:extLst>
                    <a:ext uri="{FF2B5EF4-FFF2-40B4-BE49-F238E27FC236}">
                      <a16:creationId xmlns:a16="http://schemas.microsoft.com/office/drawing/2014/main" id="{0607A156-38F4-85BB-E1BD-A27D13A35195}"/>
                    </a:ext>
                  </a:extLst>
                </p:cNvPr>
                <p:cNvSpPr>
                  <a:spLocks noEditPoints="1"/>
                </p:cNvSpPr>
                <p:nvPr/>
              </p:nvSpPr>
              <p:spPr bwMode="auto">
                <a:xfrm>
                  <a:off x="2066" y="766"/>
                  <a:ext cx="1507" cy="785"/>
                </a:xfrm>
                <a:custGeom>
                  <a:avLst/>
                  <a:gdLst>
                    <a:gd name="T0" fmla="*/ 204 w 999"/>
                    <a:gd name="T1" fmla="*/ 254 h 521"/>
                    <a:gd name="T2" fmla="*/ 89 w 999"/>
                    <a:gd name="T3" fmla="*/ 162 h 521"/>
                    <a:gd name="T4" fmla="*/ 42 w 999"/>
                    <a:gd name="T5" fmla="*/ 103 h 521"/>
                    <a:gd name="T6" fmla="*/ 84 w 999"/>
                    <a:gd name="T7" fmla="*/ 11 h 521"/>
                    <a:gd name="T8" fmla="*/ 233 w 999"/>
                    <a:gd name="T9" fmla="*/ 23 h 521"/>
                    <a:gd name="T10" fmla="*/ 487 w 999"/>
                    <a:gd name="T11" fmla="*/ 109 h 521"/>
                    <a:gd name="T12" fmla="*/ 524 w 999"/>
                    <a:gd name="T13" fmla="*/ 110 h 521"/>
                    <a:gd name="T14" fmla="*/ 829 w 999"/>
                    <a:gd name="T15" fmla="*/ 31 h 521"/>
                    <a:gd name="T16" fmla="*/ 923 w 999"/>
                    <a:gd name="T17" fmla="*/ 33 h 521"/>
                    <a:gd name="T18" fmla="*/ 964 w 999"/>
                    <a:gd name="T19" fmla="*/ 136 h 521"/>
                    <a:gd name="T20" fmla="*/ 890 w 999"/>
                    <a:gd name="T21" fmla="*/ 207 h 521"/>
                    <a:gd name="T22" fmla="*/ 796 w 999"/>
                    <a:gd name="T23" fmla="*/ 269 h 521"/>
                    <a:gd name="T24" fmla="*/ 879 w 999"/>
                    <a:gd name="T25" fmla="*/ 330 h 521"/>
                    <a:gd name="T26" fmla="*/ 954 w 999"/>
                    <a:gd name="T27" fmla="*/ 409 h 521"/>
                    <a:gd name="T28" fmla="*/ 910 w 999"/>
                    <a:gd name="T29" fmla="*/ 511 h 521"/>
                    <a:gd name="T30" fmla="*/ 753 w 999"/>
                    <a:gd name="T31" fmla="*/ 495 h 521"/>
                    <a:gd name="T32" fmla="*/ 517 w 999"/>
                    <a:gd name="T33" fmla="*/ 413 h 521"/>
                    <a:gd name="T34" fmla="*/ 474 w 999"/>
                    <a:gd name="T35" fmla="*/ 412 h 521"/>
                    <a:gd name="T36" fmla="*/ 198 w 999"/>
                    <a:gd name="T37" fmla="*/ 487 h 521"/>
                    <a:gd name="T38" fmla="*/ 81 w 999"/>
                    <a:gd name="T39" fmla="*/ 489 h 521"/>
                    <a:gd name="T40" fmla="*/ 38 w 999"/>
                    <a:gd name="T41" fmla="*/ 385 h 521"/>
                    <a:gd name="T42" fmla="*/ 131 w 999"/>
                    <a:gd name="T43" fmla="*/ 301 h 521"/>
                    <a:gd name="T44" fmla="*/ 204 w 999"/>
                    <a:gd name="T45" fmla="*/ 254 h 521"/>
                    <a:gd name="T46" fmla="*/ 646 w 999"/>
                    <a:gd name="T47" fmla="*/ 268 h 521"/>
                    <a:gd name="T48" fmla="*/ 646 w 999"/>
                    <a:gd name="T49" fmla="*/ 261 h 521"/>
                    <a:gd name="T50" fmla="*/ 508 w 999"/>
                    <a:gd name="T51" fmla="*/ 194 h 521"/>
                    <a:gd name="T52" fmla="*/ 498 w 999"/>
                    <a:gd name="T53" fmla="*/ 194 h 521"/>
                    <a:gd name="T54" fmla="*/ 355 w 999"/>
                    <a:gd name="T55" fmla="*/ 254 h 521"/>
                    <a:gd name="T56" fmla="*/ 355 w 999"/>
                    <a:gd name="T57" fmla="*/ 260 h 521"/>
                    <a:gd name="T58" fmla="*/ 492 w 999"/>
                    <a:gd name="T59" fmla="*/ 326 h 521"/>
                    <a:gd name="T60" fmla="*/ 509 w 999"/>
                    <a:gd name="T61" fmla="*/ 325 h 521"/>
                    <a:gd name="T62" fmla="*/ 646 w 999"/>
                    <a:gd name="T63" fmla="*/ 268 h 521"/>
                    <a:gd name="T64" fmla="*/ 896 w 999"/>
                    <a:gd name="T65" fmla="*/ 447 h 521"/>
                    <a:gd name="T66" fmla="*/ 890 w 999"/>
                    <a:gd name="T67" fmla="*/ 436 h 521"/>
                    <a:gd name="T68" fmla="*/ 728 w 999"/>
                    <a:gd name="T69" fmla="*/ 310 h 521"/>
                    <a:gd name="T70" fmla="*/ 717 w 999"/>
                    <a:gd name="T71" fmla="*/ 309 h 521"/>
                    <a:gd name="T72" fmla="*/ 590 w 999"/>
                    <a:gd name="T73" fmla="*/ 369 h 521"/>
                    <a:gd name="T74" fmla="*/ 896 w 999"/>
                    <a:gd name="T75" fmla="*/ 447 h 521"/>
                    <a:gd name="T76" fmla="*/ 107 w 999"/>
                    <a:gd name="T77" fmla="*/ 78 h 521"/>
                    <a:gd name="T78" fmla="*/ 114 w 999"/>
                    <a:gd name="T79" fmla="*/ 88 h 521"/>
                    <a:gd name="T80" fmla="*/ 272 w 999"/>
                    <a:gd name="T81" fmla="*/ 210 h 521"/>
                    <a:gd name="T82" fmla="*/ 285 w 999"/>
                    <a:gd name="T83" fmla="*/ 212 h 521"/>
                    <a:gd name="T84" fmla="*/ 408 w 999"/>
                    <a:gd name="T85" fmla="*/ 154 h 521"/>
                    <a:gd name="T86" fmla="*/ 107 w 999"/>
                    <a:gd name="T87" fmla="*/ 78 h 521"/>
                    <a:gd name="T88" fmla="*/ 905 w 999"/>
                    <a:gd name="T89" fmla="*/ 101 h 521"/>
                    <a:gd name="T90" fmla="*/ 902 w 999"/>
                    <a:gd name="T91" fmla="*/ 96 h 521"/>
                    <a:gd name="T92" fmla="*/ 601 w 999"/>
                    <a:gd name="T93" fmla="*/ 156 h 521"/>
                    <a:gd name="T94" fmla="*/ 603 w 999"/>
                    <a:gd name="T95" fmla="*/ 161 h 521"/>
                    <a:gd name="T96" fmla="*/ 718 w 999"/>
                    <a:gd name="T97" fmla="*/ 222 h 521"/>
                    <a:gd name="T98" fmla="*/ 734 w 999"/>
                    <a:gd name="T99" fmla="*/ 221 h 521"/>
                    <a:gd name="T100" fmla="*/ 886 w 999"/>
                    <a:gd name="T101" fmla="*/ 121 h 521"/>
                    <a:gd name="T102" fmla="*/ 905 w 999"/>
                    <a:gd name="T103" fmla="*/ 101 h 521"/>
                    <a:gd name="T104" fmla="*/ 399 w 999"/>
                    <a:gd name="T105" fmla="*/ 361 h 521"/>
                    <a:gd name="T106" fmla="*/ 281 w 999"/>
                    <a:gd name="T107" fmla="*/ 298 h 521"/>
                    <a:gd name="T108" fmla="*/ 268 w 999"/>
                    <a:gd name="T109" fmla="*/ 299 h 521"/>
                    <a:gd name="T110" fmla="*/ 109 w 999"/>
                    <a:gd name="T111" fmla="*/ 406 h 521"/>
                    <a:gd name="T112" fmla="*/ 93 w 999"/>
                    <a:gd name="T113" fmla="*/ 425 h 521"/>
                    <a:gd name="T114" fmla="*/ 399 w 999"/>
                    <a:gd name="T115" fmla="*/ 36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9" h="521">
                      <a:moveTo>
                        <a:pt x="204" y="254"/>
                      </a:moveTo>
                      <a:cubicBezTo>
                        <a:pt x="165" y="223"/>
                        <a:pt x="125" y="194"/>
                        <a:pt x="89" y="162"/>
                      </a:cubicBezTo>
                      <a:cubicBezTo>
                        <a:pt x="70" y="145"/>
                        <a:pt x="54" y="125"/>
                        <a:pt x="42" y="103"/>
                      </a:cubicBezTo>
                      <a:cubicBezTo>
                        <a:pt x="18" y="61"/>
                        <a:pt x="38" y="22"/>
                        <a:pt x="84" y="11"/>
                      </a:cubicBezTo>
                      <a:cubicBezTo>
                        <a:pt x="135" y="0"/>
                        <a:pt x="185" y="8"/>
                        <a:pt x="233" y="23"/>
                      </a:cubicBezTo>
                      <a:cubicBezTo>
                        <a:pt x="318" y="49"/>
                        <a:pt x="402" y="80"/>
                        <a:pt x="487" y="109"/>
                      </a:cubicBezTo>
                      <a:cubicBezTo>
                        <a:pt x="498" y="112"/>
                        <a:pt x="513" y="113"/>
                        <a:pt x="524" y="110"/>
                      </a:cubicBezTo>
                      <a:cubicBezTo>
                        <a:pt x="623" y="75"/>
                        <a:pt x="724" y="42"/>
                        <a:pt x="829" y="31"/>
                      </a:cubicBezTo>
                      <a:cubicBezTo>
                        <a:pt x="860" y="27"/>
                        <a:pt x="893" y="28"/>
                        <a:pt x="923" y="33"/>
                      </a:cubicBezTo>
                      <a:cubicBezTo>
                        <a:pt x="980" y="42"/>
                        <a:pt x="999" y="90"/>
                        <a:pt x="964" y="136"/>
                      </a:cubicBezTo>
                      <a:cubicBezTo>
                        <a:pt x="943" y="163"/>
                        <a:pt x="917" y="186"/>
                        <a:pt x="890" y="207"/>
                      </a:cubicBezTo>
                      <a:cubicBezTo>
                        <a:pt x="861" y="229"/>
                        <a:pt x="828" y="248"/>
                        <a:pt x="796" y="269"/>
                      </a:cubicBezTo>
                      <a:cubicBezTo>
                        <a:pt x="824" y="289"/>
                        <a:pt x="853" y="308"/>
                        <a:pt x="879" y="330"/>
                      </a:cubicBezTo>
                      <a:cubicBezTo>
                        <a:pt x="906" y="354"/>
                        <a:pt x="933" y="380"/>
                        <a:pt x="954" y="409"/>
                      </a:cubicBezTo>
                      <a:cubicBezTo>
                        <a:pt x="987" y="456"/>
                        <a:pt x="966" y="501"/>
                        <a:pt x="910" y="511"/>
                      </a:cubicBezTo>
                      <a:cubicBezTo>
                        <a:pt x="856" y="521"/>
                        <a:pt x="803" y="511"/>
                        <a:pt x="753" y="495"/>
                      </a:cubicBezTo>
                      <a:cubicBezTo>
                        <a:pt x="674" y="470"/>
                        <a:pt x="595" y="441"/>
                        <a:pt x="517" y="413"/>
                      </a:cubicBezTo>
                      <a:cubicBezTo>
                        <a:pt x="502" y="407"/>
                        <a:pt x="489" y="406"/>
                        <a:pt x="474" y="412"/>
                      </a:cubicBezTo>
                      <a:cubicBezTo>
                        <a:pt x="384" y="444"/>
                        <a:pt x="293" y="474"/>
                        <a:pt x="198" y="487"/>
                      </a:cubicBezTo>
                      <a:cubicBezTo>
                        <a:pt x="159" y="492"/>
                        <a:pt x="119" y="494"/>
                        <a:pt x="81" y="489"/>
                      </a:cubicBezTo>
                      <a:cubicBezTo>
                        <a:pt x="22" y="482"/>
                        <a:pt x="0" y="431"/>
                        <a:pt x="38" y="385"/>
                      </a:cubicBezTo>
                      <a:cubicBezTo>
                        <a:pt x="64" y="353"/>
                        <a:pt x="98" y="327"/>
                        <a:pt x="131" y="301"/>
                      </a:cubicBezTo>
                      <a:cubicBezTo>
                        <a:pt x="153" y="283"/>
                        <a:pt x="180" y="269"/>
                        <a:pt x="204" y="254"/>
                      </a:cubicBezTo>
                      <a:close/>
                      <a:moveTo>
                        <a:pt x="646" y="268"/>
                      </a:moveTo>
                      <a:cubicBezTo>
                        <a:pt x="646" y="266"/>
                        <a:pt x="646" y="263"/>
                        <a:pt x="646" y="261"/>
                      </a:cubicBezTo>
                      <a:cubicBezTo>
                        <a:pt x="600" y="239"/>
                        <a:pt x="554" y="216"/>
                        <a:pt x="508" y="194"/>
                      </a:cubicBezTo>
                      <a:cubicBezTo>
                        <a:pt x="505" y="193"/>
                        <a:pt x="501" y="193"/>
                        <a:pt x="498" y="194"/>
                      </a:cubicBezTo>
                      <a:cubicBezTo>
                        <a:pt x="450" y="214"/>
                        <a:pt x="402" y="234"/>
                        <a:pt x="355" y="254"/>
                      </a:cubicBezTo>
                      <a:cubicBezTo>
                        <a:pt x="355" y="256"/>
                        <a:pt x="355" y="258"/>
                        <a:pt x="355" y="260"/>
                      </a:cubicBezTo>
                      <a:cubicBezTo>
                        <a:pt x="400" y="282"/>
                        <a:pt x="446" y="304"/>
                        <a:pt x="492" y="326"/>
                      </a:cubicBezTo>
                      <a:cubicBezTo>
                        <a:pt x="496" y="328"/>
                        <a:pt x="504" y="327"/>
                        <a:pt x="509" y="325"/>
                      </a:cubicBezTo>
                      <a:cubicBezTo>
                        <a:pt x="555" y="306"/>
                        <a:pt x="600" y="287"/>
                        <a:pt x="646" y="268"/>
                      </a:cubicBezTo>
                      <a:close/>
                      <a:moveTo>
                        <a:pt x="896" y="447"/>
                      </a:moveTo>
                      <a:cubicBezTo>
                        <a:pt x="892" y="440"/>
                        <a:pt x="891" y="438"/>
                        <a:pt x="890" y="436"/>
                      </a:cubicBezTo>
                      <a:cubicBezTo>
                        <a:pt x="845" y="383"/>
                        <a:pt x="786" y="347"/>
                        <a:pt x="728" y="310"/>
                      </a:cubicBezTo>
                      <a:cubicBezTo>
                        <a:pt x="725" y="309"/>
                        <a:pt x="720" y="308"/>
                        <a:pt x="717" y="309"/>
                      </a:cubicBezTo>
                      <a:cubicBezTo>
                        <a:pt x="676" y="328"/>
                        <a:pt x="635" y="348"/>
                        <a:pt x="590" y="369"/>
                      </a:cubicBezTo>
                      <a:cubicBezTo>
                        <a:pt x="691" y="405"/>
                        <a:pt x="787" y="443"/>
                        <a:pt x="896" y="447"/>
                      </a:cubicBezTo>
                      <a:close/>
                      <a:moveTo>
                        <a:pt x="107" y="78"/>
                      </a:moveTo>
                      <a:cubicBezTo>
                        <a:pt x="110" y="83"/>
                        <a:pt x="111" y="86"/>
                        <a:pt x="114" y="88"/>
                      </a:cubicBezTo>
                      <a:cubicBezTo>
                        <a:pt x="159" y="139"/>
                        <a:pt x="215" y="175"/>
                        <a:pt x="272" y="210"/>
                      </a:cubicBezTo>
                      <a:cubicBezTo>
                        <a:pt x="275" y="212"/>
                        <a:pt x="281" y="213"/>
                        <a:pt x="285" y="212"/>
                      </a:cubicBezTo>
                      <a:cubicBezTo>
                        <a:pt x="326" y="193"/>
                        <a:pt x="367" y="173"/>
                        <a:pt x="408" y="154"/>
                      </a:cubicBezTo>
                      <a:cubicBezTo>
                        <a:pt x="342" y="116"/>
                        <a:pt x="153" y="68"/>
                        <a:pt x="107" y="78"/>
                      </a:cubicBezTo>
                      <a:close/>
                      <a:moveTo>
                        <a:pt x="905" y="101"/>
                      </a:moveTo>
                      <a:cubicBezTo>
                        <a:pt x="904" y="99"/>
                        <a:pt x="903" y="97"/>
                        <a:pt x="902" y="96"/>
                      </a:cubicBezTo>
                      <a:cubicBezTo>
                        <a:pt x="797" y="94"/>
                        <a:pt x="699" y="126"/>
                        <a:pt x="601" y="156"/>
                      </a:cubicBezTo>
                      <a:cubicBezTo>
                        <a:pt x="602" y="159"/>
                        <a:pt x="602" y="161"/>
                        <a:pt x="603" y="161"/>
                      </a:cubicBezTo>
                      <a:cubicBezTo>
                        <a:pt x="641" y="182"/>
                        <a:pt x="679" y="203"/>
                        <a:pt x="718" y="222"/>
                      </a:cubicBezTo>
                      <a:cubicBezTo>
                        <a:pt x="722" y="225"/>
                        <a:pt x="730" y="224"/>
                        <a:pt x="734" y="221"/>
                      </a:cubicBezTo>
                      <a:cubicBezTo>
                        <a:pt x="785" y="188"/>
                        <a:pt x="835" y="155"/>
                        <a:pt x="886" y="121"/>
                      </a:cubicBezTo>
                      <a:cubicBezTo>
                        <a:pt x="893" y="116"/>
                        <a:pt x="898" y="108"/>
                        <a:pt x="905" y="101"/>
                      </a:cubicBezTo>
                      <a:close/>
                      <a:moveTo>
                        <a:pt x="399" y="361"/>
                      </a:moveTo>
                      <a:cubicBezTo>
                        <a:pt x="360" y="339"/>
                        <a:pt x="321" y="318"/>
                        <a:pt x="281" y="298"/>
                      </a:cubicBezTo>
                      <a:cubicBezTo>
                        <a:pt x="278" y="296"/>
                        <a:pt x="272" y="297"/>
                        <a:pt x="268" y="299"/>
                      </a:cubicBezTo>
                      <a:cubicBezTo>
                        <a:pt x="215" y="334"/>
                        <a:pt x="162" y="370"/>
                        <a:pt x="109" y="406"/>
                      </a:cubicBezTo>
                      <a:cubicBezTo>
                        <a:pt x="104" y="409"/>
                        <a:pt x="101" y="416"/>
                        <a:pt x="93" y="425"/>
                      </a:cubicBezTo>
                      <a:cubicBezTo>
                        <a:pt x="203" y="427"/>
                        <a:pt x="300" y="396"/>
                        <a:pt x="399" y="3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Freeform 16">
                  <a:extLst>
                    <a:ext uri="{FF2B5EF4-FFF2-40B4-BE49-F238E27FC236}">
                      <a16:creationId xmlns:a16="http://schemas.microsoft.com/office/drawing/2014/main" id="{DF6BF1CF-447A-43ED-E359-EE5CE1EE748B}"/>
                    </a:ext>
                  </a:extLst>
                </p:cNvPr>
                <p:cNvSpPr>
                  <a:spLocks noEditPoints="1"/>
                </p:cNvSpPr>
                <p:nvPr/>
              </p:nvSpPr>
              <p:spPr bwMode="auto">
                <a:xfrm>
                  <a:off x="3413" y="1637"/>
                  <a:ext cx="347" cy="489"/>
                </a:xfrm>
                <a:custGeom>
                  <a:avLst/>
                  <a:gdLst>
                    <a:gd name="T0" fmla="*/ 109 w 230"/>
                    <a:gd name="T1" fmla="*/ 0 h 324"/>
                    <a:gd name="T2" fmla="*/ 214 w 230"/>
                    <a:gd name="T3" fmla="*/ 175 h 324"/>
                    <a:gd name="T4" fmla="*/ 183 w 230"/>
                    <a:gd name="T5" fmla="*/ 289 h 324"/>
                    <a:gd name="T6" fmla="*/ 65 w 230"/>
                    <a:gd name="T7" fmla="*/ 305 h 324"/>
                    <a:gd name="T8" fmla="*/ 4 w 230"/>
                    <a:gd name="T9" fmla="*/ 204 h 324"/>
                    <a:gd name="T10" fmla="*/ 17 w 230"/>
                    <a:gd name="T11" fmla="*/ 157 h 324"/>
                    <a:gd name="T12" fmla="*/ 109 w 230"/>
                    <a:gd name="T13" fmla="*/ 0 h 324"/>
                    <a:gd name="T14" fmla="*/ 115 w 230"/>
                    <a:gd name="T15" fmla="*/ 128 h 324"/>
                    <a:gd name="T16" fmla="*/ 109 w 230"/>
                    <a:gd name="T17" fmla="*/ 128 h 324"/>
                    <a:gd name="T18" fmla="*/ 75 w 230"/>
                    <a:gd name="T19" fmla="*/ 196 h 324"/>
                    <a:gd name="T20" fmla="*/ 88 w 230"/>
                    <a:gd name="T21" fmla="*/ 238 h 324"/>
                    <a:gd name="T22" fmla="*/ 134 w 230"/>
                    <a:gd name="T23" fmla="*/ 239 h 324"/>
                    <a:gd name="T24" fmla="*/ 148 w 230"/>
                    <a:gd name="T25" fmla="*/ 198 h 324"/>
                    <a:gd name="T26" fmla="*/ 115 w 230"/>
                    <a:gd name="T27" fmla="*/ 12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324">
                      <a:moveTo>
                        <a:pt x="109" y="0"/>
                      </a:moveTo>
                      <a:cubicBezTo>
                        <a:pt x="152" y="60"/>
                        <a:pt x="192" y="112"/>
                        <a:pt x="214" y="175"/>
                      </a:cubicBezTo>
                      <a:cubicBezTo>
                        <a:pt x="230" y="220"/>
                        <a:pt x="217" y="259"/>
                        <a:pt x="183" y="289"/>
                      </a:cubicBezTo>
                      <a:cubicBezTo>
                        <a:pt x="148" y="319"/>
                        <a:pt x="107" y="324"/>
                        <a:pt x="65" y="305"/>
                      </a:cubicBezTo>
                      <a:cubicBezTo>
                        <a:pt x="25" y="287"/>
                        <a:pt x="0" y="247"/>
                        <a:pt x="4" y="204"/>
                      </a:cubicBezTo>
                      <a:cubicBezTo>
                        <a:pt x="5" y="188"/>
                        <a:pt x="9" y="170"/>
                        <a:pt x="17" y="157"/>
                      </a:cubicBezTo>
                      <a:cubicBezTo>
                        <a:pt x="45" y="105"/>
                        <a:pt x="76" y="55"/>
                        <a:pt x="109" y="0"/>
                      </a:cubicBezTo>
                      <a:close/>
                      <a:moveTo>
                        <a:pt x="115" y="128"/>
                      </a:moveTo>
                      <a:cubicBezTo>
                        <a:pt x="113" y="128"/>
                        <a:pt x="111" y="128"/>
                        <a:pt x="109" y="128"/>
                      </a:cubicBezTo>
                      <a:cubicBezTo>
                        <a:pt x="98" y="151"/>
                        <a:pt x="86" y="173"/>
                        <a:pt x="75" y="196"/>
                      </a:cubicBezTo>
                      <a:cubicBezTo>
                        <a:pt x="68" y="213"/>
                        <a:pt x="75" y="227"/>
                        <a:pt x="88" y="238"/>
                      </a:cubicBezTo>
                      <a:cubicBezTo>
                        <a:pt x="102" y="249"/>
                        <a:pt x="118" y="250"/>
                        <a:pt x="134" y="239"/>
                      </a:cubicBezTo>
                      <a:cubicBezTo>
                        <a:pt x="148" y="229"/>
                        <a:pt x="156" y="215"/>
                        <a:pt x="148" y="198"/>
                      </a:cubicBezTo>
                      <a:cubicBezTo>
                        <a:pt x="138" y="174"/>
                        <a:pt x="126" y="152"/>
                        <a:pt x="115" y="1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Freeform 12">
                  <a:extLst>
                    <a:ext uri="{FF2B5EF4-FFF2-40B4-BE49-F238E27FC236}">
                      <a16:creationId xmlns:a16="http://schemas.microsoft.com/office/drawing/2014/main" id="{9CAD59D0-9A86-23C1-A6FC-0C1D2AB0FBD8}"/>
                    </a:ext>
                  </a:extLst>
                </p:cNvPr>
                <p:cNvSpPr>
                  <a:spLocks/>
                </p:cNvSpPr>
                <p:nvPr/>
              </p:nvSpPr>
              <p:spPr bwMode="auto">
                <a:xfrm>
                  <a:off x="2410" y="390"/>
                  <a:ext cx="296" cy="298"/>
                </a:xfrm>
                <a:custGeom>
                  <a:avLst/>
                  <a:gdLst>
                    <a:gd name="T0" fmla="*/ 113 w 196"/>
                    <a:gd name="T1" fmla="*/ 0 h 198"/>
                    <a:gd name="T2" fmla="*/ 133 w 196"/>
                    <a:gd name="T3" fmla="*/ 62 h 198"/>
                    <a:gd name="T4" fmla="*/ 195 w 196"/>
                    <a:gd name="T5" fmla="*/ 98 h 198"/>
                    <a:gd name="T6" fmla="*/ 135 w 196"/>
                    <a:gd name="T7" fmla="*/ 133 h 198"/>
                    <a:gd name="T8" fmla="*/ 98 w 196"/>
                    <a:gd name="T9" fmla="*/ 194 h 198"/>
                    <a:gd name="T10" fmla="*/ 67 w 196"/>
                    <a:gd name="T11" fmla="*/ 172 h 198"/>
                    <a:gd name="T12" fmla="*/ 63 w 196"/>
                    <a:gd name="T13" fmla="*/ 134 h 198"/>
                    <a:gd name="T14" fmla="*/ 1 w 196"/>
                    <a:gd name="T15" fmla="*/ 97 h 198"/>
                    <a:gd name="T16" fmla="*/ 64 w 196"/>
                    <a:gd name="T17" fmla="*/ 62 h 198"/>
                    <a:gd name="T18" fmla="*/ 85 w 196"/>
                    <a:gd name="T19" fmla="*/ 0 h 198"/>
                    <a:gd name="T20" fmla="*/ 113 w 196"/>
                    <a:gd name="T2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198">
                      <a:moveTo>
                        <a:pt x="113" y="0"/>
                      </a:moveTo>
                      <a:cubicBezTo>
                        <a:pt x="134" y="16"/>
                        <a:pt x="134" y="38"/>
                        <a:pt x="133" y="62"/>
                      </a:cubicBezTo>
                      <a:cubicBezTo>
                        <a:pt x="160" y="65"/>
                        <a:pt x="196" y="56"/>
                        <a:pt x="195" y="98"/>
                      </a:cubicBezTo>
                      <a:cubicBezTo>
                        <a:pt x="194" y="139"/>
                        <a:pt x="160" y="130"/>
                        <a:pt x="135" y="133"/>
                      </a:cubicBezTo>
                      <a:cubicBezTo>
                        <a:pt x="127" y="186"/>
                        <a:pt x="120" y="198"/>
                        <a:pt x="98" y="194"/>
                      </a:cubicBezTo>
                      <a:cubicBezTo>
                        <a:pt x="86" y="192"/>
                        <a:pt x="73" y="182"/>
                        <a:pt x="67" y="172"/>
                      </a:cubicBezTo>
                      <a:cubicBezTo>
                        <a:pt x="61" y="162"/>
                        <a:pt x="64" y="147"/>
                        <a:pt x="63" y="134"/>
                      </a:cubicBezTo>
                      <a:cubicBezTo>
                        <a:pt x="11" y="126"/>
                        <a:pt x="0" y="120"/>
                        <a:pt x="1" y="97"/>
                      </a:cubicBezTo>
                      <a:cubicBezTo>
                        <a:pt x="1" y="74"/>
                        <a:pt x="13" y="67"/>
                        <a:pt x="64" y="62"/>
                      </a:cubicBezTo>
                      <a:cubicBezTo>
                        <a:pt x="65" y="40"/>
                        <a:pt x="60" y="15"/>
                        <a:pt x="85" y="0"/>
                      </a:cubicBezTo>
                      <a:cubicBezTo>
                        <a:pt x="94" y="0"/>
                        <a:pt x="104" y="0"/>
                        <a:pt x="11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sp>
          <p:nvSpPr>
            <p:cNvPr id="6" name="Rectangle 5">
              <a:extLst>
                <a:ext uri="{FF2B5EF4-FFF2-40B4-BE49-F238E27FC236}">
                  <a16:creationId xmlns:a16="http://schemas.microsoft.com/office/drawing/2014/main" id="{23F22142-F5A6-8512-DCCD-5EE121697F5B}"/>
                </a:ext>
              </a:extLst>
            </p:cNvPr>
            <p:cNvSpPr>
              <a:spLocks/>
            </p:cNvSpPr>
            <p:nvPr/>
          </p:nvSpPr>
          <p:spPr>
            <a:xfrm>
              <a:off x="3483429" y="1683981"/>
              <a:ext cx="5225142" cy="399599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1"/>
                  </a:solidFill>
                </a:rPr>
                <a:t>Medication adherence</a:t>
              </a:r>
              <a:endParaRPr lang="en-US" sz="2000" noProof="0" dirty="0">
                <a:solidFill>
                  <a:schemeClr val="accent1"/>
                </a:solidFill>
              </a:endParaRPr>
            </a:p>
            <a:p>
              <a:pPr algn="ctr">
                <a:spcAft>
                  <a:spcPts val="600"/>
                </a:spcAft>
              </a:pPr>
              <a:r>
                <a:rPr lang="en-US" noProof="0" dirty="0">
                  <a:solidFill>
                    <a:schemeClr val="accent1"/>
                  </a:solidFill>
                </a:rPr>
                <a:t>There are several barriers to medication adherence, including cost, lack of transportation to the pharmacy, adverse effects, and complexity of medication regimen</a:t>
              </a:r>
            </a:p>
            <a:p>
              <a:pPr algn="ctr">
                <a:spcAft>
                  <a:spcPts val="600"/>
                </a:spcAft>
              </a:pPr>
              <a:r>
                <a:rPr lang="en-US" noProof="0" dirty="0">
                  <a:solidFill>
                    <a:schemeClr val="accent1"/>
                  </a:solidFill>
                </a:rPr>
                <a:t>When engaging with patients, inquire about adverse events, assess adherence levels, assess patient satisfaction, and offer tools such as pill boxes and alarms/calendars</a:t>
              </a:r>
            </a:p>
          </p:txBody>
        </p:sp>
        <p:sp>
          <p:nvSpPr>
            <p:cNvPr id="4" name="Oval 3">
              <a:extLst>
                <a:ext uri="{FF2B5EF4-FFF2-40B4-BE49-F238E27FC236}">
                  <a16:creationId xmlns:a16="http://schemas.microsoft.com/office/drawing/2014/main" id="{53A1E0FF-D4EA-FAD0-C88A-AB08478ECCF5}"/>
                </a:ext>
              </a:extLst>
            </p:cNvPr>
            <p:cNvSpPr/>
            <p:nvPr/>
          </p:nvSpPr>
          <p:spPr>
            <a:xfrm>
              <a:off x="5595497" y="1775790"/>
              <a:ext cx="1096620" cy="10966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 name="Freeform 233">
              <a:extLst>
                <a:ext uri="{FF2B5EF4-FFF2-40B4-BE49-F238E27FC236}">
                  <a16:creationId xmlns:a16="http://schemas.microsoft.com/office/drawing/2014/main" id="{9DA685B5-D929-1AD3-8E0D-EC0DE1E39A30}"/>
                </a:ext>
              </a:extLst>
            </p:cNvPr>
            <p:cNvSpPr>
              <a:spLocks/>
            </p:cNvSpPr>
            <p:nvPr/>
          </p:nvSpPr>
          <p:spPr bwMode="auto">
            <a:xfrm>
              <a:off x="5722510" y="2330658"/>
              <a:ext cx="842593" cy="333793"/>
            </a:xfrm>
            <a:custGeom>
              <a:avLst/>
              <a:gdLst>
                <a:gd name="T0" fmla="*/ 0 w 1621"/>
                <a:gd name="T1" fmla="*/ 458 h 642"/>
                <a:gd name="T2" fmla="*/ 52 w 1621"/>
                <a:gd name="T3" fmla="*/ 435 h 642"/>
                <a:gd name="T4" fmla="*/ 558 w 1621"/>
                <a:gd name="T5" fmla="*/ 482 h 642"/>
                <a:gd name="T6" fmla="*/ 808 w 1621"/>
                <a:gd name="T7" fmla="*/ 551 h 642"/>
                <a:gd name="T8" fmla="*/ 1095 w 1621"/>
                <a:gd name="T9" fmla="*/ 513 h 642"/>
                <a:gd name="T10" fmla="*/ 1517 w 1621"/>
                <a:gd name="T11" fmla="*/ 254 h 642"/>
                <a:gd name="T12" fmla="*/ 1526 w 1621"/>
                <a:gd name="T13" fmla="*/ 248 h 642"/>
                <a:gd name="T14" fmla="*/ 1541 w 1621"/>
                <a:gd name="T15" fmla="*/ 196 h 642"/>
                <a:gd name="T16" fmla="*/ 1488 w 1621"/>
                <a:gd name="T17" fmla="*/ 180 h 642"/>
                <a:gd name="T18" fmla="*/ 1329 w 1621"/>
                <a:gd name="T19" fmla="*/ 257 h 642"/>
                <a:gd name="T20" fmla="*/ 1074 w 1621"/>
                <a:gd name="T21" fmla="*/ 382 h 642"/>
                <a:gd name="T22" fmla="*/ 987 w 1621"/>
                <a:gd name="T23" fmla="*/ 390 h 642"/>
                <a:gd name="T24" fmla="*/ 734 w 1621"/>
                <a:gd name="T25" fmla="*/ 336 h 642"/>
                <a:gd name="T26" fmla="*/ 697 w 1621"/>
                <a:gd name="T27" fmla="*/ 289 h 642"/>
                <a:gd name="T28" fmla="*/ 748 w 1621"/>
                <a:gd name="T29" fmla="*/ 262 h 642"/>
                <a:gd name="T30" fmla="*/ 993 w 1621"/>
                <a:gd name="T31" fmla="*/ 314 h 642"/>
                <a:gd name="T32" fmla="*/ 1010 w 1621"/>
                <a:gd name="T33" fmla="*/ 317 h 642"/>
                <a:gd name="T34" fmla="*/ 1064 w 1621"/>
                <a:gd name="T35" fmla="*/ 283 h 642"/>
                <a:gd name="T36" fmla="*/ 1029 w 1621"/>
                <a:gd name="T37" fmla="*/ 234 h 642"/>
                <a:gd name="T38" fmla="*/ 825 w 1621"/>
                <a:gd name="T39" fmla="*/ 184 h 642"/>
                <a:gd name="T40" fmla="*/ 772 w 1621"/>
                <a:gd name="T41" fmla="*/ 162 h 642"/>
                <a:gd name="T42" fmla="*/ 409 w 1621"/>
                <a:gd name="T43" fmla="*/ 113 h 642"/>
                <a:gd name="T44" fmla="*/ 288 w 1621"/>
                <a:gd name="T45" fmla="*/ 151 h 642"/>
                <a:gd name="T46" fmla="*/ 150 w 1621"/>
                <a:gd name="T47" fmla="*/ 158 h 642"/>
                <a:gd name="T48" fmla="*/ 51 w 1621"/>
                <a:gd name="T49" fmla="*/ 159 h 642"/>
                <a:gd name="T50" fmla="*/ 0 w 1621"/>
                <a:gd name="T51" fmla="*/ 136 h 642"/>
                <a:gd name="T52" fmla="*/ 0 w 1621"/>
                <a:gd name="T53" fmla="*/ 109 h 642"/>
                <a:gd name="T54" fmla="*/ 50 w 1621"/>
                <a:gd name="T55" fmla="*/ 83 h 642"/>
                <a:gd name="T56" fmla="*/ 200 w 1621"/>
                <a:gd name="T57" fmla="*/ 84 h 642"/>
                <a:gd name="T58" fmla="*/ 344 w 1621"/>
                <a:gd name="T59" fmla="*/ 57 h 642"/>
                <a:gd name="T60" fmla="*/ 736 w 1621"/>
                <a:gd name="T61" fmla="*/ 63 h 642"/>
                <a:gd name="T62" fmla="*/ 1015 w 1621"/>
                <a:gd name="T63" fmla="*/ 152 h 642"/>
                <a:gd name="T64" fmla="*/ 1141 w 1621"/>
                <a:gd name="T65" fmla="*/ 264 h 642"/>
                <a:gd name="T66" fmla="*/ 1190 w 1621"/>
                <a:gd name="T67" fmla="*/ 240 h 642"/>
                <a:gd name="T68" fmla="*/ 1446 w 1621"/>
                <a:gd name="T69" fmla="*/ 117 h 642"/>
                <a:gd name="T70" fmla="*/ 1617 w 1621"/>
                <a:gd name="T71" fmla="*/ 184 h 642"/>
                <a:gd name="T72" fmla="*/ 1621 w 1621"/>
                <a:gd name="T73" fmla="*/ 189 h 642"/>
                <a:gd name="T74" fmla="*/ 1621 w 1621"/>
                <a:gd name="T75" fmla="*/ 239 h 642"/>
                <a:gd name="T76" fmla="*/ 1540 w 1621"/>
                <a:gd name="T77" fmla="*/ 329 h 642"/>
                <a:gd name="T78" fmla="*/ 1130 w 1621"/>
                <a:gd name="T79" fmla="*/ 579 h 642"/>
                <a:gd name="T80" fmla="*/ 988 w 1621"/>
                <a:gd name="T81" fmla="*/ 635 h 642"/>
                <a:gd name="T82" fmla="*/ 962 w 1621"/>
                <a:gd name="T83" fmla="*/ 642 h 642"/>
                <a:gd name="T84" fmla="*/ 859 w 1621"/>
                <a:gd name="T85" fmla="*/ 642 h 642"/>
                <a:gd name="T86" fmla="*/ 796 w 1621"/>
                <a:gd name="T87" fmla="*/ 625 h 642"/>
                <a:gd name="T88" fmla="*/ 484 w 1621"/>
                <a:gd name="T89" fmla="*/ 543 h 642"/>
                <a:gd name="T90" fmla="*/ 57 w 1621"/>
                <a:gd name="T91" fmla="*/ 511 h 642"/>
                <a:gd name="T92" fmla="*/ 0 w 1621"/>
                <a:gd name="T93" fmla="*/ 490 h 642"/>
                <a:gd name="T94" fmla="*/ 0 w 1621"/>
                <a:gd name="T95" fmla="*/ 45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1" h="642">
                  <a:moveTo>
                    <a:pt x="0" y="458"/>
                  </a:moveTo>
                  <a:cubicBezTo>
                    <a:pt x="12" y="440"/>
                    <a:pt x="30" y="435"/>
                    <a:pt x="52" y="435"/>
                  </a:cubicBezTo>
                  <a:cubicBezTo>
                    <a:pt x="222" y="432"/>
                    <a:pt x="392" y="440"/>
                    <a:pt x="558" y="482"/>
                  </a:cubicBezTo>
                  <a:cubicBezTo>
                    <a:pt x="642" y="503"/>
                    <a:pt x="725" y="526"/>
                    <a:pt x="808" y="551"/>
                  </a:cubicBezTo>
                  <a:cubicBezTo>
                    <a:pt x="910" y="581"/>
                    <a:pt x="1005" y="568"/>
                    <a:pt x="1095" y="513"/>
                  </a:cubicBezTo>
                  <a:cubicBezTo>
                    <a:pt x="1236" y="426"/>
                    <a:pt x="1376" y="340"/>
                    <a:pt x="1517" y="254"/>
                  </a:cubicBezTo>
                  <a:cubicBezTo>
                    <a:pt x="1520" y="252"/>
                    <a:pt x="1523" y="250"/>
                    <a:pt x="1526" y="248"/>
                  </a:cubicBezTo>
                  <a:cubicBezTo>
                    <a:pt x="1546" y="234"/>
                    <a:pt x="1551" y="214"/>
                    <a:pt x="1541" y="196"/>
                  </a:cubicBezTo>
                  <a:cubicBezTo>
                    <a:pt x="1530" y="177"/>
                    <a:pt x="1509" y="171"/>
                    <a:pt x="1488" y="180"/>
                  </a:cubicBezTo>
                  <a:cubicBezTo>
                    <a:pt x="1435" y="206"/>
                    <a:pt x="1382" y="231"/>
                    <a:pt x="1329" y="257"/>
                  </a:cubicBezTo>
                  <a:cubicBezTo>
                    <a:pt x="1244" y="298"/>
                    <a:pt x="1159" y="340"/>
                    <a:pt x="1074" y="382"/>
                  </a:cubicBezTo>
                  <a:cubicBezTo>
                    <a:pt x="1046" y="395"/>
                    <a:pt x="1017" y="396"/>
                    <a:pt x="987" y="390"/>
                  </a:cubicBezTo>
                  <a:cubicBezTo>
                    <a:pt x="903" y="371"/>
                    <a:pt x="818" y="354"/>
                    <a:pt x="734" y="336"/>
                  </a:cubicBezTo>
                  <a:cubicBezTo>
                    <a:pt x="706" y="330"/>
                    <a:pt x="693" y="312"/>
                    <a:pt x="697" y="289"/>
                  </a:cubicBezTo>
                  <a:cubicBezTo>
                    <a:pt x="702" y="267"/>
                    <a:pt x="720" y="256"/>
                    <a:pt x="748" y="262"/>
                  </a:cubicBezTo>
                  <a:cubicBezTo>
                    <a:pt x="829" y="279"/>
                    <a:pt x="911" y="296"/>
                    <a:pt x="993" y="314"/>
                  </a:cubicBezTo>
                  <a:cubicBezTo>
                    <a:pt x="998" y="315"/>
                    <a:pt x="1004" y="316"/>
                    <a:pt x="1010" y="317"/>
                  </a:cubicBezTo>
                  <a:cubicBezTo>
                    <a:pt x="1037" y="322"/>
                    <a:pt x="1059" y="308"/>
                    <a:pt x="1064" y="283"/>
                  </a:cubicBezTo>
                  <a:cubicBezTo>
                    <a:pt x="1068" y="261"/>
                    <a:pt x="1055" y="240"/>
                    <a:pt x="1029" y="234"/>
                  </a:cubicBezTo>
                  <a:cubicBezTo>
                    <a:pt x="961" y="217"/>
                    <a:pt x="893" y="201"/>
                    <a:pt x="825" y="184"/>
                  </a:cubicBezTo>
                  <a:cubicBezTo>
                    <a:pt x="807" y="179"/>
                    <a:pt x="788" y="172"/>
                    <a:pt x="772" y="162"/>
                  </a:cubicBezTo>
                  <a:cubicBezTo>
                    <a:pt x="657" y="98"/>
                    <a:pt x="538" y="71"/>
                    <a:pt x="409" y="113"/>
                  </a:cubicBezTo>
                  <a:cubicBezTo>
                    <a:pt x="368" y="125"/>
                    <a:pt x="329" y="144"/>
                    <a:pt x="288" y="151"/>
                  </a:cubicBezTo>
                  <a:cubicBezTo>
                    <a:pt x="243" y="159"/>
                    <a:pt x="196" y="157"/>
                    <a:pt x="150" y="158"/>
                  </a:cubicBezTo>
                  <a:cubicBezTo>
                    <a:pt x="117" y="159"/>
                    <a:pt x="84" y="157"/>
                    <a:pt x="51" y="159"/>
                  </a:cubicBezTo>
                  <a:cubicBezTo>
                    <a:pt x="29" y="160"/>
                    <a:pt x="12" y="154"/>
                    <a:pt x="0" y="136"/>
                  </a:cubicBezTo>
                  <a:cubicBezTo>
                    <a:pt x="0" y="127"/>
                    <a:pt x="0" y="118"/>
                    <a:pt x="0" y="109"/>
                  </a:cubicBezTo>
                  <a:cubicBezTo>
                    <a:pt x="11" y="89"/>
                    <a:pt x="28" y="82"/>
                    <a:pt x="50" y="83"/>
                  </a:cubicBezTo>
                  <a:cubicBezTo>
                    <a:pt x="100" y="84"/>
                    <a:pt x="150" y="84"/>
                    <a:pt x="200" y="84"/>
                  </a:cubicBezTo>
                  <a:cubicBezTo>
                    <a:pt x="250" y="85"/>
                    <a:pt x="298" y="77"/>
                    <a:pt x="344" y="57"/>
                  </a:cubicBezTo>
                  <a:cubicBezTo>
                    <a:pt x="475" y="0"/>
                    <a:pt x="609" y="1"/>
                    <a:pt x="736" y="63"/>
                  </a:cubicBezTo>
                  <a:cubicBezTo>
                    <a:pt x="826" y="106"/>
                    <a:pt x="920" y="131"/>
                    <a:pt x="1015" y="152"/>
                  </a:cubicBezTo>
                  <a:cubicBezTo>
                    <a:pt x="1079" y="166"/>
                    <a:pt x="1128" y="191"/>
                    <a:pt x="1141" y="264"/>
                  </a:cubicBezTo>
                  <a:cubicBezTo>
                    <a:pt x="1159" y="255"/>
                    <a:pt x="1174" y="248"/>
                    <a:pt x="1190" y="240"/>
                  </a:cubicBezTo>
                  <a:cubicBezTo>
                    <a:pt x="1275" y="199"/>
                    <a:pt x="1361" y="159"/>
                    <a:pt x="1446" y="117"/>
                  </a:cubicBezTo>
                  <a:cubicBezTo>
                    <a:pt x="1521" y="81"/>
                    <a:pt x="1587" y="106"/>
                    <a:pt x="1617" y="184"/>
                  </a:cubicBezTo>
                  <a:cubicBezTo>
                    <a:pt x="1618" y="186"/>
                    <a:pt x="1619" y="188"/>
                    <a:pt x="1621" y="189"/>
                  </a:cubicBezTo>
                  <a:cubicBezTo>
                    <a:pt x="1621" y="206"/>
                    <a:pt x="1621" y="222"/>
                    <a:pt x="1621" y="239"/>
                  </a:cubicBezTo>
                  <a:cubicBezTo>
                    <a:pt x="1608" y="282"/>
                    <a:pt x="1577" y="307"/>
                    <a:pt x="1540" y="329"/>
                  </a:cubicBezTo>
                  <a:cubicBezTo>
                    <a:pt x="1403" y="411"/>
                    <a:pt x="1267" y="496"/>
                    <a:pt x="1130" y="579"/>
                  </a:cubicBezTo>
                  <a:cubicBezTo>
                    <a:pt x="1086" y="607"/>
                    <a:pt x="1039" y="625"/>
                    <a:pt x="988" y="635"/>
                  </a:cubicBezTo>
                  <a:cubicBezTo>
                    <a:pt x="979" y="637"/>
                    <a:pt x="971" y="640"/>
                    <a:pt x="962" y="642"/>
                  </a:cubicBezTo>
                  <a:cubicBezTo>
                    <a:pt x="928" y="642"/>
                    <a:pt x="894" y="642"/>
                    <a:pt x="859" y="642"/>
                  </a:cubicBezTo>
                  <a:cubicBezTo>
                    <a:pt x="838" y="636"/>
                    <a:pt x="817" y="631"/>
                    <a:pt x="796" y="625"/>
                  </a:cubicBezTo>
                  <a:cubicBezTo>
                    <a:pt x="692" y="597"/>
                    <a:pt x="589" y="567"/>
                    <a:pt x="484" y="543"/>
                  </a:cubicBezTo>
                  <a:cubicBezTo>
                    <a:pt x="344" y="511"/>
                    <a:pt x="201" y="508"/>
                    <a:pt x="57" y="511"/>
                  </a:cubicBezTo>
                  <a:cubicBezTo>
                    <a:pt x="34" y="512"/>
                    <a:pt x="15" y="507"/>
                    <a:pt x="0" y="490"/>
                  </a:cubicBezTo>
                  <a:cubicBezTo>
                    <a:pt x="0" y="479"/>
                    <a:pt x="0" y="469"/>
                    <a:pt x="0" y="45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Freeform 234">
              <a:extLst>
                <a:ext uri="{FF2B5EF4-FFF2-40B4-BE49-F238E27FC236}">
                  <a16:creationId xmlns:a16="http://schemas.microsoft.com/office/drawing/2014/main" id="{CFD85900-C76C-413C-9BBA-CA1450ADD373}"/>
                </a:ext>
              </a:extLst>
            </p:cNvPr>
            <p:cNvSpPr>
              <a:spLocks noEditPoints="1"/>
            </p:cNvSpPr>
            <p:nvPr/>
          </p:nvSpPr>
          <p:spPr bwMode="auto">
            <a:xfrm>
              <a:off x="6078049" y="1983748"/>
              <a:ext cx="373834" cy="359682"/>
            </a:xfrm>
            <a:custGeom>
              <a:avLst/>
              <a:gdLst>
                <a:gd name="T0" fmla="*/ 395 w 719"/>
                <a:gd name="T1" fmla="*/ 0 h 691"/>
                <a:gd name="T2" fmla="*/ 457 w 719"/>
                <a:gd name="T3" fmla="*/ 17 h 691"/>
                <a:gd name="T4" fmla="*/ 688 w 719"/>
                <a:gd name="T5" fmla="*/ 399 h 691"/>
                <a:gd name="T6" fmla="*/ 328 w 719"/>
                <a:gd name="T7" fmla="*/ 681 h 691"/>
                <a:gd name="T8" fmla="*/ 11 w 719"/>
                <a:gd name="T9" fmla="*/ 363 h 691"/>
                <a:gd name="T10" fmla="*/ 289 w 719"/>
                <a:gd name="T11" fmla="*/ 6 h 691"/>
                <a:gd name="T12" fmla="*/ 305 w 719"/>
                <a:gd name="T13" fmla="*/ 0 h 691"/>
                <a:gd name="T14" fmla="*/ 395 w 719"/>
                <a:gd name="T15" fmla="*/ 0 h 691"/>
                <a:gd name="T16" fmla="*/ 351 w 719"/>
                <a:gd name="T17" fmla="*/ 607 h 691"/>
                <a:gd name="T18" fmla="*/ 618 w 719"/>
                <a:gd name="T19" fmla="*/ 344 h 691"/>
                <a:gd name="T20" fmla="*/ 357 w 719"/>
                <a:gd name="T21" fmla="*/ 75 h 691"/>
                <a:gd name="T22" fmla="*/ 86 w 719"/>
                <a:gd name="T23" fmla="*/ 339 h 691"/>
                <a:gd name="T24" fmla="*/ 351 w 719"/>
                <a:gd name="T25" fmla="*/ 60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691">
                  <a:moveTo>
                    <a:pt x="395" y="0"/>
                  </a:moveTo>
                  <a:cubicBezTo>
                    <a:pt x="416" y="6"/>
                    <a:pt x="437" y="10"/>
                    <a:pt x="457" y="17"/>
                  </a:cubicBezTo>
                  <a:cubicBezTo>
                    <a:pt x="619" y="70"/>
                    <a:pt x="719" y="235"/>
                    <a:pt x="688" y="399"/>
                  </a:cubicBezTo>
                  <a:cubicBezTo>
                    <a:pt x="655" y="575"/>
                    <a:pt x="507" y="691"/>
                    <a:pt x="328" y="681"/>
                  </a:cubicBezTo>
                  <a:cubicBezTo>
                    <a:pt x="161" y="672"/>
                    <a:pt x="22" y="533"/>
                    <a:pt x="11" y="363"/>
                  </a:cubicBezTo>
                  <a:cubicBezTo>
                    <a:pt x="0" y="192"/>
                    <a:pt x="120" y="38"/>
                    <a:pt x="289" y="6"/>
                  </a:cubicBezTo>
                  <a:cubicBezTo>
                    <a:pt x="295" y="5"/>
                    <a:pt x="300" y="2"/>
                    <a:pt x="305" y="0"/>
                  </a:cubicBezTo>
                  <a:cubicBezTo>
                    <a:pt x="335" y="0"/>
                    <a:pt x="365" y="0"/>
                    <a:pt x="395" y="0"/>
                  </a:cubicBezTo>
                  <a:close/>
                  <a:moveTo>
                    <a:pt x="351" y="607"/>
                  </a:moveTo>
                  <a:cubicBezTo>
                    <a:pt x="494" y="609"/>
                    <a:pt x="615" y="491"/>
                    <a:pt x="618" y="344"/>
                  </a:cubicBezTo>
                  <a:cubicBezTo>
                    <a:pt x="622" y="201"/>
                    <a:pt x="502" y="78"/>
                    <a:pt x="357" y="75"/>
                  </a:cubicBezTo>
                  <a:cubicBezTo>
                    <a:pt x="210" y="72"/>
                    <a:pt x="88" y="191"/>
                    <a:pt x="86" y="339"/>
                  </a:cubicBezTo>
                  <a:cubicBezTo>
                    <a:pt x="83" y="483"/>
                    <a:pt x="203" y="604"/>
                    <a:pt x="351" y="60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Freeform 235">
              <a:extLst>
                <a:ext uri="{FF2B5EF4-FFF2-40B4-BE49-F238E27FC236}">
                  <a16:creationId xmlns:a16="http://schemas.microsoft.com/office/drawing/2014/main" id="{891B044C-89B6-C4A5-D653-BD4EA2114718}"/>
                </a:ext>
              </a:extLst>
            </p:cNvPr>
            <p:cNvSpPr>
              <a:spLocks/>
            </p:cNvSpPr>
            <p:nvPr/>
          </p:nvSpPr>
          <p:spPr bwMode="auto">
            <a:xfrm>
              <a:off x="6191614" y="2091791"/>
              <a:ext cx="138764" cy="138764"/>
            </a:xfrm>
            <a:custGeom>
              <a:avLst/>
              <a:gdLst>
                <a:gd name="T0" fmla="*/ 172 w 267"/>
                <a:gd name="T1" fmla="*/ 97 h 267"/>
                <a:gd name="T2" fmla="*/ 228 w 267"/>
                <a:gd name="T3" fmla="*/ 97 h 267"/>
                <a:gd name="T4" fmla="*/ 267 w 267"/>
                <a:gd name="T5" fmla="*/ 134 h 267"/>
                <a:gd name="T6" fmla="*/ 228 w 267"/>
                <a:gd name="T7" fmla="*/ 171 h 267"/>
                <a:gd name="T8" fmla="*/ 202 w 267"/>
                <a:gd name="T9" fmla="*/ 171 h 267"/>
                <a:gd name="T10" fmla="*/ 172 w 267"/>
                <a:gd name="T11" fmla="*/ 171 h 267"/>
                <a:gd name="T12" fmla="*/ 172 w 267"/>
                <a:gd name="T13" fmla="*/ 224 h 267"/>
                <a:gd name="T14" fmla="*/ 134 w 267"/>
                <a:gd name="T15" fmla="*/ 267 h 267"/>
                <a:gd name="T16" fmla="*/ 97 w 267"/>
                <a:gd name="T17" fmla="*/ 224 h 267"/>
                <a:gd name="T18" fmla="*/ 97 w 267"/>
                <a:gd name="T19" fmla="*/ 171 h 267"/>
                <a:gd name="T20" fmla="*/ 43 w 267"/>
                <a:gd name="T21" fmla="*/ 171 h 267"/>
                <a:gd name="T22" fmla="*/ 1 w 267"/>
                <a:gd name="T23" fmla="*/ 133 h 267"/>
                <a:gd name="T24" fmla="*/ 43 w 267"/>
                <a:gd name="T25" fmla="*/ 97 h 267"/>
                <a:gd name="T26" fmla="*/ 97 w 267"/>
                <a:gd name="T27" fmla="*/ 97 h 267"/>
                <a:gd name="T28" fmla="*/ 97 w 267"/>
                <a:gd name="T29" fmla="*/ 42 h 267"/>
                <a:gd name="T30" fmla="*/ 134 w 267"/>
                <a:gd name="T31" fmla="*/ 0 h 267"/>
                <a:gd name="T32" fmla="*/ 172 w 267"/>
                <a:gd name="T33" fmla="*/ 42 h 267"/>
                <a:gd name="T34" fmla="*/ 172 w 267"/>
                <a:gd name="T35" fmla="*/ 69 h 267"/>
                <a:gd name="T36" fmla="*/ 172 w 267"/>
                <a:gd name="T37" fmla="*/ 9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7" h="267">
                  <a:moveTo>
                    <a:pt x="172" y="97"/>
                  </a:moveTo>
                  <a:cubicBezTo>
                    <a:pt x="192" y="97"/>
                    <a:pt x="210" y="97"/>
                    <a:pt x="228" y="97"/>
                  </a:cubicBezTo>
                  <a:cubicBezTo>
                    <a:pt x="252" y="98"/>
                    <a:pt x="267" y="112"/>
                    <a:pt x="267" y="134"/>
                  </a:cubicBezTo>
                  <a:cubicBezTo>
                    <a:pt x="267" y="156"/>
                    <a:pt x="253" y="170"/>
                    <a:pt x="228" y="171"/>
                  </a:cubicBezTo>
                  <a:cubicBezTo>
                    <a:pt x="219" y="172"/>
                    <a:pt x="211" y="171"/>
                    <a:pt x="202" y="171"/>
                  </a:cubicBezTo>
                  <a:cubicBezTo>
                    <a:pt x="193" y="171"/>
                    <a:pt x="184" y="171"/>
                    <a:pt x="172" y="171"/>
                  </a:cubicBezTo>
                  <a:cubicBezTo>
                    <a:pt x="172" y="190"/>
                    <a:pt x="172" y="207"/>
                    <a:pt x="172" y="224"/>
                  </a:cubicBezTo>
                  <a:cubicBezTo>
                    <a:pt x="171" y="251"/>
                    <a:pt x="157" y="267"/>
                    <a:pt x="134" y="267"/>
                  </a:cubicBezTo>
                  <a:cubicBezTo>
                    <a:pt x="111" y="267"/>
                    <a:pt x="97" y="252"/>
                    <a:pt x="97" y="224"/>
                  </a:cubicBezTo>
                  <a:cubicBezTo>
                    <a:pt x="97" y="208"/>
                    <a:pt x="97" y="192"/>
                    <a:pt x="97" y="171"/>
                  </a:cubicBezTo>
                  <a:cubicBezTo>
                    <a:pt x="78" y="171"/>
                    <a:pt x="61" y="172"/>
                    <a:pt x="43" y="171"/>
                  </a:cubicBezTo>
                  <a:cubicBezTo>
                    <a:pt x="16" y="171"/>
                    <a:pt x="0" y="156"/>
                    <a:pt x="1" y="133"/>
                  </a:cubicBezTo>
                  <a:cubicBezTo>
                    <a:pt x="2" y="111"/>
                    <a:pt x="17" y="98"/>
                    <a:pt x="43" y="97"/>
                  </a:cubicBezTo>
                  <a:cubicBezTo>
                    <a:pt x="60" y="97"/>
                    <a:pt x="77" y="97"/>
                    <a:pt x="97" y="97"/>
                  </a:cubicBezTo>
                  <a:cubicBezTo>
                    <a:pt x="97" y="77"/>
                    <a:pt x="97" y="59"/>
                    <a:pt x="97" y="42"/>
                  </a:cubicBezTo>
                  <a:cubicBezTo>
                    <a:pt x="97" y="17"/>
                    <a:pt x="112" y="1"/>
                    <a:pt x="134" y="0"/>
                  </a:cubicBezTo>
                  <a:cubicBezTo>
                    <a:pt x="155" y="0"/>
                    <a:pt x="171" y="18"/>
                    <a:pt x="172" y="42"/>
                  </a:cubicBezTo>
                  <a:cubicBezTo>
                    <a:pt x="172" y="51"/>
                    <a:pt x="172" y="60"/>
                    <a:pt x="172" y="69"/>
                  </a:cubicBezTo>
                  <a:cubicBezTo>
                    <a:pt x="172" y="77"/>
                    <a:pt x="172" y="85"/>
                    <a:pt x="172" y="9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32" name="Rectangle 31">
            <a:extLst>
              <a:ext uri="{FF2B5EF4-FFF2-40B4-BE49-F238E27FC236}">
                <a16:creationId xmlns:a16="http://schemas.microsoft.com/office/drawing/2014/main" id="{2BB41D5F-FDE0-8698-4C0B-0F314AAA91D9}"/>
              </a:ext>
            </a:extLst>
          </p:cNvPr>
          <p:cNvSpPr/>
          <p:nvPr/>
        </p:nvSpPr>
        <p:spPr>
          <a:xfrm rot="10800000">
            <a:off x="9090875" y="1676400"/>
            <a:ext cx="3101125" cy="4003580"/>
          </a:xfrm>
          <a:prstGeom prst="rect">
            <a:avLst/>
          </a:prstGeom>
          <a:gradFill>
            <a:gsLst>
              <a:gs pos="431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4" name="Rectangle 33">
            <a:extLst>
              <a:ext uri="{FF2B5EF4-FFF2-40B4-BE49-F238E27FC236}">
                <a16:creationId xmlns:a16="http://schemas.microsoft.com/office/drawing/2014/main" id="{1B8AD020-0B4B-E01C-3E5D-E0D8A4E80A9E}"/>
              </a:ext>
            </a:extLst>
          </p:cNvPr>
          <p:cNvSpPr/>
          <p:nvPr/>
        </p:nvSpPr>
        <p:spPr>
          <a:xfrm>
            <a:off x="-1" y="1676400"/>
            <a:ext cx="2984985" cy="4003580"/>
          </a:xfrm>
          <a:prstGeom prst="rect">
            <a:avLst/>
          </a:prstGeom>
          <a:gradFill>
            <a:gsLst>
              <a:gs pos="431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1905641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9971-B45A-8317-A3FD-22334FA8C0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90A4C-98B9-51E5-244E-D8102889B97B}"/>
              </a:ext>
            </a:extLst>
          </p:cNvPr>
          <p:cNvSpPr>
            <a:spLocks noGrp="1"/>
          </p:cNvSpPr>
          <p:nvPr>
            <p:ph type="title"/>
          </p:nvPr>
        </p:nvSpPr>
        <p:spPr/>
        <p:txBody>
          <a:bodyPr>
            <a:normAutofit/>
          </a:bodyPr>
          <a:lstStyle/>
          <a:p>
            <a:r>
              <a:rPr lang="en-US" noProof="0" dirty="0"/>
              <a:t>Chronic weight management considerations </a:t>
            </a:r>
            <a:br>
              <a:rPr lang="en-US" noProof="0" dirty="0"/>
            </a:br>
            <a:r>
              <a:rPr lang="en-US" noProof="0" dirty="0"/>
              <a:t>when using anti-obesity medications</a:t>
            </a:r>
          </a:p>
        </p:txBody>
      </p:sp>
      <p:sp>
        <p:nvSpPr>
          <p:cNvPr id="5" name="Text Placeholder 4">
            <a:extLst>
              <a:ext uri="{FF2B5EF4-FFF2-40B4-BE49-F238E27FC236}">
                <a16:creationId xmlns:a16="http://schemas.microsoft.com/office/drawing/2014/main" id="{809E3B22-CC13-8B81-8597-548ACB7E2BE2}"/>
              </a:ext>
            </a:extLst>
          </p:cNvPr>
          <p:cNvSpPr>
            <a:spLocks noGrp="1"/>
          </p:cNvSpPr>
          <p:nvPr>
            <p:ph type="body" sz="quarter" idx="13"/>
          </p:nvPr>
        </p:nvSpPr>
        <p:spPr/>
        <p:txBody>
          <a:bodyPr/>
          <a:lstStyle/>
          <a:p>
            <a:r>
              <a:rPr lang="en-US" noProof="0" dirty="0"/>
              <a:t>SIU School of Medicine. How to deal with side effects from weight loss medications. </a:t>
            </a:r>
            <a:r>
              <a:rPr lang="en-US" noProof="0" dirty="0">
                <a:hlinkClick r:id="rId3">
                  <a:extLst>
                    <a:ext uri="{A12FA001-AC4F-418D-AE19-62706E023703}">
                      <ahyp:hlinkClr xmlns:ahyp="http://schemas.microsoft.com/office/drawing/2018/hyperlinkcolor" val="tx"/>
                    </a:ext>
                  </a:extLst>
                </a:hlinkClick>
              </a:rPr>
              <a:t>https://www.siumed.edu/blog/how-deal-side-effects-weight-loss-medications#:~:text=Think%20about%20your%20food%20choices,also%20help%20</a:t>
            </a:r>
            <a:br>
              <a:rPr lang="en-US" noProof="0" dirty="0">
                <a:hlinkClick r:id="rId3">
                  <a:extLst>
                    <a:ext uri="{A12FA001-AC4F-418D-AE19-62706E023703}">
                      <ahyp:hlinkClr xmlns:ahyp="http://schemas.microsoft.com/office/drawing/2018/hyperlinkcolor" val="tx"/>
                    </a:ext>
                  </a:extLst>
                </a:hlinkClick>
              </a:rPr>
            </a:br>
            <a:r>
              <a:rPr lang="en-US" noProof="0" dirty="0">
                <a:hlinkClick r:id="rId3">
                  <a:extLst>
                    <a:ext uri="{A12FA001-AC4F-418D-AE19-62706E023703}">
                      <ahyp:hlinkClr xmlns:ahyp="http://schemas.microsoft.com/office/drawing/2018/hyperlinkcolor" val="tx"/>
                    </a:ext>
                  </a:extLst>
                </a:hlinkClick>
              </a:rPr>
              <a:t>reduce%20side%20effects</a:t>
            </a:r>
            <a:r>
              <a:rPr lang="en-US" noProof="0" dirty="0"/>
              <a:t>. Accessed </a:t>
            </a:r>
            <a:r>
              <a:rPr lang="en-US" dirty="0"/>
              <a:t>March 2026</a:t>
            </a:r>
            <a:r>
              <a:rPr lang="en-US" noProof="0" dirty="0"/>
              <a:t>.</a:t>
            </a:r>
          </a:p>
        </p:txBody>
      </p:sp>
      <p:grpSp>
        <p:nvGrpSpPr>
          <p:cNvPr id="30" name="Group 29">
            <a:extLst>
              <a:ext uri="{FF2B5EF4-FFF2-40B4-BE49-F238E27FC236}">
                <a16:creationId xmlns:a16="http://schemas.microsoft.com/office/drawing/2014/main" id="{6819DADD-DF83-3DA6-470F-58AD8ECDF1B9}"/>
              </a:ext>
            </a:extLst>
          </p:cNvPr>
          <p:cNvGrpSpPr/>
          <p:nvPr/>
        </p:nvGrpSpPr>
        <p:grpSpPr>
          <a:xfrm>
            <a:off x="-2426378" y="1683981"/>
            <a:ext cx="17044756" cy="3995999"/>
            <a:chOff x="3483429" y="1683981"/>
            <a:chExt cx="17044756" cy="3995999"/>
          </a:xfrm>
        </p:grpSpPr>
        <p:grpSp>
          <p:nvGrpSpPr>
            <p:cNvPr id="29" name="Group 28">
              <a:extLst>
                <a:ext uri="{FF2B5EF4-FFF2-40B4-BE49-F238E27FC236}">
                  <a16:creationId xmlns:a16="http://schemas.microsoft.com/office/drawing/2014/main" id="{718FEBAD-2AB8-B7F8-181B-C52C66C0D22C}"/>
                </a:ext>
              </a:extLst>
            </p:cNvPr>
            <p:cNvGrpSpPr/>
            <p:nvPr/>
          </p:nvGrpSpPr>
          <p:grpSpPr>
            <a:xfrm>
              <a:off x="15303043" y="1683981"/>
              <a:ext cx="5225142" cy="3995999"/>
              <a:chOff x="16682639" y="1683981"/>
              <a:chExt cx="5225142" cy="3995999"/>
            </a:xfrm>
          </p:grpSpPr>
          <p:sp>
            <p:nvSpPr>
              <p:cNvPr id="7" name="Rectangle 6">
                <a:extLst>
                  <a:ext uri="{FF2B5EF4-FFF2-40B4-BE49-F238E27FC236}">
                    <a16:creationId xmlns:a16="http://schemas.microsoft.com/office/drawing/2014/main" id="{9E692BE7-ABF0-F952-B727-685B6AFFA3CC}"/>
                  </a:ext>
                </a:extLst>
              </p:cNvPr>
              <p:cNvSpPr>
                <a:spLocks/>
              </p:cNvSpPr>
              <p:nvPr/>
            </p:nvSpPr>
            <p:spPr>
              <a:xfrm>
                <a:off x="16682639" y="1683981"/>
                <a:ext cx="5225142" cy="39959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6">
                        <a:lumMod val="75000"/>
                      </a:schemeClr>
                    </a:solidFill>
                  </a:rPr>
                  <a:t>Weight plateau</a:t>
                </a:r>
                <a:r>
                  <a:rPr lang="en-US" sz="2000" b="1" baseline="30000" noProof="0" dirty="0">
                    <a:solidFill>
                      <a:schemeClr val="accent6">
                        <a:lumMod val="75000"/>
                      </a:schemeClr>
                    </a:solidFill>
                  </a:rPr>
                  <a:t>3</a:t>
                </a:r>
                <a:endParaRPr lang="en-US" sz="2000" b="1" noProof="0" dirty="0">
                  <a:solidFill>
                    <a:schemeClr val="accent6">
                      <a:lumMod val="75000"/>
                    </a:schemeClr>
                  </a:solidFill>
                </a:endParaRPr>
              </a:p>
              <a:p>
                <a:pPr algn="ctr">
                  <a:spcAft>
                    <a:spcPts val="600"/>
                  </a:spcAft>
                </a:pPr>
                <a:r>
                  <a:rPr lang="en-US" noProof="0" dirty="0">
                    <a:solidFill>
                      <a:schemeClr val="accent6">
                        <a:lumMod val="75000"/>
                      </a:schemeClr>
                    </a:solidFill>
                  </a:rPr>
                  <a:t>With long-term medications, a plateau in weight loss is to be expected</a:t>
                </a:r>
              </a:p>
              <a:p>
                <a:pPr algn="ctr">
                  <a:spcAft>
                    <a:spcPts val="600"/>
                  </a:spcAft>
                </a:pPr>
                <a:r>
                  <a:rPr lang="en-US" noProof="0" dirty="0">
                    <a:solidFill>
                      <a:schemeClr val="accent6">
                        <a:lumMod val="75000"/>
                      </a:schemeClr>
                    </a:solidFill>
                  </a:rPr>
                  <a:t>If this is being experienced by a patient, they can: reassess their habits, cut more calories, and increase physical activity</a:t>
                </a:r>
              </a:p>
              <a:p>
                <a:pPr algn="ctr">
                  <a:spcAft>
                    <a:spcPts val="600"/>
                  </a:spcAft>
                </a:pPr>
                <a:r>
                  <a:rPr lang="en-US" noProof="0" dirty="0">
                    <a:solidFill>
                      <a:schemeClr val="accent6">
                        <a:lumMod val="75000"/>
                      </a:schemeClr>
                    </a:solidFill>
                  </a:rPr>
                  <a:t>Patients should be assured that this is normal and encouraged to continue their medications </a:t>
                </a:r>
              </a:p>
            </p:txBody>
          </p:sp>
          <p:sp>
            <p:nvSpPr>
              <p:cNvPr id="24" name="Oval 23">
                <a:extLst>
                  <a:ext uri="{FF2B5EF4-FFF2-40B4-BE49-F238E27FC236}">
                    <a16:creationId xmlns:a16="http://schemas.microsoft.com/office/drawing/2014/main" id="{4868DDCC-6DAD-8D1C-9876-28897723A1C6}"/>
                  </a:ext>
                </a:extLst>
              </p:cNvPr>
              <p:cNvSpPr/>
              <p:nvPr/>
            </p:nvSpPr>
            <p:spPr>
              <a:xfrm>
                <a:off x="18746900" y="1775790"/>
                <a:ext cx="1096620" cy="10966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4" name="Freeform 259">
                <a:extLst>
                  <a:ext uri="{FF2B5EF4-FFF2-40B4-BE49-F238E27FC236}">
                    <a16:creationId xmlns:a16="http://schemas.microsoft.com/office/drawing/2014/main" id="{DC706C0E-CE5B-C373-3CE4-31CE602C0398}"/>
                  </a:ext>
                </a:extLst>
              </p:cNvPr>
              <p:cNvSpPr>
                <a:spLocks noEditPoints="1"/>
              </p:cNvSpPr>
              <p:nvPr/>
            </p:nvSpPr>
            <p:spPr bwMode="auto">
              <a:xfrm>
                <a:off x="18928814" y="2030221"/>
                <a:ext cx="732792" cy="629196"/>
              </a:xfrm>
              <a:custGeom>
                <a:avLst/>
                <a:gdLst>
                  <a:gd name="T0" fmla="*/ 1341 w 1341"/>
                  <a:gd name="T1" fmla="*/ 118 h 1151"/>
                  <a:gd name="T2" fmla="*/ 1341 w 1341"/>
                  <a:gd name="T3" fmla="*/ 168 h 1151"/>
                  <a:gd name="T4" fmla="*/ 1337 w 1341"/>
                  <a:gd name="T5" fmla="*/ 184 h 1151"/>
                  <a:gd name="T6" fmla="*/ 1308 w 1341"/>
                  <a:gd name="T7" fmla="*/ 445 h 1151"/>
                  <a:gd name="T8" fmla="*/ 1239 w 1341"/>
                  <a:gd name="T9" fmla="*/ 1091 h 1151"/>
                  <a:gd name="T10" fmla="*/ 1208 w 1341"/>
                  <a:gd name="T11" fmla="*/ 1151 h 1151"/>
                  <a:gd name="T12" fmla="*/ 121 w 1341"/>
                  <a:gd name="T13" fmla="*/ 1151 h 1151"/>
                  <a:gd name="T14" fmla="*/ 89 w 1341"/>
                  <a:gd name="T15" fmla="*/ 1098 h 1151"/>
                  <a:gd name="T16" fmla="*/ 56 w 1341"/>
                  <a:gd name="T17" fmla="*/ 750 h 1151"/>
                  <a:gd name="T18" fmla="*/ 11 w 1341"/>
                  <a:gd name="T19" fmla="*/ 266 h 1151"/>
                  <a:gd name="T20" fmla="*/ 0 w 1341"/>
                  <a:gd name="T21" fmla="*/ 168 h 1151"/>
                  <a:gd name="T22" fmla="*/ 0 w 1341"/>
                  <a:gd name="T23" fmla="*/ 114 h 1151"/>
                  <a:gd name="T24" fmla="*/ 4 w 1341"/>
                  <a:gd name="T25" fmla="*/ 103 h 1151"/>
                  <a:gd name="T26" fmla="*/ 101 w 1341"/>
                  <a:gd name="T27" fmla="*/ 5 h 1151"/>
                  <a:gd name="T28" fmla="*/ 114 w 1341"/>
                  <a:gd name="T29" fmla="*/ 0 h 1151"/>
                  <a:gd name="T30" fmla="*/ 1222 w 1341"/>
                  <a:gd name="T31" fmla="*/ 0 h 1151"/>
                  <a:gd name="T32" fmla="*/ 1237 w 1341"/>
                  <a:gd name="T33" fmla="*/ 5 h 1151"/>
                  <a:gd name="T34" fmla="*/ 1329 w 1341"/>
                  <a:gd name="T35" fmla="*/ 85 h 1151"/>
                  <a:gd name="T36" fmla="*/ 1341 w 1341"/>
                  <a:gd name="T37" fmla="*/ 118 h 1151"/>
                  <a:gd name="T38" fmla="*/ 149 w 1341"/>
                  <a:gd name="T39" fmla="*/ 1091 h 1151"/>
                  <a:gd name="T40" fmla="*/ 174 w 1341"/>
                  <a:gd name="T41" fmla="*/ 1091 h 1151"/>
                  <a:gd name="T42" fmla="*/ 946 w 1341"/>
                  <a:gd name="T43" fmla="*/ 1091 h 1151"/>
                  <a:gd name="T44" fmla="*/ 1163 w 1341"/>
                  <a:gd name="T45" fmla="*/ 1091 h 1151"/>
                  <a:gd name="T46" fmla="*/ 1180 w 1341"/>
                  <a:gd name="T47" fmla="*/ 1077 h 1151"/>
                  <a:gd name="T48" fmla="*/ 1205 w 1341"/>
                  <a:gd name="T49" fmla="*/ 836 h 1151"/>
                  <a:gd name="T50" fmla="*/ 1279 w 1341"/>
                  <a:gd name="T51" fmla="*/ 160 h 1151"/>
                  <a:gd name="T52" fmla="*/ 1192 w 1341"/>
                  <a:gd name="T53" fmla="*/ 60 h 1151"/>
                  <a:gd name="T54" fmla="*/ 147 w 1341"/>
                  <a:gd name="T55" fmla="*/ 60 h 1151"/>
                  <a:gd name="T56" fmla="*/ 60 w 1341"/>
                  <a:gd name="T57" fmla="*/ 154 h 1151"/>
                  <a:gd name="T58" fmla="*/ 97 w 1341"/>
                  <a:gd name="T59" fmla="*/ 544 h 1151"/>
                  <a:gd name="T60" fmla="*/ 139 w 1341"/>
                  <a:gd name="T61" fmla="*/ 990 h 1151"/>
                  <a:gd name="T62" fmla="*/ 149 w 1341"/>
                  <a:gd name="T63" fmla="*/ 1091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1" h="1151">
                    <a:moveTo>
                      <a:pt x="1341" y="118"/>
                    </a:moveTo>
                    <a:cubicBezTo>
                      <a:pt x="1341" y="135"/>
                      <a:pt x="1341" y="151"/>
                      <a:pt x="1341" y="168"/>
                    </a:cubicBezTo>
                    <a:cubicBezTo>
                      <a:pt x="1339" y="173"/>
                      <a:pt x="1337" y="178"/>
                      <a:pt x="1337" y="184"/>
                    </a:cubicBezTo>
                    <a:cubicBezTo>
                      <a:pt x="1327" y="271"/>
                      <a:pt x="1318" y="358"/>
                      <a:pt x="1308" y="445"/>
                    </a:cubicBezTo>
                    <a:cubicBezTo>
                      <a:pt x="1285" y="660"/>
                      <a:pt x="1262" y="876"/>
                      <a:pt x="1239" y="1091"/>
                    </a:cubicBezTo>
                    <a:cubicBezTo>
                      <a:pt x="1237" y="1116"/>
                      <a:pt x="1230" y="1137"/>
                      <a:pt x="1208" y="1151"/>
                    </a:cubicBezTo>
                    <a:cubicBezTo>
                      <a:pt x="846" y="1151"/>
                      <a:pt x="484" y="1151"/>
                      <a:pt x="121" y="1151"/>
                    </a:cubicBezTo>
                    <a:cubicBezTo>
                      <a:pt x="100" y="1140"/>
                      <a:pt x="91" y="1122"/>
                      <a:pt x="89" y="1098"/>
                    </a:cubicBezTo>
                    <a:cubicBezTo>
                      <a:pt x="79" y="982"/>
                      <a:pt x="67" y="866"/>
                      <a:pt x="56" y="750"/>
                    </a:cubicBezTo>
                    <a:cubicBezTo>
                      <a:pt x="41" y="589"/>
                      <a:pt x="26" y="427"/>
                      <a:pt x="11" y="266"/>
                    </a:cubicBezTo>
                    <a:cubicBezTo>
                      <a:pt x="7" y="233"/>
                      <a:pt x="3" y="201"/>
                      <a:pt x="0" y="168"/>
                    </a:cubicBezTo>
                    <a:cubicBezTo>
                      <a:pt x="0" y="150"/>
                      <a:pt x="0" y="132"/>
                      <a:pt x="0" y="114"/>
                    </a:cubicBezTo>
                    <a:cubicBezTo>
                      <a:pt x="1" y="111"/>
                      <a:pt x="3" y="107"/>
                      <a:pt x="4" y="103"/>
                    </a:cubicBezTo>
                    <a:cubicBezTo>
                      <a:pt x="19" y="54"/>
                      <a:pt x="52" y="21"/>
                      <a:pt x="101" y="5"/>
                    </a:cubicBezTo>
                    <a:cubicBezTo>
                      <a:pt x="106" y="4"/>
                      <a:pt x="110" y="1"/>
                      <a:pt x="114" y="0"/>
                    </a:cubicBezTo>
                    <a:cubicBezTo>
                      <a:pt x="484" y="0"/>
                      <a:pt x="853" y="0"/>
                      <a:pt x="1222" y="0"/>
                    </a:cubicBezTo>
                    <a:cubicBezTo>
                      <a:pt x="1227" y="1"/>
                      <a:pt x="1232" y="3"/>
                      <a:pt x="1237" y="5"/>
                    </a:cubicBezTo>
                    <a:cubicBezTo>
                      <a:pt x="1280" y="17"/>
                      <a:pt x="1311" y="44"/>
                      <a:pt x="1329" y="85"/>
                    </a:cubicBezTo>
                    <a:cubicBezTo>
                      <a:pt x="1334" y="95"/>
                      <a:pt x="1337" y="107"/>
                      <a:pt x="1341" y="118"/>
                    </a:cubicBezTo>
                    <a:close/>
                    <a:moveTo>
                      <a:pt x="149" y="1091"/>
                    </a:moveTo>
                    <a:cubicBezTo>
                      <a:pt x="158" y="1091"/>
                      <a:pt x="166" y="1091"/>
                      <a:pt x="174" y="1091"/>
                    </a:cubicBezTo>
                    <a:cubicBezTo>
                      <a:pt x="431" y="1091"/>
                      <a:pt x="689" y="1091"/>
                      <a:pt x="946" y="1091"/>
                    </a:cubicBezTo>
                    <a:cubicBezTo>
                      <a:pt x="1018" y="1091"/>
                      <a:pt x="1091" y="1091"/>
                      <a:pt x="1163" y="1091"/>
                    </a:cubicBezTo>
                    <a:cubicBezTo>
                      <a:pt x="1174" y="1091"/>
                      <a:pt x="1179" y="1089"/>
                      <a:pt x="1180" y="1077"/>
                    </a:cubicBezTo>
                    <a:cubicBezTo>
                      <a:pt x="1188" y="996"/>
                      <a:pt x="1197" y="916"/>
                      <a:pt x="1205" y="836"/>
                    </a:cubicBezTo>
                    <a:cubicBezTo>
                      <a:pt x="1230" y="611"/>
                      <a:pt x="1255" y="385"/>
                      <a:pt x="1279" y="160"/>
                    </a:cubicBezTo>
                    <a:cubicBezTo>
                      <a:pt x="1286" y="100"/>
                      <a:pt x="1252" y="60"/>
                      <a:pt x="1192" y="60"/>
                    </a:cubicBezTo>
                    <a:cubicBezTo>
                      <a:pt x="844" y="60"/>
                      <a:pt x="495" y="60"/>
                      <a:pt x="147" y="60"/>
                    </a:cubicBezTo>
                    <a:cubicBezTo>
                      <a:pt x="91" y="60"/>
                      <a:pt x="55" y="97"/>
                      <a:pt x="60" y="154"/>
                    </a:cubicBezTo>
                    <a:cubicBezTo>
                      <a:pt x="72" y="284"/>
                      <a:pt x="85" y="414"/>
                      <a:pt x="97" y="544"/>
                    </a:cubicBezTo>
                    <a:cubicBezTo>
                      <a:pt x="111" y="693"/>
                      <a:pt x="125" y="841"/>
                      <a:pt x="139" y="990"/>
                    </a:cubicBezTo>
                    <a:cubicBezTo>
                      <a:pt x="142" y="1023"/>
                      <a:pt x="146" y="1056"/>
                      <a:pt x="149" y="1091"/>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Freeform 260">
                <a:extLst>
                  <a:ext uri="{FF2B5EF4-FFF2-40B4-BE49-F238E27FC236}">
                    <a16:creationId xmlns:a16="http://schemas.microsoft.com/office/drawing/2014/main" id="{6C2F1DC5-7A16-E42A-DABF-ED5F09BECD05}"/>
                  </a:ext>
                </a:extLst>
              </p:cNvPr>
              <p:cNvSpPr>
                <a:spLocks noEditPoints="1"/>
              </p:cNvSpPr>
              <p:nvPr/>
            </p:nvSpPr>
            <p:spPr bwMode="auto">
              <a:xfrm>
                <a:off x="19116450" y="2098683"/>
                <a:ext cx="357521" cy="163004"/>
              </a:xfrm>
              <a:custGeom>
                <a:avLst/>
                <a:gdLst>
                  <a:gd name="T0" fmla="*/ 655 w 655"/>
                  <a:gd name="T1" fmla="*/ 298 h 298"/>
                  <a:gd name="T2" fmla="*/ 0 w 655"/>
                  <a:gd name="T3" fmla="*/ 298 h 298"/>
                  <a:gd name="T4" fmla="*/ 309 w 655"/>
                  <a:gd name="T5" fmla="*/ 8 h 298"/>
                  <a:gd name="T6" fmla="*/ 655 w 655"/>
                  <a:gd name="T7" fmla="*/ 298 h 298"/>
                  <a:gd name="T8" fmla="*/ 578 w 655"/>
                  <a:gd name="T9" fmla="*/ 240 h 298"/>
                  <a:gd name="T10" fmla="*/ 306 w 655"/>
                  <a:gd name="T11" fmla="*/ 68 h 298"/>
                  <a:gd name="T12" fmla="*/ 82 w 655"/>
                  <a:gd name="T13" fmla="*/ 239 h 298"/>
                  <a:gd name="T14" fmla="*/ 290 w 655"/>
                  <a:gd name="T15" fmla="*/ 239 h 298"/>
                  <a:gd name="T16" fmla="*/ 247 w 655"/>
                  <a:gd name="T17" fmla="*/ 162 h 298"/>
                  <a:gd name="T18" fmla="*/ 254 w 655"/>
                  <a:gd name="T19" fmla="*/ 116 h 298"/>
                  <a:gd name="T20" fmla="*/ 299 w 655"/>
                  <a:gd name="T21" fmla="*/ 132 h 298"/>
                  <a:gd name="T22" fmla="*/ 354 w 655"/>
                  <a:gd name="T23" fmla="*/ 228 h 298"/>
                  <a:gd name="T24" fmla="*/ 370 w 655"/>
                  <a:gd name="T25" fmla="*/ 240 h 298"/>
                  <a:gd name="T26" fmla="*/ 578 w 655"/>
                  <a:gd name="T27" fmla="*/ 24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298">
                    <a:moveTo>
                      <a:pt x="655" y="298"/>
                    </a:moveTo>
                    <a:cubicBezTo>
                      <a:pt x="436" y="298"/>
                      <a:pt x="218" y="298"/>
                      <a:pt x="0" y="298"/>
                    </a:cubicBezTo>
                    <a:cubicBezTo>
                      <a:pt x="21" y="144"/>
                      <a:pt x="153" y="16"/>
                      <a:pt x="309" y="8"/>
                    </a:cubicBezTo>
                    <a:cubicBezTo>
                      <a:pt x="488" y="0"/>
                      <a:pt x="631" y="120"/>
                      <a:pt x="655" y="298"/>
                    </a:cubicBezTo>
                    <a:close/>
                    <a:moveTo>
                      <a:pt x="578" y="240"/>
                    </a:moveTo>
                    <a:cubicBezTo>
                      <a:pt x="552" y="153"/>
                      <a:pt x="446" y="58"/>
                      <a:pt x="306" y="68"/>
                    </a:cubicBezTo>
                    <a:cubicBezTo>
                      <a:pt x="209" y="76"/>
                      <a:pt x="86" y="171"/>
                      <a:pt x="82" y="239"/>
                    </a:cubicBezTo>
                    <a:cubicBezTo>
                      <a:pt x="151" y="239"/>
                      <a:pt x="219" y="239"/>
                      <a:pt x="290" y="239"/>
                    </a:cubicBezTo>
                    <a:cubicBezTo>
                      <a:pt x="275" y="212"/>
                      <a:pt x="261" y="187"/>
                      <a:pt x="247" y="162"/>
                    </a:cubicBezTo>
                    <a:cubicBezTo>
                      <a:pt x="235" y="142"/>
                      <a:pt x="238" y="125"/>
                      <a:pt x="254" y="116"/>
                    </a:cubicBezTo>
                    <a:cubicBezTo>
                      <a:pt x="271" y="106"/>
                      <a:pt x="287" y="112"/>
                      <a:pt x="299" y="132"/>
                    </a:cubicBezTo>
                    <a:cubicBezTo>
                      <a:pt x="317" y="164"/>
                      <a:pt x="335" y="197"/>
                      <a:pt x="354" y="228"/>
                    </a:cubicBezTo>
                    <a:cubicBezTo>
                      <a:pt x="358" y="233"/>
                      <a:pt x="365" y="240"/>
                      <a:pt x="370" y="240"/>
                    </a:cubicBezTo>
                    <a:cubicBezTo>
                      <a:pt x="439" y="240"/>
                      <a:pt x="507" y="240"/>
                      <a:pt x="578" y="240"/>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 name="Group 27">
              <a:extLst>
                <a:ext uri="{FF2B5EF4-FFF2-40B4-BE49-F238E27FC236}">
                  <a16:creationId xmlns:a16="http://schemas.microsoft.com/office/drawing/2014/main" id="{5442D88F-C29B-CBDC-AB14-E80994A78CC1}"/>
                </a:ext>
              </a:extLst>
            </p:cNvPr>
            <p:cNvGrpSpPr/>
            <p:nvPr/>
          </p:nvGrpSpPr>
          <p:grpSpPr>
            <a:xfrm>
              <a:off x="9393236" y="1683981"/>
              <a:ext cx="5225142" cy="3995999"/>
              <a:chOff x="12913179" y="1683981"/>
              <a:chExt cx="5225142" cy="3995999"/>
            </a:xfrm>
          </p:grpSpPr>
          <p:sp>
            <p:nvSpPr>
              <p:cNvPr id="8" name="Rectangle 7">
                <a:extLst>
                  <a:ext uri="{FF2B5EF4-FFF2-40B4-BE49-F238E27FC236}">
                    <a16:creationId xmlns:a16="http://schemas.microsoft.com/office/drawing/2014/main" id="{5BAC5605-AFEB-1FA8-DC96-DF5A8D337A88}"/>
                  </a:ext>
                </a:extLst>
              </p:cNvPr>
              <p:cNvSpPr>
                <a:spLocks/>
              </p:cNvSpPr>
              <p:nvPr/>
            </p:nvSpPr>
            <p:spPr>
              <a:xfrm>
                <a:off x="12913179" y="1683981"/>
                <a:ext cx="5225142" cy="399599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5">
                        <a:lumMod val="50000"/>
                      </a:schemeClr>
                    </a:solidFill>
                  </a:rPr>
                  <a:t>Adverse events</a:t>
                </a:r>
                <a:endParaRPr lang="en-US" sz="2000" noProof="0" dirty="0">
                  <a:solidFill>
                    <a:schemeClr val="accent5">
                      <a:lumMod val="50000"/>
                    </a:schemeClr>
                  </a:solidFill>
                </a:endParaRPr>
              </a:p>
              <a:p>
                <a:pPr algn="ctr">
                  <a:spcAft>
                    <a:spcPts val="600"/>
                  </a:spcAft>
                </a:pPr>
                <a:r>
                  <a:rPr lang="en-US" noProof="0" dirty="0">
                    <a:solidFill>
                      <a:schemeClr val="accent5">
                        <a:lumMod val="50000"/>
                      </a:schemeClr>
                    </a:solidFill>
                  </a:rPr>
                  <a:t>These can impact medication adherence and can cause a decrease in quality of life</a:t>
                </a:r>
              </a:p>
              <a:p>
                <a:pPr algn="ctr">
                  <a:spcAft>
                    <a:spcPts val="600"/>
                  </a:spcAft>
                </a:pPr>
                <a:r>
                  <a:rPr lang="en-US" noProof="0" dirty="0">
                    <a:solidFill>
                      <a:schemeClr val="accent5">
                        <a:lumMod val="50000"/>
                      </a:schemeClr>
                    </a:solidFill>
                  </a:rPr>
                  <a:t>If a patient is considering discontinuation, </a:t>
                </a:r>
                <a:br>
                  <a:rPr lang="en-US" noProof="0" dirty="0">
                    <a:solidFill>
                      <a:schemeClr val="accent5">
                        <a:lumMod val="50000"/>
                      </a:schemeClr>
                    </a:solidFill>
                  </a:rPr>
                </a:br>
                <a:r>
                  <a:rPr lang="en-US" noProof="0" dirty="0">
                    <a:solidFill>
                      <a:schemeClr val="accent5">
                        <a:lumMod val="50000"/>
                      </a:schemeClr>
                    </a:solidFill>
                  </a:rPr>
                  <a:t>they can start at a lower dose, limit high-fat and greasy foods to minimize nausea and cramping, decrease portion sizes, and prioritize </a:t>
                </a:r>
                <a:br>
                  <a:rPr lang="en-US" noProof="0" dirty="0">
                    <a:solidFill>
                      <a:schemeClr val="accent5">
                        <a:lumMod val="50000"/>
                      </a:schemeClr>
                    </a:solidFill>
                  </a:rPr>
                </a:br>
                <a:r>
                  <a:rPr lang="en-US" noProof="0" dirty="0">
                    <a:solidFill>
                      <a:schemeClr val="accent5">
                        <a:lumMod val="50000"/>
                      </a:schemeClr>
                    </a:solidFill>
                  </a:rPr>
                  <a:t>adequate nutrition</a:t>
                </a:r>
              </a:p>
            </p:txBody>
          </p:sp>
          <p:sp>
            <p:nvSpPr>
              <p:cNvPr id="23" name="Oval 22">
                <a:extLst>
                  <a:ext uri="{FF2B5EF4-FFF2-40B4-BE49-F238E27FC236}">
                    <a16:creationId xmlns:a16="http://schemas.microsoft.com/office/drawing/2014/main" id="{BC67BBC9-0D61-6D7F-A832-C15449910408}"/>
                  </a:ext>
                </a:extLst>
              </p:cNvPr>
              <p:cNvSpPr/>
              <p:nvPr/>
            </p:nvSpPr>
            <p:spPr>
              <a:xfrm>
                <a:off x="14977440" y="1775790"/>
                <a:ext cx="1096620" cy="109662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16" name="Group 10">
                <a:extLst>
                  <a:ext uri="{FF2B5EF4-FFF2-40B4-BE49-F238E27FC236}">
                    <a16:creationId xmlns:a16="http://schemas.microsoft.com/office/drawing/2014/main" id="{00364970-CD26-4856-0A5F-781F2400AE77}"/>
                  </a:ext>
                </a:extLst>
              </p:cNvPr>
              <p:cNvGrpSpPr>
                <a:grpSpLocks noChangeAspect="1"/>
              </p:cNvGrpSpPr>
              <p:nvPr/>
            </p:nvGrpSpPr>
            <p:grpSpPr bwMode="auto">
              <a:xfrm>
                <a:off x="15234202" y="1929619"/>
                <a:ext cx="636104" cy="788962"/>
                <a:chOff x="1888" y="390"/>
                <a:chExt cx="1985" cy="2462"/>
              </a:xfrm>
              <a:solidFill>
                <a:schemeClr val="bg1"/>
              </a:solidFill>
            </p:grpSpPr>
            <p:sp>
              <p:nvSpPr>
                <p:cNvPr id="17" name="Freeform 11">
                  <a:extLst>
                    <a:ext uri="{FF2B5EF4-FFF2-40B4-BE49-F238E27FC236}">
                      <a16:creationId xmlns:a16="http://schemas.microsoft.com/office/drawing/2014/main" id="{E6DB4FBD-E398-85B7-0BC7-EF825B8384FD}"/>
                    </a:ext>
                  </a:extLst>
                </p:cNvPr>
                <p:cNvSpPr>
                  <a:spLocks noEditPoints="1"/>
                </p:cNvSpPr>
                <p:nvPr/>
              </p:nvSpPr>
              <p:spPr bwMode="auto">
                <a:xfrm>
                  <a:off x="2220" y="1560"/>
                  <a:ext cx="1201" cy="1292"/>
                </a:xfrm>
                <a:custGeom>
                  <a:avLst/>
                  <a:gdLst>
                    <a:gd name="T0" fmla="*/ 0 w 796"/>
                    <a:gd name="T1" fmla="*/ 857 h 857"/>
                    <a:gd name="T2" fmla="*/ 2 w 796"/>
                    <a:gd name="T3" fmla="*/ 783 h 857"/>
                    <a:gd name="T4" fmla="*/ 2 w 796"/>
                    <a:gd name="T5" fmla="*/ 595 h 857"/>
                    <a:gd name="T6" fmla="*/ 206 w 796"/>
                    <a:gd name="T7" fmla="*/ 371 h 857"/>
                    <a:gd name="T8" fmla="*/ 224 w 796"/>
                    <a:gd name="T9" fmla="*/ 370 h 857"/>
                    <a:gd name="T10" fmla="*/ 216 w 796"/>
                    <a:gd name="T11" fmla="*/ 351 h 857"/>
                    <a:gd name="T12" fmla="*/ 199 w 796"/>
                    <a:gd name="T13" fmla="*/ 157 h 857"/>
                    <a:gd name="T14" fmla="*/ 413 w 796"/>
                    <a:gd name="T15" fmla="*/ 6 h 857"/>
                    <a:gd name="T16" fmla="*/ 595 w 796"/>
                    <a:gd name="T17" fmla="*/ 178 h 857"/>
                    <a:gd name="T18" fmla="*/ 576 w 796"/>
                    <a:gd name="T19" fmla="*/ 342 h 857"/>
                    <a:gd name="T20" fmla="*/ 566 w 796"/>
                    <a:gd name="T21" fmla="*/ 369 h 857"/>
                    <a:gd name="T22" fmla="*/ 622 w 796"/>
                    <a:gd name="T23" fmla="*/ 376 h 857"/>
                    <a:gd name="T24" fmla="*/ 796 w 796"/>
                    <a:gd name="T25" fmla="*/ 593 h 857"/>
                    <a:gd name="T26" fmla="*/ 796 w 796"/>
                    <a:gd name="T27" fmla="*/ 810 h 857"/>
                    <a:gd name="T28" fmla="*/ 773 w 796"/>
                    <a:gd name="T29" fmla="*/ 857 h 857"/>
                    <a:gd name="T30" fmla="*/ 0 w 796"/>
                    <a:gd name="T31" fmla="*/ 857 h 857"/>
                    <a:gd name="T32" fmla="*/ 724 w 796"/>
                    <a:gd name="T33" fmla="*/ 786 h 857"/>
                    <a:gd name="T34" fmla="*/ 723 w 796"/>
                    <a:gd name="T35" fmla="*/ 564 h 857"/>
                    <a:gd name="T36" fmla="*/ 650 w 796"/>
                    <a:gd name="T37" fmla="*/ 459 h 857"/>
                    <a:gd name="T38" fmla="*/ 545 w 796"/>
                    <a:gd name="T39" fmla="*/ 439 h 857"/>
                    <a:gd name="T40" fmla="*/ 512 w 796"/>
                    <a:gd name="T41" fmla="*/ 454 h 857"/>
                    <a:gd name="T42" fmla="*/ 292 w 796"/>
                    <a:gd name="T43" fmla="*/ 465 h 857"/>
                    <a:gd name="T44" fmla="*/ 220 w 796"/>
                    <a:gd name="T45" fmla="*/ 439 h 857"/>
                    <a:gd name="T46" fmla="*/ 72 w 796"/>
                    <a:gd name="T47" fmla="*/ 593 h 857"/>
                    <a:gd name="T48" fmla="*/ 72 w 796"/>
                    <a:gd name="T49" fmla="*/ 718 h 857"/>
                    <a:gd name="T50" fmla="*/ 72 w 796"/>
                    <a:gd name="T51" fmla="*/ 786 h 857"/>
                    <a:gd name="T52" fmla="*/ 724 w 796"/>
                    <a:gd name="T53" fmla="*/ 786 h 857"/>
                    <a:gd name="T54" fmla="*/ 258 w 796"/>
                    <a:gd name="T55" fmla="*/ 225 h 857"/>
                    <a:gd name="T56" fmla="*/ 264 w 796"/>
                    <a:gd name="T57" fmla="*/ 270 h 857"/>
                    <a:gd name="T58" fmla="*/ 352 w 796"/>
                    <a:gd name="T59" fmla="*/ 427 h 857"/>
                    <a:gd name="T60" fmla="*/ 446 w 796"/>
                    <a:gd name="T61" fmla="*/ 422 h 857"/>
                    <a:gd name="T62" fmla="*/ 505 w 796"/>
                    <a:gd name="T63" fmla="*/ 329 h 857"/>
                    <a:gd name="T64" fmla="*/ 509 w 796"/>
                    <a:gd name="T65" fmla="*/ 142 h 857"/>
                    <a:gd name="T66" fmla="*/ 427 w 796"/>
                    <a:gd name="T67" fmla="*/ 78 h 857"/>
                    <a:gd name="T68" fmla="*/ 258 w 796"/>
                    <a:gd name="T69" fmla="*/ 2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6" h="857">
                      <a:moveTo>
                        <a:pt x="0" y="857"/>
                      </a:moveTo>
                      <a:cubicBezTo>
                        <a:pt x="0" y="832"/>
                        <a:pt x="2" y="807"/>
                        <a:pt x="2" y="783"/>
                      </a:cubicBezTo>
                      <a:cubicBezTo>
                        <a:pt x="2" y="720"/>
                        <a:pt x="2" y="657"/>
                        <a:pt x="2" y="595"/>
                      </a:cubicBezTo>
                      <a:cubicBezTo>
                        <a:pt x="2" y="473"/>
                        <a:pt x="85" y="382"/>
                        <a:pt x="206" y="371"/>
                      </a:cubicBezTo>
                      <a:cubicBezTo>
                        <a:pt x="211" y="371"/>
                        <a:pt x="216" y="371"/>
                        <a:pt x="224" y="370"/>
                      </a:cubicBezTo>
                      <a:cubicBezTo>
                        <a:pt x="221" y="362"/>
                        <a:pt x="218" y="357"/>
                        <a:pt x="216" y="351"/>
                      </a:cubicBezTo>
                      <a:cubicBezTo>
                        <a:pt x="191" y="288"/>
                        <a:pt x="180" y="224"/>
                        <a:pt x="199" y="157"/>
                      </a:cubicBezTo>
                      <a:cubicBezTo>
                        <a:pt x="225" y="60"/>
                        <a:pt x="310" y="0"/>
                        <a:pt x="413" y="6"/>
                      </a:cubicBezTo>
                      <a:cubicBezTo>
                        <a:pt x="505" y="11"/>
                        <a:pt x="579" y="82"/>
                        <a:pt x="595" y="178"/>
                      </a:cubicBezTo>
                      <a:cubicBezTo>
                        <a:pt x="604" y="235"/>
                        <a:pt x="595" y="289"/>
                        <a:pt x="576" y="342"/>
                      </a:cubicBezTo>
                      <a:cubicBezTo>
                        <a:pt x="573" y="351"/>
                        <a:pt x="570" y="359"/>
                        <a:pt x="566" y="369"/>
                      </a:cubicBezTo>
                      <a:cubicBezTo>
                        <a:pt x="585" y="371"/>
                        <a:pt x="604" y="372"/>
                        <a:pt x="622" y="376"/>
                      </a:cubicBezTo>
                      <a:cubicBezTo>
                        <a:pt x="725" y="398"/>
                        <a:pt x="795" y="485"/>
                        <a:pt x="796" y="593"/>
                      </a:cubicBezTo>
                      <a:cubicBezTo>
                        <a:pt x="796" y="665"/>
                        <a:pt x="795" y="737"/>
                        <a:pt x="796" y="810"/>
                      </a:cubicBezTo>
                      <a:cubicBezTo>
                        <a:pt x="796" y="830"/>
                        <a:pt x="790" y="846"/>
                        <a:pt x="773" y="857"/>
                      </a:cubicBezTo>
                      <a:cubicBezTo>
                        <a:pt x="515" y="857"/>
                        <a:pt x="257" y="857"/>
                        <a:pt x="0" y="857"/>
                      </a:cubicBezTo>
                      <a:close/>
                      <a:moveTo>
                        <a:pt x="724" y="786"/>
                      </a:moveTo>
                      <a:cubicBezTo>
                        <a:pt x="724" y="711"/>
                        <a:pt x="727" y="637"/>
                        <a:pt x="723" y="564"/>
                      </a:cubicBezTo>
                      <a:cubicBezTo>
                        <a:pt x="720" y="517"/>
                        <a:pt x="690" y="483"/>
                        <a:pt x="650" y="459"/>
                      </a:cubicBezTo>
                      <a:cubicBezTo>
                        <a:pt x="617" y="440"/>
                        <a:pt x="582" y="439"/>
                        <a:pt x="545" y="439"/>
                      </a:cubicBezTo>
                      <a:cubicBezTo>
                        <a:pt x="531" y="439"/>
                        <a:pt x="522" y="443"/>
                        <a:pt x="512" y="454"/>
                      </a:cubicBezTo>
                      <a:cubicBezTo>
                        <a:pt x="447" y="531"/>
                        <a:pt x="363" y="537"/>
                        <a:pt x="292" y="465"/>
                      </a:cubicBezTo>
                      <a:cubicBezTo>
                        <a:pt x="270" y="442"/>
                        <a:pt x="248" y="438"/>
                        <a:pt x="220" y="439"/>
                      </a:cubicBezTo>
                      <a:cubicBezTo>
                        <a:pt x="133" y="444"/>
                        <a:pt x="72" y="507"/>
                        <a:pt x="72" y="593"/>
                      </a:cubicBezTo>
                      <a:cubicBezTo>
                        <a:pt x="72" y="635"/>
                        <a:pt x="72" y="676"/>
                        <a:pt x="72" y="718"/>
                      </a:cubicBezTo>
                      <a:cubicBezTo>
                        <a:pt x="72" y="740"/>
                        <a:pt x="72" y="763"/>
                        <a:pt x="72" y="786"/>
                      </a:cubicBezTo>
                      <a:cubicBezTo>
                        <a:pt x="290" y="786"/>
                        <a:pt x="506" y="786"/>
                        <a:pt x="724" y="786"/>
                      </a:cubicBezTo>
                      <a:close/>
                      <a:moveTo>
                        <a:pt x="258" y="225"/>
                      </a:moveTo>
                      <a:cubicBezTo>
                        <a:pt x="260" y="240"/>
                        <a:pt x="260" y="255"/>
                        <a:pt x="264" y="270"/>
                      </a:cubicBezTo>
                      <a:cubicBezTo>
                        <a:pt x="278" y="331"/>
                        <a:pt x="303" y="386"/>
                        <a:pt x="352" y="427"/>
                      </a:cubicBezTo>
                      <a:cubicBezTo>
                        <a:pt x="386" y="454"/>
                        <a:pt x="418" y="454"/>
                        <a:pt x="446" y="422"/>
                      </a:cubicBezTo>
                      <a:cubicBezTo>
                        <a:pt x="469" y="394"/>
                        <a:pt x="490" y="362"/>
                        <a:pt x="505" y="329"/>
                      </a:cubicBezTo>
                      <a:cubicBezTo>
                        <a:pt x="533" y="268"/>
                        <a:pt x="541" y="205"/>
                        <a:pt x="509" y="142"/>
                      </a:cubicBezTo>
                      <a:cubicBezTo>
                        <a:pt x="491" y="108"/>
                        <a:pt x="465" y="86"/>
                        <a:pt x="427" y="78"/>
                      </a:cubicBezTo>
                      <a:cubicBezTo>
                        <a:pt x="335" y="60"/>
                        <a:pt x="259" y="125"/>
                        <a:pt x="258" y="2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Freeform 13">
                  <a:extLst>
                    <a:ext uri="{FF2B5EF4-FFF2-40B4-BE49-F238E27FC236}">
                      <a16:creationId xmlns:a16="http://schemas.microsoft.com/office/drawing/2014/main" id="{B75948C8-2D3F-73D3-2FF3-D3980F6B63D7}"/>
                    </a:ext>
                  </a:extLst>
                </p:cNvPr>
                <p:cNvSpPr>
                  <a:spLocks/>
                </p:cNvSpPr>
                <p:nvPr/>
              </p:nvSpPr>
              <p:spPr bwMode="auto">
                <a:xfrm>
                  <a:off x="1888" y="1591"/>
                  <a:ext cx="296" cy="295"/>
                </a:xfrm>
                <a:custGeom>
                  <a:avLst/>
                  <a:gdLst>
                    <a:gd name="T0" fmla="*/ 0 w 196"/>
                    <a:gd name="T1" fmla="*/ 84 h 196"/>
                    <a:gd name="T2" fmla="*/ 62 w 196"/>
                    <a:gd name="T3" fmla="*/ 63 h 196"/>
                    <a:gd name="T4" fmla="*/ 99 w 196"/>
                    <a:gd name="T5" fmla="*/ 1 h 196"/>
                    <a:gd name="T6" fmla="*/ 133 w 196"/>
                    <a:gd name="T7" fmla="*/ 62 h 196"/>
                    <a:gd name="T8" fmla="*/ 195 w 196"/>
                    <a:gd name="T9" fmla="*/ 98 h 196"/>
                    <a:gd name="T10" fmla="*/ 133 w 196"/>
                    <a:gd name="T11" fmla="*/ 135 h 196"/>
                    <a:gd name="T12" fmla="*/ 97 w 196"/>
                    <a:gd name="T13" fmla="*/ 195 h 196"/>
                    <a:gd name="T14" fmla="*/ 62 w 196"/>
                    <a:gd name="T15" fmla="*/ 133 h 196"/>
                    <a:gd name="T16" fmla="*/ 0 w 196"/>
                    <a:gd name="T17" fmla="*/ 109 h 196"/>
                    <a:gd name="T18" fmla="*/ 0 w 196"/>
                    <a:gd name="T19" fmla="*/ 8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96">
                      <a:moveTo>
                        <a:pt x="0" y="84"/>
                      </a:moveTo>
                      <a:cubicBezTo>
                        <a:pt x="15" y="61"/>
                        <a:pt x="38" y="62"/>
                        <a:pt x="62" y="63"/>
                      </a:cubicBezTo>
                      <a:cubicBezTo>
                        <a:pt x="65" y="36"/>
                        <a:pt x="58" y="0"/>
                        <a:pt x="99" y="1"/>
                      </a:cubicBezTo>
                      <a:cubicBezTo>
                        <a:pt x="138" y="1"/>
                        <a:pt x="131" y="35"/>
                        <a:pt x="133" y="62"/>
                      </a:cubicBezTo>
                      <a:cubicBezTo>
                        <a:pt x="160" y="65"/>
                        <a:pt x="194" y="57"/>
                        <a:pt x="195" y="98"/>
                      </a:cubicBezTo>
                      <a:cubicBezTo>
                        <a:pt x="196" y="121"/>
                        <a:pt x="184" y="128"/>
                        <a:pt x="133" y="135"/>
                      </a:cubicBezTo>
                      <a:cubicBezTo>
                        <a:pt x="131" y="160"/>
                        <a:pt x="138" y="193"/>
                        <a:pt x="97" y="195"/>
                      </a:cubicBezTo>
                      <a:cubicBezTo>
                        <a:pt x="74" y="196"/>
                        <a:pt x="67" y="182"/>
                        <a:pt x="62" y="133"/>
                      </a:cubicBezTo>
                      <a:cubicBezTo>
                        <a:pt x="39" y="133"/>
                        <a:pt x="13" y="136"/>
                        <a:pt x="0" y="109"/>
                      </a:cubicBezTo>
                      <a:cubicBezTo>
                        <a:pt x="0" y="101"/>
                        <a:pt x="0" y="92"/>
                        <a:pt x="0"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Freeform 14">
                  <a:extLst>
                    <a:ext uri="{FF2B5EF4-FFF2-40B4-BE49-F238E27FC236}">
                      <a16:creationId xmlns:a16="http://schemas.microsoft.com/office/drawing/2014/main" id="{8B211712-231B-8324-ABC6-D83187CA4B8A}"/>
                    </a:ext>
                  </a:extLst>
                </p:cNvPr>
                <p:cNvSpPr>
                  <a:spLocks/>
                </p:cNvSpPr>
                <p:nvPr/>
              </p:nvSpPr>
              <p:spPr bwMode="auto">
                <a:xfrm>
                  <a:off x="3574" y="941"/>
                  <a:ext cx="299" cy="294"/>
                </a:xfrm>
                <a:custGeom>
                  <a:avLst/>
                  <a:gdLst>
                    <a:gd name="T0" fmla="*/ 198 w 198"/>
                    <a:gd name="T1" fmla="*/ 110 h 195"/>
                    <a:gd name="T2" fmla="*/ 141 w 198"/>
                    <a:gd name="T3" fmla="*/ 133 h 195"/>
                    <a:gd name="T4" fmla="*/ 121 w 198"/>
                    <a:gd name="T5" fmla="*/ 188 h 195"/>
                    <a:gd name="T6" fmla="*/ 98 w 198"/>
                    <a:gd name="T7" fmla="*/ 195 h 195"/>
                    <a:gd name="T8" fmla="*/ 64 w 198"/>
                    <a:gd name="T9" fmla="*/ 134 h 195"/>
                    <a:gd name="T10" fmla="*/ 3 w 198"/>
                    <a:gd name="T11" fmla="*/ 94 h 195"/>
                    <a:gd name="T12" fmla="*/ 64 w 198"/>
                    <a:gd name="T13" fmla="*/ 63 h 195"/>
                    <a:gd name="T14" fmla="*/ 102 w 198"/>
                    <a:gd name="T15" fmla="*/ 1 h 195"/>
                    <a:gd name="T16" fmla="*/ 135 w 198"/>
                    <a:gd name="T17" fmla="*/ 63 h 195"/>
                    <a:gd name="T18" fmla="*/ 198 w 198"/>
                    <a:gd name="T19" fmla="*/ 85 h 195"/>
                    <a:gd name="T20" fmla="*/ 198 w 198"/>
                    <a:gd name="T21" fmla="*/ 11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195">
                      <a:moveTo>
                        <a:pt x="198" y="110"/>
                      </a:moveTo>
                      <a:cubicBezTo>
                        <a:pt x="185" y="136"/>
                        <a:pt x="159" y="132"/>
                        <a:pt x="141" y="133"/>
                      </a:cubicBezTo>
                      <a:cubicBezTo>
                        <a:pt x="134" y="153"/>
                        <a:pt x="129" y="171"/>
                        <a:pt x="121" y="188"/>
                      </a:cubicBezTo>
                      <a:cubicBezTo>
                        <a:pt x="118" y="193"/>
                        <a:pt x="106" y="195"/>
                        <a:pt x="98" y="195"/>
                      </a:cubicBezTo>
                      <a:cubicBezTo>
                        <a:pt x="75" y="195"/>
                        <a:pt x="69" y="184"/>
                        <a:pt x="64" y="134"/>
                      </a:cubicBezTo>
                      <a:cubicBezTo>
                        <a:pt x="38" y="130"/>
                        <a:pt x="0" y="139"/>
                        <a:pt x="3" y="94"/>
                      </a:cubicBezTo>
                      <a:cubicBezTo>
                        <a:pt x="6" y="57"/>
                        <a:pt x="39" y="66"/>
                        <a:pt x="64" y="63"/>
                      </a:cubicBezTo>
                      <a:cubicBezTo>
                        <a:pt x="68" y="37"/>
                        <a:pt x="59" y="0"/>
                        <a:pt x="102" y="1"/>
                      </a:cubicBezTo>
                      <a:cubicBezTo>
                        <a:pt x="140" y="3"/>
                        <a:pt x="133" y="36"/>
                        <a:pt x="135" y="63"/>
                      </a:cubicBezTo>
                      <a:cubicBezTo>
                        <a:pt x="158" y="65"/>
                        <a:pt x="184" y="60"/>
                        <a:pt x="198" y="85"/>
                      </a:cubicBezTo>
                      <a:cubicBezTo>
                        <a:pt x="198" y="93"/>
                        <a:pt x="198" y="102"/>
                        <a:pt x="198" y="1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Freeform 15">
                  <a:extLst>
                    <a:ext uri="{FF2B5EF4-FFF2-40B4-BE49-F238E27FC236}">
                      <a16:creationId xmlns:a16="http://schemas.microsoft.com/office/drawing/2014/main" id="{72951CFE-E3CE-2086-7836-7A2F0AD1EE55}"/>
                    </a:ext>
                  </a:extLst>
                </p:cNvPr>
                <p:cNvSpPr>
                  <a:spLocks noEditPoints="1"/>
                </p:cNvSpPr>
                <p:nvPr/>
              </p:nvSpPr>
              <p:spPr bwMode="auto">
                <a:xfrm>
                  <a:off x="2066" y="766"/>
                  <a:ext cx="1507" cy="785"/>
                </a:xfrm>
                <a:custGeom>
                  <a:avLst/>
                  <a:gdLst>
                    <a:gd name="T0" fmla="*/ 204 w 999"/>
                    <a:gd name="T1" fmla="*/ 254 h 521"/>
                    <a:gd name="T2" fmla="*/ 89 w 999"/>
                    <a:gd name="T3" fmla="*/ 162 h 521"/>
                    <a:gd name="T4" fmla="*/ 42 w 999"/>
                    <a:gd name="T5" fmla="*/ 103 h 521"/>
                    <a:gd name="T6" fmla="*/ 84 w 999"/>
                    <a:gd name="T7" fmla="*/ 11 h 521"/>
                    <a:gd name="T8" fmla="*/ 233 w 999"/>
                    <a:gd name="T9" fmla="*/ 23 h 521"/>
                    <a:gd name="T10" fmla="*/ 487 w 999"/>
                    <a:gd name="T11" fmla="*/ 109 h 521"/>
                    <a:gd name="T12" fmla="*/ 524 w 999"/>
                    <a:gd name="T13" fmla="*/ 110 h 521"/>
                    <a:gd name="T14" fmla="*/ 829 w 999"/>
                    <a:gd name="T15" fmla="*/ 31 h 521"/>
                    <a:gd name="T16" fmla="*/ 923 w 999"/>
                    <a:gd name="T17" fmla="*/ 33 h 521"/>
                    <a:gd name="T18" fmla="*/ 964 w 999"/>
                    <a:gd name="T19" fmla="*/ 136 h 521"/>
                    <a:gd name="T20" fmla="*/ 890 w 999"/>
                    <a:gd name="T21" fmla="*/ 207 h 521"/>
                    <a:gd name="T22" fmla="*/ 796 w 999"/>
                    <a:gd name="T23" fmla="*/ 269 h 521"/>
                    <a:gd name="T24" fmla="*/ 879 w 999"/>
                    <a:gd name="T25" fmla="*/ 330 h 521"/>
                    <a:gd name="T26" fmla="*/ 954 w 999"/>
                    <a:gd name="T27" fmla="*/ 409 h 521"/>
                    <a:gd name="T28" fmla="*/ 910 w 999"/>
                    <a:gd name="T29" fmla="*/ 511 h 521"/>
                    <a:gd name="T30" fmla="*/ 753 w 999"/>
                    <a:gd name="T31" fmla="*/ 495 h 521"/>
                    <a:gd name="T32" fmla="*/ 517 w 999"/>
                    <a:gd name="T33" fmla="*/ 413 h 521"/>
                    <a:gd name="T34" fmla="*/ 474 w 999"/>
                    <a:gd name="T35" fmla="*/ 412 h 521"/>
                    <a:gd name="T36" fmla="*/ 198 w 999"/>
                    <a:gd name="T37" fmla="*/ 487 h 521"/>
                    <a:gd name="T38" fmla="*/ 81 w 999"/>
                    <a:gd name="T39" fmla="*/ 489 h 521"/>
                    <a:gd name="T40" fmla="*/ 38 w 999"/>
                    <a:gd name="T41" fmla="*/ 385 h 521"/>
                    <a:gd name="T42" fmla="*/ 131 w 999"/>
                    <a:gd name="T43" fmla="*/ 301 h 521"/>
                    <a:gd name="T44" fmla="*/ 204 w 999"/>
                    <a:gd name="T45" fmla="*/ 254 h 521"/>
                    <a:gd name="T46" fmla="*/ 646 w 999"/>
                    <a:gd name="T47" fmla="*/ 268 h 521"/>
                    <a:gd name="T48" fmla="*/ 646 w 999"/>
                    <a:gd name="T49" fmla="*/ 261 h 521"/>
                    <a:gd name="T50" fmla="*/ 508 w 999"/>
                    <a:gd name="T51" fmla="*/ 194 h 521"/>
                    <a:gd name="T52" fmla="*/ 498 w 999"/>
                    <a:gd name="T53" fmla="*/ 194 h 521"/>
                    <a:gd name="T54" fmla="*/ 355 w 999"/>
                    <a:gd name="T55" fmla="*/ 254 h 521"/>
                    <a:gd name="T56" fmla="*/ 355 w 999"/>
                    <a:gd name="T57" fmla="*/ 260 h 521"/>
                    <a:gd name="T58" fmla="*/ 492 w 999"/>
                    <a:gd name="T59" fmla="*/ 326 h 521"/>
                    <a:gd name="T60" fmla="*/ 509 w 999"/>
                    <a:gd name="T61" fmla="*/ 325 h 521"/>
                    <a:gd name="T62" fmla="*/ 646 w 999"/>
                    <a:gd name="T63" fmla="*/ 268 h 521"/>
                    <a:gd name="T64" fmla="*/ 896 w 999"/>
                    <a:gd name="T65" fmla="*/ 447 h 521"/>
                    <a:gd name="T66" fmla="*/ 890 w 999"/>
                    <a:gd name="T67" fmla="*/ 436 h 521"/>
                    <a:gd name="T68" fmla="*/ 728 w 999"/>
                    <a:gd name="T69" fmla="*/ 310 h 521"/>
                    <a:gd name="T70" fmla="*/ 717 w 999"/>
                    <a:gd name="T71" fmla="*/ 309 h 521"/>
                    <a:gd name="T72" fmla="*/ 590 w 999"/>
                    <a:gd name="T73" fmla="*/ 369 h 521"/>
                    <a:gd name="T74" fmla="*/ 896 w 999"/>
                    <a:gd name="T75" fmla="*/ 447 h 521"/>
                    <a:gd name="T76" fmla="*/ 107 w 999"/>
                    <a:gd name="T77" fmla="*/ 78 h 521"/>
                    <a:gd name="T78" fmla="*/ 114 w 999"/>
                    <a:gd name="T79" fmla="*/ 88 h 521"/>
                    <a:gd name="T80" fmla="*/ 272 w 999"/>
                    <a:gd name="T81" fmla="*/ 210 h 521"/>
                    <a:gd name="T82" fmla="*/ 285 w 999"/>
                    <a:gd name="T83" fmla="*/ 212 h 521"/>
                    <a:gd name="T84" fmla="*/ 408 w 999"/>
                    <a:gd name="T85" fmla="*/ 154 h 521"/>
                    <a:gd name="T86" fmla="*/ 107 w 999"/>
                    <a:gd name="T87" fmla="*/ 78 h 521"/>
                    <a:gd name="T88" fmla="*/ 905 w 999"/>
                    <a:gd name="T89" fmla="*/ 101 h 521"/>
                    <a:gd name="T90" fmla="*/ 902 w 999"/>
                    <a:gd name="T91" fmla="*/ 96 h 521"/>
                    <a:gd name="T92" fmla="*/ 601 w 999"/>
                    <a:gd name="T93" fmla="*/ 156 h 521"/>
                    <a:gd name="T94" fmla="*/ 603 w 999"/>
                    <a:gd name="T95" fmla="*/ 161 h 521"/>
                    <a:gd name="T96" fmla="*/ 718 w 999"/>
                    <a:gd name="T97" fmla="*/ 222 h 521"/>
                    <a:gd name="T98" fmla="*/ 734 w 999"/>
                    <a:gd name="T99" fmla="*/ 221 h 521"/>
                    <a:gd name="T100" fmla="*/ 886 w 999"/>
                    <a:gd name="T101" fmla="*/ 121 h 521"/>
                    <a:gd name="T102" fmla="*/ 905 w 999"/>
                    <a:gd name="T103" fmla="*/ 101 h 521"/>
                    <a:gd name="T104" fmla="*/ 399 w 999"/>
                    <a:gd name="T105" fmla="*/ 361 h 521"/>
                    <a:gd name="T106" fmla="*/ 281 w 999"/>
                    <a:gd name="T107" fmla="*/ 298 h 521"/>
                    <a:gd name="T108" fmla="*/ 268 w 999"/>
                    <a:gd name="T109" fmla="*/ 299 h 521"/>
                    <a:gd name="T110" fmla="*/ 109 w 999"/>
                    <a:gd name="T111" fmla="*/ 406 h 521"/>
                    <a:gd name="T112" fmla="*/ 93 w 999"/>
                    <a:gd name="T113" fmla="*/ 425 h 521"/>
                    <a:gd name="T114" fmla="*/ 399 w 999"/>
                    <a:gd name="T115" fmla="*/ 36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9" h="521">
                      <a:moveTo>
                        <a:pt x="204" y="254"/>
                      </a:moveTo>
                      <a:cubicBezTo>
                        <a:pt x="165" y="223"/>
                        <a:pt x="125" y="194"/>
                        <a:pt x="89" y="162"/>
                      </a:cubicBezTo>
                      <a:cubicBezTo>
                        <a:pt x="70" y="145"/>
                        <a:pt x="54" y="125"/>
                        <a:pt x="42" y="103"/>
                      </a:cubicBezTo>
                      <a:cubicBezTo>
                        <a:pt x="18" y="61"/>
                        <a:pt x="38" y="22"/>
                        <a:pt x="84" y="11"/>
                      </a:cubicBezTo>
                      <a:cubicBezTo>
                        <a:pt x="135" y="0"/>
                        <a:pt x="185" y="8"/>
                        <a:pt x="233" y="23"/>
                      </a:cubicBezTo>
                      <a:cubicBezTo>
                        <a:pt x="318" y="49"/>
                        <a:pt x="402" y="80"/>
                        <a:pt x="487" y="109"/>
                      </a:cubicBezTo>
                      <a:cubicBezTo>
                        <a:pt x="498" y="112"/>
                        <a:pt x="513" y="113"/>
                        <a:pt x="524" y="110"/>
                      </a:cubicBezTo>
                      <a:cubicBezTo>
                        <a:pt x="623" y="75"/>
                        <a:pt x="724" y="42"/>
                        <a:pt x="829" y="31"/>
                      </a:cubicBezTo>
                      <a:cubicBezTo>
                        <a:pt x="860" y="27"/>
                        <a:pt x="893" y="28"/>
                        <a:pt x="923" y="33"/>
                      </a:cubicBezTo>
                      <a:cubicBezTo>
                        <a:pt x="980" y="42"/>
                        <a:pt x="999" y="90"/>
                        <a:pt x="964" y="136"/>
                      </a:cubicBezTo>
                      <a:cubicBezTo>
                        <a:pt x="943" y="163"/>
                        <a:pt x="917" y="186"/>
                        <a:pt x="890" y="207"/>
                      </a:cubicBezTo>
                      <a:cubicBezTo>
                        <a:pt x="861" y="229"/>
                        <a:pt x="828" y="248"/>
                        <a:pt x="796" y="269"/>
                      </a:cubicBezTo>
                      <a:cubicBezTo>
                        <a:pt x="824" y="289"/>
                        <a:pt x="853" y="308"/>
                        <a:pt x="879" y="330"/>
                      </a:cubicBezTo>
                      <a:cubicBezTo>
                        <a:pt x="906" y="354"/>
                        <a:pt x="933" y="380"/>
                        <a:pt x="954" y="409"/>
                      </a:cubicBezTo>
                      <a:cubicBezTo>
                        <a:pt x="987" y="456"/>
                        <a:pt x="966" y="501"/>
                        <a:pt x="910" y="511"/>
                      </a:cubicBezTo>
                      <a:cubicBezTo>
                        <a:pt x="856" y="521"/>
                        <a:pt x="803" y="511"/>
                        <a:pt x="753" y="495"/>
                      </a:cubicBezTo>
                      <a:cubicBezTo>
                        <a:pt x="674" y="470"/>
                        <a:pt x="595" y="441"/>
                        <a:pt x="517" y="413"/>
                      </a:cubicBezTo>
                      <a:cubicBezTo>
                        <a:pt x="502" y="407"/>
                        <a:pt x="489" y="406"/>
                        <a:pt x="474" y="412"/>
                      </a:cubicBezTo>
                      <a:cubicBezTo>
                        <a:pt x="384" y="444"/>
                        <a:pt x="293" y="474"/>
                        <a:pt x="198" y="487"/>
                      </a:cubicBezTo>
                      <a:cubicBezTo>
                        <a:pt x="159" y="492"/>
                        <a:pt x="119" y="494"/>
                        <a:pt x="81" y="489"/>
                      </a:cubicBezTo>
                      <a:cubicBezTo>
                        <a:pt x="22" y="482"/>
                        <a:pt x="0" y="431"/>
                        <a:pt x="38" y="385"/>
                      </a:cubicBezTo>
                      <a:cubicBezTo>
                        <a:pt x="64" y="353"/>
                        <a:pt x="98" y="327"/>
                        <a:pt x="131" y="301"/>
                      </a:cubicBezTo>
                      <a:cubicBezTo>
                        <a:pt x="153" y="283"/>
                        <a:pt x="180" y="269"/>
                        <a:pt x="204" y="254"/>
                      </a:cubicBezTo>
                      <a:close/>
                      <a:moveTo>
                        <a:pt x="646" y="268"/>
                      </a:moveTo>
                      <a:cubicBezTo>
                        <a:pt x="646" y="266"/>
                        <a:pt x="646" y="263"/>
                        <a:pt x="646" y="261"/>
                      </a:cubicBezTo>
                      <a:cubicBezTo>
                        <a:pt x="600" y="239"/>
                        <a:pt x="554" y="216"/>
                        <a:pt x="508" y="194"/>
                      </a:cubicBezTo>
                      <a:cubicBezTo>
                        <a:pt x="505" y="193"/>
                        <a:pt x="501" y="193"/>
                        <a:pt x="498" y="194"/>
                      </a:cubicBezTo>
                      <a:cubicBezTo>
                        <a:pt x="450" y="214"/>
                        <a:pt x="402" y="234"/>
                        <a:pt x="355" y="254"/>
                      </a:cubicBezTo>
                      <a:cubicBezTo>
                        <a:pt x="355" y="256"/>
                        <a:pt x="355" y="258"/>
                        <a:pt x="355" y="260"/>
                      </a:cubicBezTo>
                      <a:cubicBezTo>
                        <a:pt x="400" y="282"/>
                        <a:pt x="446" y="304"/>
                        <a:pt x="492" y="326"/>
                      </a:cubicBezTo>
                      <a:cubicBezTo>
                        <a:pt x="496" y="328"/>
                        <a:pt x="504" y="327"/>
                        <a:pt x="509" y="325"/>
                      </a:cubicBezTo>
                      <a:cubicBezTo>
                        <a:pt x="555" y="306"/>
                        <a:pt x="600" y="287"/>
                        <a:pt x="646" y="268"/>
                      </a:cubicBezTo>
                      <a:close/>
                      <a:moveTo>
                        <a:pt x="896" y="447"/>
                      </a:moveTo>
                      <a:cubicBezTo>
                        <a:pt x="892" y="440"/>
                        <a:pt x="891" y="438"/>
                        <a:pt x="890" y="436"/>
                      </a:cubicBezTo>
                      <a:cubicBezTo>
                        <a:pt x="845" y="383"/>
                        <a:pt x="786" y="347"/>
                        <a:pt x="728" y="310"/>
                      </a:cubicBezTo>
                      <a:cubicBezTo>
                        <a:pt x="725" y="309"/>
                        <a:pt x="720" y="308"/>
                        <a:pt x="717" y="309"/>
                      </a:cubicBezTo>
                      <a:cubicBezTo>
                        <a:pt x="676" y="328"/>
                        <a:pt x="635" y="348"/>
                        <a:pt x="590" y="369"/>
                      </a:cubicBezTo>
                      <a:cubicBezTo>
                        <a:pt x="691" y="405"/>
                        <a:pt x="787" y="443"/>
                        <a:pt x="896" y="447"/>
                      </a:cubicBezTo>
                      <a:close/>
                      <a:moveTo>
                        <a:pt x="107" y="78"/>
                      </a:moveTo>
                      <a:cubicBezTo>
                        <a:pt x="110" y="83"/>
                        <a:pt x="111" y="86"/>
                        <a:pt x="114" y="88"/>
                      </a:cubicBezTo>
                      <a:cubicBezTo>
                        <a:pt x="159" y="139"/>
                        <a:pt x="215" y="175"/>
                        <a:pt x="272" y="210"/>
                      </a:cubicBezTo>
                      <a:cubicBezTo>
                        <a:pt x="275" y="212"/>
                        <a:pt x="281" y="213"/>
                        <a:pt x="285" y="212"/>
                      </a:cubicBezTo>
                      <a:cubicBezTo>
                        <a:pt x="326" y="193"/>
                        <a:pt x="367" y="173"/>
                        <a:pt x="408" y="154"/>
                      </a:cubicBezTo>
                      <a:cubicBezTo>
                        <a:pt x="342" y="116"/>
                        <a:pt x="153" y="68"/>
                        <a:pt x="107" y="78"/>
                      </a:cubicBezTo>
                      <a:close/>
                      <a:moveTo>
                        <a:pt x="905" y="101"/>
                      </a:moveTo>
                      <a:cubicBezTo>
                        <a:pt x="904" y="99"/>
                        <a:pt x="903" y="97"/>
                        <a:pt x="902" y="96"/>
                      </a:cubicBezTo>
                      <a:cubicBezTo>
                        <a:pt x="797" y="94"/>
                        <a:pt x="699" y="126"/>
                        <a:pt x="601" y="156"/>
                      </a:cubicBezTo>
                      <a:cubicBezTo>
                        <a:pt x="602" y="159"/>
                        <a:pt x="602" y="161"/>
                        <a:pt x="603" y="161"/>
                      </a:cubicBezTo>
                      <a:cubicBezTo>
                        <a:pt x="641" y="182"/>
                        <a:pt x="679" y="203"/>
                        <a:pt x="718" y="222"/>
                      </a:cubicBezTo>
                      <a:cubicBezTo>
                        <a:pt x="722" y="225"/>
                        <a:pt x="730" y="224"/>
                        <a:pt x="734" y="221"/>
                      </a:cubicBezTo>
                      <a:cubicBezTo>
                        <a:pt x="785" y="188"/>
                        <a:pt x="835" y="155"/>
                        <a:pt x="886" y="121"/>
                      </a:cubicBezTo>
                      <a:cubicBezTo>
                        <a:pt x="893" y="116"/>
                        <a:pt x="898" y="108"/>
                        <a:pt x="905" y="101"/>
                      </a:cubicBezTo>
                      <a:close/>
                      <a:moveTo>
                        <a:pt x="399" y="361"/>
                      </a:moveTo>
                      <a:cubicBezTo>
                        <a:pt x="360" y="339"/>
                        <a:pt x="321" y="318"/>
                        <a:pt x="281" y="298"/>
                      </a:cubicBezTo>
                      <a:cubicBezTo>
                        <a:pt x="278" y="296"/>
                        <a:pt x="272" y="297"/>
                        <a:pt x="268" y="299"/>
                      </a:cubicBezTo>
                      <a:cubicBezTo>
                        <a:pt x="215" y="334"/>
                        <a:pt x="162" y="370"/>
                        <a:pt x="109" y="406"/>
                      </a:cubicBezTo>
                      <a:cubicBezTo>
                        <a:pt x="104" y="409"/>
                        <a:pt x="101" y="416"/>
                        <a:pt x="93" y="425"/>
                      </a:cubicBezTo>
                      <a:cubicBezTo>
                        <a:pt x="203" y="427"/>
                        <a:pt x="300" y="396"/>
                        <a:pt x="399" y="3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Freeform 16">
                  <a:extLst>
                    <a:ext uri="{FF2B5EF4-FFF2-40B4-BE49-F238E27FC236}">
                      <a16:creationId xmlns:a16="http://schemas.microsoft.com/office/drawing/2014/main" id="{4818E1DC-ACD4-3404-FF34-3D5E0A6FD61E}"/>
                    </a:ext>
                  </a:extLst>
                </p:cNvPr>
                <p:cNvSpPr>
                  <a:spLocks noEditPoints="1"/>
                </p:cNvSpPr>
                <p:nvPr/>
              </p:nvSpPr>
              <p:spPr bwMode="auto">
                <a:xfrm>
                  <a:off x="3413" y="1637"/>
                  <a:ext cx="347" cy="489"/>
                </a:xfrm>
                <a:custGeom>
                  <a:avLst/>
                  <a:gdLst>
                    <a:gd name="T0" fmla="*/ 109 w 230"/>
                    <a:gd name="T1" fmla="*/ 0 h 324"/>
                    <a:gd name="T2" fmla="*/ 214 w 230"/>
                    <a:gd name="T3" fmla="*/ 175 h 324"/>
                    <a:gd name="T4" fmla="*/ 183 w 230"/>
                    <a:gd name="T5" fmla="*/ 289 h 324"/>
                    <a:gd name="T6" fmla="*/ 65 w 230"/>
                    <a:gd name="T7" fmla="*/ 305 h 324"/>
                    <a:gd name="T8" fmla="*/ 4 w 230"/>
                    <a:gd name="T9" fmla="*/ 204 h 324"/>
                    <a:gd name="T10" fmla="*/ 17 w 230"/>
                    <a:gd name="T11" fmla="*/ 157 h 324"/>
                    <a:gd name="T12" fmla="*/ 109 w 230"/>
                    <a:gd name="T13" fmla="*/ 0 h 324"/>
                    <a:gd name="T14" fmla="*/ 115 w 230"/>
                    <a:gd name="T15" fmla="*/ 128 h 324"/>
                    <a:gd name="T16" fmla="*/ 109 w 230"/>
                    <a:gd name="T17" fmla="*/ 128 h 324"/>
                    <a:gd name="T18" fmla="*/ 75 w 230"/>
                    <a:gd name="T19" fmla="*/ 196 h 324"/>
                    <a:gd name="T20" fmla="*/ 88 w 230"/>
                    <a:gd name="T21" fmla="*/ 238 h 324"/>
                    <a:gd name="T22" fmla="*/ 134 w 230"/>
                    <a:gd name="T23" fmla="*/ 239 h 324"/>
                    <a:gd name="T24" fmla="*/ 148 w 230"/>
                    <a:gd name="T25" fmla="*/ 198 h 324"/>
                    <a:gd name="T26" fmla="*/ 115 w 230"/>
                    <a:gd name="T27" fmla="*/ 12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324">
                      <a:moveTo>
                        <a:pt x="109" y="0"/>
                      </a:moveTo>
                      <a:cubicBezTo>
                        <a:pt x="152" y="60"/>
                        <a:pt x="192" y="112"/>
                        <a:pt x="214" y="175"/>
                      </a:cubicBezTo>
                      <a:cubicBezTo>
                        <a:pt x="230" y="220"/>
                        <a:pt x="217" y="259"/>
                        <a:pt x="183" y="289"/>
                      </a:cubicBezTo>
                      <a:cubicBezTo>
                        <a:pt x="148" y="319"/>
                        <a:pt x="107" y="324"/>
                        <a:pt x="65" y="305"/>
                      </a:cubicBezTo>
                      <a:cubicBezTo>
                        <a:pt x="25" y="287"/>
                        <a:pt x="0" y="247"/>
                        <a:pt x="4" y="204"/>
                      </a:cubicBezTo>
                      <a:cubicBezTo>
                        <a:pt x="5" y="188"/>
                        <a:pt x="9" y="170"/>
                        <a:pt x="17" y="157"/>
                      </a:cubicBezTo>
                      <a:cubicBezTo>
                        <a:pt x="45" y="105"/>
                        <a:pt x="76" y="55"/>
                        <a:pt x="109" y="0"/>
                      </a:cubicBezTo>
                      <a:close/>
                      <a:moveTo>
                        <a:pt x="115" y="128"/>
                      </a:moveTo>
                      <a:cubicBezTo>
                        <a:pt x="113" y="128"/>
                        <a:pt x="111" y="128"/>
                        <a:pt x="109" y="128"/>
                      </a:cubicBezTo>
                      <a:cubicBezTo>
                        <a:pt x="98" y="151"/>
                        <a:pt x="86" y="173"/>
                        <a:pt x="75" y="196"/>
                      </a:cubicBezTo>
                      <a:cubicBezTo>
                        <a:pt x="68" y="213"/>
                        <a:pt x="75" y="227"/>
                        <a:pt x="88" y="238"/>
                      </a:cubicBezTo>
                      <a:cubicBezTo>
                        <a:pt x="102" y="249"/>
                        <a:pt x="118" y="250"/>
                        <a:pt x="134" y="239"/>
                      </a:cubicBezTo>
                      <a:cubicBezTo>
                        <a:pt x="148" y="229"/>
                        <a:pt x="156" y="215"/>
                        <a:pt x="148" y="198"/>
                      </a:cubicBezTo>
                      <a:cubicBezTo>
                        <a:pt x="138" y="174"/>
                        <a:pt x="126" y="152"/>
                        <a:pt x="115" y="1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Freeform 12">
                  <a:extLst>
                    <a:ext uri="{FF2B5EF4-FFF2-40B4-BE49-F238E27FC236}">
                      <a16:creationId xmlns:a16="http://schemas.microsoft.com/office/drawing/2014/main" id="{0D55AE88-28EF-22F7-3E96-FAAD08AD806A}"/>
                    </a:ext>
                  </a:extLst>
                </p:cNvPr>
                <p:cNvSpPr>
                  <a:spLocks/>
                </p:cNvSpPr>
                <p:nvPr/>
              </p:nvSpPr>
              <p:spPr bwMode="auto">
                <a:xfrm>
                  <a:off x="2410" y="390"/>
                  <a:ext cx="296" cy="298"/>
                </a:xfrm>
                <a:custGeom>
                  <a:avLst/>
                  <a:gdLst>
                    <a:gd name="T0" fmla="*/ 113 w 196"/>
                    <a:gd name="T1" fmla="*/ 0 h 198"/>
                    <a:gd name="T2" fmla="*/ 133 w 196"/>
                    <a:gd name="T3" fmla="*/ 62 h 198"/>
                    <a:gd name="T4" fmla="*/ 195 w 196"/>
                    <a:gd name="T5" fmla="*/ 98 h 198"/>
                    <a:gd name="T6" fmla="*/ 135 w 196"/>
                    <a:gd name="T7" fmla="*/ 133 h 198"/>
                    <a:gd name="T8" fmla="*/ 98 w 196"/>
                    <a:gd name="T9" fmla="*/ 194 h 198"/>
                    <a:gd name="T10" fmla="*/ 67 w 196"/>
                    <a:gd name="T11" fmla="*/ 172 h 198"/>
                    <a:gd name="T12" fmla="*/ 63 w 196"/>
                    <a:gd name="T13" fmla="*/ 134 h 198"/>
                    <a:gd name="T14" fmla="*/ 1 w 196"/>
                    <a:gd name="T15" fmla="*/ 97 h 198"/>
                    <a:gd name="T16" fmla="*/ 64 w 196"/>
                    <a:gd name="T17" fmla="*/ 62 h 198"/>
                    <a:gd name="T18" fmla="*/ 85 w 196"/>
                    <a:gd name="T19" fmla="*/ 0 h 198"/>
                    <a:gd name="T20" fmla="*/ 113 w 196"/>
                    <a:gd name="T2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198">
                      <a:moveTo>
                        <a:pt x="113" y="0"/>
                      </a:moveTo>
                      <a:cubicBezTo>
                        <a:pt x="134" y="16"/>
                        <a:pt x="134" y="38"/>
                        <a:pt x="133" y="62"/>
                      </a:cubicBezTo>
                      <a:cubicBezTo>
                        <a:pt x="160" y="65"/>
                        <a:pt x="196" y="56"/>
                        <a:pt x="195" y="98"/>
                      </a:cubicBezTo>
                      <a:cubicBezTo>
                        <a:pt x="194" y="139"/>
                        <a:pt x="160" y="130"/>
                        <a:pt x="135" y="133"/>
                      </a:cubicBezTo>
                      <a:cubicBezTo>
                        <a:pt x="127" y="186"/>
                        <a:pt x="120" y="198"/>
                        <a:pt x="98" y="194"/>
                      </a:cubicBezTo>
                      <a:cubicBezTo>
                        <a:pt x="86" y="192"/>
                        <a:pt x="73" y="182"/>
                        <a:pt x="67" y="172"/>
                      </a:cubicBezTo>
                      <a:cubicBezTo>
                        <a:pt x="61" y="162"/>
                        <a:pt x="64" y="147"/>
                        <a:pt x="63" y="134"/>
                      </a:cubicBezTo>
                      <a:cubicBezTo>
                        <a:pt x="11" y="126"/>
                        <a:pt x="0" y="120"/>
                        <a:pt x="1" y="97"/>
                      </a:cubicBezTo>
                      <a:cubicBezTo>
                        <a:pt x="1" y="74"/>
                        <a:pt x="13" y="67"/>
                        <a:pt x="64" y="62"/>
                      </a:cubicBezTo>
                      <a:cubicBezTo>
                        <a:pt x="65" y="40"/>
                        <a:pt x="60" y="15"/>
                        <a:pt x="85" y="0"/>
                      </a:cubicBezTo>
                      <a:cubicBezTo>
                        <a:pt x="94" y="0"/>
                        <a:pt x="104" y="0"/>
                        <a:pt x="11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sp>
          <p:nvSpPr>
            <p:cNvPr id="6" name="Rectangle 5">
              <a:extLst>
                <a:ext uri="{FF2B5EF4-FFF2-40B4-BE49-F238E27FC236}">
                  <a16:creationId xmlns:a16="http://schemas.microsoft.com/office/drawing/2014/main" id="{D8358F43-1ADE-1119-60AD-412F565D9087}"/>
                </a:ext>
              </a:extLst>
            </p:cNvPr>
            <p:cNvSpPr>
              <a:spLocks/>
            </p:cNvSpPr>
            <p:nvPr/>
          </p:nvSpPr>
          <p:spPr>
            <a:xfrm>
              <a:off x="3483429" y="1683981"/>
              <a:ext cx="5225142" cy="399599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1"/>
                  </a:solidFill>
                </a:rPr>
                <a:t>Medication adherence</a:t>
              </a:r>
              <a:r>
                <a:rPr lang="en-US" sz="2000" b="1" baseline="30000" noProof="0" dirty="0">
                  <a:solidFill>
                    <a:schemeClr val="accent1"/>
                  </a:solidFill>
                </a:rPr>
                <a:t>1</a:t>
              </a:r>
              <a:endParaRPr lang="en-US" sz="2000" noProof="0" dirty="0">
                <a:solidFill>
                  <a:schemeClr val="accent1"/>
                </a:solidFill>
              </a:endParaRPr>
            </a:p>
            <a:p>
              <a:pPr algn="ctr">
                <a:spcAft>
                  <a:spcPts val="600"/>
                </a:spcAft>
              </a:pPr>
              <a:r>
                <a:rPr lang="en-US" noProof="0" dirty="0">
                  <a:solidFill>
                    <a:schemeClr val="accent1"/>
                  </a:solidFill>
                </a:rPr>
                <a:t>There are several barriers to medication adherence, including cost, lack of transportation to the pharmacy, adverse effects, and complexity of medication regimen</a:t>
              </a:r>
            </a:p>
            <a:p>
              <a:pPr algn="ctr">
                <a:spcAft>
                  <a:spcPts val="600"/>
                </a:spcAft>
              </a:pPr>
              <a:r>
                <a:rPr lang="en-US" noProof="0" dirty="0">
                  <a:solidFill>
                    <a:schemeClr val="accent1"/>
                  </a:solidFill>
                </a:rPr>
                <a:t>When engaging with patients, inquire about adverse events, assess adherence levels, assess patient satisfaction, and offer tools such as pill boxes and alarms/calendars</a:t>
              </a:r>
            </a:p>
          </p:txBody>
        </p:sp>
        <p:sp>
          <p:nvSpPr>
            <p:cNvPr id="4" name="Oval 3">
              <a:extLst>
                <a:ext uri="{FF2B5EF4-FFF2-40B4-BE49-F238E27FC236}">
                  <a16:creationId xmlns:a16="http://schemas.microsoft.com/office/drawing/2014/main" id="{36A11C27-DF12-91D3-7FAC-F07C69550FB3}"/>
                </a:ext>
              </a:extLst>
            </p:cNvPr>
            <p:cNvSpPr/>
            <p:nvPr/>
          </p:nvSpPr>
          <p:spPr>
            <a:xfrm>
              <a:off x="5595497" y="1775790"/>
              <a:ext cx="1096620" cy="10966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 name="Freeform 233">
              <a:extLst>
                <a:ext uri="{FF2B5EF4-FFF2-40B4-BE49-F238E27FC236}">
                  <a16:creationId xmlns:a16="http://schemas.microsoft.com/office/drawing/2014/main" id="{79917AC7-38D3-491A-6B1A-67DFF1D34495}"/>
                </a:ext>
              </a:extLst>
            </p:cNvPr>
            <p:cNvSpPr>
              <a:spLocks/>
            </p:cNvSpPr>
            <p:nvPr/>
          </p:nvSpPr>
          <p:spPr bwMode="auto">
            <a:xfrm>
              <a:off x="5722510" y="2330658"/>
              <a:ext cx="842593" cy="333793"/>
            </a:xfrm>
            <a:custGeom>
              <a:avLst/>
              <a:gdLst>
                <a:gd name="T0" fmla="*/ 0 w 1621"/>
                <a:gd name="T1" fmla="*/ 458 h 642"/>
                <a:gd name="T2" fmla="*/ 52 w 1621"/>
                <a:gd name="T3" fmla="*/ 435 h 642"/>
                <a:gd name="T4" fmla="*/ 558 w 1621"/>
                <a:gd name="T5" fmla="*/ 482 h 642"/>
                <a:gd name="T6" fmla="*/ 808 w 1621"/>
                <a:gd name="T7" fmla="*/ 551 h 642"/>
                <a:gd name="T8" fmla="*/ 1095 w 1621"/>
                <a:gd name="T9" fmla="*/ 513 h 642"/>
                <a:gd name="T10" fmla="*/ 1517 w 1621"/>
                <a:gd name="T11" fmla="*/ 254 h 642"/>
                <a:gd name="T12" fmla="*/ 1526 w 1621"/>
                <a:gd name="T13" fmla="*/ 248 h 642"/>
                <a:gd name="T14" fmla="*/ 1541 w 1621"/>
                <a:gd name="T15" fmla="*/ 196 h 642"/>
                <a:gd name="T16" fmla="*/ 1488 w 1621"/>
                <a:gd name="T17" fmla="*/ 180 h 642"/>
                <a:gd name="T18" fmla="*/ 1329 w 1621"/>
                <a:gd name="T19" fmla="*/ 257 h 642"/>
                <a:gd name="T20" fmla="*/ 1074 w 1621"/>
                <a:gd name="T21" fmla="*/ 382 h 642"/>
                <a:gd name="T22" fmla="*/ 987 w 1621"/>
                <a:gd name="T23" fmla="*/ 390 h 642"/>
                <a:gd name="T24" fmla="*/ 734 w 1621"/>
                <a:gd name="T25" fmla="*/ 336 h 642"/>
                <a:gd name="T26" fmla="*/ 697 w 1621"/>
                <a:gd name="T27" fmla="*/ 289 h 642"/>
                <a:gd name="T28" fmla="*/ 748 w 1621"/>
                <a:gd name="T29" fmla="*/ 262 h 642"/>
                <a:gd name="T30" fmla="*/ 993 w 1621"/>
                <a:gd name="T31" fmla="*/ 314 h 642"/>
                <a:gd name="T32" fmla="*/ 1010 w 1621"/>
                <a:gd name="T33" fmla="*/ 317 h 642"/>
                <a:gd name="T34" fmla="*/ 1064 w 1621"/>
                <a:gd name="T35" fmla="*/ 283 h 642"/>
                <a:gd name="T36" fmla="*/ 1029 w 1621"/>
                <a:gd name="T37" fmla="*/ 234 h 642"/>
                <a:gd name="T38" fmla="*/ 825 w 1621"/>
                <a:gd name="T39" fmla="*/ 184 h 642"/>
                <a:gd name="T40" fmla="*/ 772 w 1621"/>
                <a:gd name="T41" fmla="*/ 162 h 642"/>
                <a:gd name="T42" fmla="*/ 409 w 1621"/>
                <a:gd name="T43" fmla="*/ 113 h 642"/>
                <a:gd name="T44" fmla="*/ 288 w 1621"/>
                <a:gd name="T45" fmla="*/ 151 h 642"/>
                <a:gd name="T46" fmla="*/ 150 w 1621"/>
                <a:gd name="T47" fmla="*/ 158 h 642"/>
                <a:gd name="T48" fmla="*/ 51 w 1621"/>
                <a:gd name="T49" fmla="*/ 159 h 642"/>
                <a:gd name="T50" fmla="*/ 0 w 1621"/>
                <a:gd name="T51" fmla="*/ 136 h 642"/>
                <a:gd name="T52" fmla="*/ 0 w 1621"/>
                <a:gd name="T53" fmla="*/ 109 h 642"/>
                <a:gd name="T54" fmla="*/ 50 w 1621"/>
                <a:gd name="T55" fmla="*/ 83 h 642"/>
                <a:gd name="T56" fmla="*/ 200 w 1621"/>
                <a:gd name="T57" fmla="*/ 84 h 642"/>
                <a:gd name="T58" fmla="*/ 344 w 1621"/>
                <a:gd name="T59" fmla="*/ 57 h 642"/>
                <a:gd name="T60" fmla="*/ 736 w 1621"/>
                <a:gd name="T61" fmla="*/ 63 h 642"/>
                <a:gd name="T62" fmla="*/ 1015 w 1621"/>
                <a:gd name="T63" fmla="*/ 152 h 642"/>
                <a:gd name="T64" fmla="*/ 1141 w 1621"/>
                <a:gd name="T65" fmla="*/ 264 h 642"/>
                <a:gd name="T66" fmla="*/ 1190 w 1621"/>
                <a:gd name="T67" fmla="*/ 240 h 642"/>
                <a:gd name="T68" fmla="*/ 1446 w 1621"/>
                <a:gd name="T69" fmla="*/ 117 h 642"/>
                <a:gd name="T70" fmla="*/ 1617 w 1621"/>
                <a:gd name="T71" fmla="*/ 184 h 642"/>
                <a:gd name="T72" fmla="*/ 1621 w 1621"/>
                <a:gd name="T73" fmla="*/ 189 h 642"/>
                <a:gd name="T74" fmla="*/ 1621 w 1621"/>
                <a:gd name="T75" fmla="*/ 239 h 642"/>
                <a:gd name="T76" fmla="*/ 1540 w 1621"/>
                <a:gd name="T77" fmla="*/ 329 h 642"/>
                <a:gd name="T78" fmla="*/ 1130 w 1621"/>
                <a:gd name="T79" fmla="*/ 579 h 642"/>
                <a:gd name="T80" fmla="*/ 988 w 1621"/>
                <a:gd name="T81" fmla="*/ 635 h 642"/>
                <a:gd name="T82" fmla="*/ 962 w 1621"/>
                <a:gd name="T83" fmla="*/ 642 h 642"/>
                <a:gd name="T84" fmla="*/ 859 w 1621"/>
                <a:gd name="T85" fmla="*/ 642 h 642"/>
                <a:gd name="T86" fmla="*/ 796 w 1621"/>
                <a:gd name="T87" fmla="*/ 625 h 642"/>
                <a:gd name="T88" fmla="*/ 484 w 1621"/>
                <a:gd name="T89" fmla="*/ 543 h 642"/>
                <a:gd name="T90" fmla="*/ 57 w 1621"/>
                <a:gd name="T91" fmla="*/ 511 h 642"/>
                <a:gd name="T92" fmla="*/ 0 w 1621"/>
                <a:gd name="T93" fmla="*/ 490 h 642"/>
                <a:gd name="T94" fmla="*/ 0 w 1621"/>
                <a:gd name="T95" fmla="*/ 45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1" h="642">
                  <a:moveTo>
                    <a:pt x="0" y="458"/>
                  </a:moveTo>
                  <a:cubicBezTo>
                    <a:pt x="12" y="440"/>
                    <a:pt x="30" y="435"/>
                    <a:pt x="52" y="435"/>
                  </a:cubicBezTo>
                  <a:cubicBezTo>
                    <a:pt x="222" y="432"/>
                    <a:pt x="392" y="440"/>
                    <a:pt x="558" y="482"/>
                  </a:cubicBezTo>
                  <a:cubicBezTo>
                    <a:pt x="642" y="503"/>
                    <a:pt x="725" y="526"/>
                    <a:pt x="808" y="551"/>
                  </a:cubicBezTo>
                  <a:cubicBezTo>
                    <a:pt x="910" y="581"/>
                    <a:pt x="1005" y="568"/>
                    <a:pt x="1095" y="513"/>
                  </a:cubicBezTo>
                  <a:cubicBezTo>
                    <a:pt x="1236" y="426"/>
                    <a:pt x="1376" y="340"/>
                    <a:pt x="1517" y="254"/>
                  </a:cubicBezTo>
                  <a:cubicBezTo>
                    <a:pt x="1520" y="252"/>
                    <a:pt x="1523" y="250"/>
                    <a:pt x="1526" y="248"/>
                  </a:cubicBezTo>
                  <a:cubicBezTo>
                    <a:pt x="1546" y="234"/>
                    <a:pt x="1551" y="214"/>
                    <a:pt x="1541" y="196"/>
                  </a:cubicBezTo>
                  <a:cubicBezTo>
                    <a:pt x="1530" y="177"/>
                    <a:pt x="1509" y="171"/>
                    <a:pt x="1488" y="180"/>
                  </a:cubicBezTo>
                  <a:cubicBezTo>
                    <a:pt x="1435" y="206"/>
                    <a:pt x="1382" y="231"/>
                    <a:pt x="1329" y="257"/>
                  </a:cubicBezTo>
                  <a:cubicBezTo>
                    <a:pt x="1244" y="298"/>
                    <a:pt x="1159" y="340"/>
                    <a:pt x="1074" y="382"/>
                  </a:cubicBezTo>
                  <a:cubicBezTo>
                    <a:pt x="1046" y="395"/>
                    <a:pt x="1017" y="396"/>
                    <a:pt x="987" y="390"/>
                  </a:cubicBezTo>
                  <a:cubicBezTo>
                    <a:pt x="903" y="371"/>
                    <a:pt x="818" y="354"/>
                    <a:pt x="734" y="336"/>
                  </a:cubicBezTo>
                  <a:cubicBezTo>
                    <a:pt x="706" y="330"/>
                    <a:pt x="693" y="312"/>
                    <a:pt x="697" y="289"/>
                  </a:cubicBezTo>
                  <a:cubicBezTo>
                    <a:pt x="702" y="267"/>
                    <a:pt x="720" y="256"/>
                    <a:pt x="748" y="262"/>
                  </a:cubicBezTo>
                  <a:cubicBezTo>
                    <a:pt x="829" y="279"/>
                    <a:pt x="911" y="296"/>
                    <a:pt x="993" y="314"/>
                  </a:cubicBezTo>
                  <a:cubicBezTo>
                    <a:pt x="998" y="315"/>
                    <a:pt x="1004" y="316"/>
                    <a:pt x="1010" y="317"/>
                  </a:cubicBezTo>
                  <a:cubicBezTo>
                    <a:pt x="1037" y="322"/>
                    <a:pt x="1059" y="308"/>
                    <a:pt x="1064" y="283"/>
                  </a:cubicBezTo>
                  <a:cubicBezTo>
                    <a:pt x="1068" y="261"/>
                    <a:pt x="1055" y="240"/>
                    <a:pt x="1029" y="234"/>
                  </a:cubicBezTo>
                  <a:cubicBezTo>
                    <a:pt x="961" y="217"/>
                    <a:pt x="893" y="201"/>
                    <a:pt x="825" y="184"/>
                  </a:cubicBezTo>
                  <a:cubicBezTo>
                    <a:pt x="807" y="179"/>
                    <a:pt x="788" y="172"/>
                    <a:pt x="772" y="162"/>
                  </a:cubicBezTo>
                  <a:cubicBezTo>
                    <a:pt x="657" y="98"/>
                    <a:pt x="538" y="71"/>
                    <a:pt x="409" y="113"/>
                  </a:cubicBezTo>
                  <a:cubicBezTo>
                    <a:pt x="368" y="125"/>
                    <a:pt x="329" y="144"/>
                    <a:pt x="288" y="151"/>
                  </a:cubicBezTo>
                  <a:cubicBezTo>
                    <a:pt x="243" y="159"/>
                    <a:pt x="196" y="157"/>
                    <a:pt x="150" y="158"/>
                  </a:cubicBezTo>
                  <a:cubicBezTo>
                    <a:pt x="117" y="159"/>
                    <a:pt x="84" y="157"/>
                    <a:pt x="51" y="159"/>
                  </a:cubicBezTo>
                  <a:cubicBezTo>
                    <a:pt x="29" y="160"/>
                    <a:pt x="12" y="154"/>
                    <a:pt x="0" y="136"/>
                  </a:cubicBezTo>
                  <a:cubicBezTo>
                    <a:pt x="0" y="127"/>
                    <a:pt x="0" y="118"/>
                    <a:pt x="0" y="109"/>
                  </a:cubicBezTo>
                  <a:cubicBezTo>
                    <a:pt x="11" y="89"/>
                    <a:pt x="28" y="82"/>
                    <a:pt x="50" y="83"/>
                  </a:cubicBezTo>
                  <a:cubicBezTo>
                    <a:pt x="100" y="84"/>
                    <a:pt x="150" y="84"/>
                    <a:pt x="200" y="84"/>
                  </a:cubicBezTo>
                  <a:cubicBezTo>
                    <a:pt x="250" y="85"/>
                    <a:pt x="298" y="77"/>
                    <a:pt x="344" y="57"/>
                  </a:cubicBezTo>
                  <a:cubicBezTo>
                    <a:pt x="475" y="0"/>
                    <a:pt x="609" y="1"/>
                    <a:pt x="736" y="63"/>
                  </a:cubicBezTo>
                  <a:cubicBezTo>
                    <a:pt x="826" y="106"/>
                    <a:pt x="920" y="131"/>
                    <a:pt x="1015" y="152"/>
                  </a:cubicBezTo>
                  <a:cubicBezTo>
                    <a:pt x="1079" y="166"/>
                    <a:pt x="1128" y="191"/>
                    <a:pt x="1141" y="264"/>
                  </a:cubicBezTo>
                  <a:cubicBezTo>
                    <a:pt x="1159" y="255"/>
                    <a:pt x="1174" y="248"/>
                    <a:pt x="1190" y="240"/>
                  </a:cubicBezTo>
                  <a:cubicBezTo>
                    <a:pt x="1275" y="199"/>
                    <a:pt x="1361" y="159"/>
                    <a:pt x="1446" y="117"/>
                  </a:cubicBezTo>
                  <a:cubicBezTo>
                    <a:pt x="1521" y="81"/>
                    <a:pt x="1587" y="106"/>
                    <a:pt x="1617" y="184"/>
                  </a:cubicBezTo>
                  <a:cubicBezTo>
                    <a:pt x="1618" y="186"/>
                    <a:pt x="1619" y="188"/>
                    <a:pt x="1621" y="189"/>
                  </a:cubicBezTo>
                  <a:cubicBezTo>
                    <a:pt x="1621" y="206"/>
                    <a:pt x="1621" y="222"/>
                    <a:pt x="1621" y="239"/>
                  </a:cubicBezTo>
                  <a:cubicBezTo>
                    <a:pt x="1608" y="282"/>
                    <a:pt x="1577" y="307"/>
                    <a:pt x="1540" y="329"/>
                  </a:cubicBezTo>
                  <a:cubicBezTo>
                    <a:pt x="1403" y="411"/>
                    <a:pt x="1267" y="496"/>
                    <a:pt x="1130" y="579"/>
                  </a:cubicBezTo>
                  <a:cubicBezTo>
                    <a:pt x="1086" y="607"/>
                    <a:pt x="1039" y="625"/>
                    <a:pt x="988" y="635"/>
                  </a:cubicBezTo>
                  <a:cubicBezTo>
                    <a:pt x="979" y="637"/>
                    <a:pt x="971" y="640"/>
                    <a:pt x="962" y="642"/>
                  </a:cubicBezTo>
                  <a:cubicBezTo>
                    <a:pt x="928" y="642"/>
                    <a:pt x="894" y="642"/>
                    <a:pt x="859" y="642"/>
                  </a:cubicBezTo>
                  <a:cubicBezTo>
                    <a:pt x="838" y="636"/>
                    <a:pt x="817" y="631"/>
                    <a:pt x="796" y="625"/>
                  </a:cubicBezTo>
                  <a:cubicBezTo>
                    <a:pt x="692" y="597"/>
                    <a:pt x="589" y="567"/>
                    <a:pt x="484" y="543"/>
                  </a:cubicBezTo>
                  <a:cubicBezTo>
                    <a:pt x="344" y="511"/>
                    <a:pt x="201" y="508"/>
                    <a:pt x="57" y="511"/>
                  </a:cubicBezTo>
                  <a:cubicBezTo>
                    <a:pt x="34" y="512"/>
                    <a:pt x="15" y="507"/>
                    <a:pt x="0" y="490"/>
                  </a:cubicBezTo>
                  <a:cubicBezTo>
                    <a:pt x="0" y="479"/>
                    <a:pt x="0" y="469"/>
                    <a:pt x="0" y="45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Freeform 234">
              <a:extLst>
                <a:ext uri="{FF2B5EF4-FFF2-40B4-BE49-F238E27FC236}">
                  <a16:creationId xmlns:a16="http://schemas.microsoft.com/office/drawing/2014/main" id="{F3F7F56E-B9CD-2727-FFED-F99B8B1352C3}"/>
                </a:ext>
              </a:extLst>
            </p:cNvPr>
            <p:cNvSpPr>
              <a:spLocks noEditPoints="1"/>
            </p:cNvSpPr>
            <p:nvPr/>
          </p:nvSpPr>
          <p:spPr bwMode="auto">
            <a:xfrm>
              <a:off x="6078049" y="1983748"/>
              <a:ext cx="373834" cy="359682"/>
            </a:xfrm>
            <a:custGeom>
              <a:avLst/>
              <a:gdLst>
                <a:gd name="T0" fmla="*/ 395 w 719"/>
                <a:gd name="T1" fmla="*/ 0 h 691"/>
                <a:gd name="T2" fmla="*/ 457 w 719"/>
                <a:gd name="T3" fmla="*/ 17 h 691"/>
                <a:gd name="T4" fmla="*/ 688 w 719"/>
                <a:gd name="T5" fmla="*/ 399 h 691"/>
                <a:gd name="T6" fmla="*/ 328 w 719"/>
                <a:gd name="T7" fmla="*/ 681 h 691"/>
                <a:gd name="T8" fmla="*/ 11 w 719"/>
                <a:gd name="T9" fmla="*/ 363 h 691"/>
                <a:gd name="T10" fmla="*/ 289 w 719"/>
                <a:gd name="T11" fmla="*/ 6 h 691"/>
                <a:gd name="T12" fmla="*/ 305 w 719"/>
                <a:gd name="T13" fmla="*/ 0 h 691"/>
                <a:gd name="T14" fmla="*/ 395 w 719"/>
                <a:gd name="T15" fmla="*/ 0 h 691"/>
                <a:gd name="T16" fmla="*/ 351 w 719"/>
                <a:gd name="T17" fmla="*/ 607 h 691"/>
                <a:gd name="T18" fmla="*/ 618 w 719"/>
                <a:gd name="T19" fmla="*/ 344 h 691"/>
                <a:gd name="T20" fmla="*/ 357 w 719"/>
                <a:gd name="T21" fmla="*/ 75 h 691"/>
                <a:gd name="T22" fmla="*/ 86 w 719"/>
                <a:gd name="T23" fmla="*/ 339 h 691"/>
                <a:gd name="T24" fmla="*/ 351 w 719"/>
                <a:gd name="T25" fmla="*/ 60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691">
                  <a:moveTo>
                    <a:pt x="395" y="0"/>
                  </a:moveTo>
                  <a:cubicBezTo>
                    <a:pt x="416" y="6"/>
                    <a:pt x="437" y="10"/>
                    <a:pt x="457" y="17"/>
                  </a:cubicBezTo>
                  <a:cubicBezTo>
                    <a:pt x="619" y="70"/>
                    <a:pt x="719" y="235"/>
                    <a:pt x="688" y="399"/>
                  </a:cubicBezTo>
                  <a:cubicBezTo>
                    <a:pt x="655" y="575"/>
                    <a:pt x="507" y="691"/>
                    <a:pt x="328" y="681"/>
                  </a:cubicBezTo>
                  <a:cubicBezTo>
                    <a:pt x="161" y="672"/>
                    <a:pt x="22" y="533"/>
                    <a:pt x="11" y="363"/>
                  </a:cubicBezTo>
                  <a:cubicBezTo>
                    <a:pt x="0" y="192"/>
                    <a:pt x="120" y="38"/>
                    <a:pt x="289" y="6"/>
                  </a:cubicBezTo>
                  <a:cubicBezTo>
                    <a:pt x="295" y="5"/>
                    <a:pt x="300" y="2"/>
                    <a:pt x="305" y="0"/>
                  </a:cubicBezTo>
                  <a:cubicBezTo>
                    <a:pt x="335" y="0"/>
                    <a:pt x="365" y="0"/>
                    <a:pt x="395" y="0"/>
                  </a:cubicBezTo>
                  <a:close/>
                  <a:moveTo>
                    <a:pt x="351" y="607"/>
                  </a:moveTo>
                  <a:cubicBezTo>
                    <a:pt x="494" y="609"/>
                    <a:pt x="615" y="491"/>
                    <a:pt x="618" y="344"/>
                  </a:cubicBezTo>
                  <a:cubicBezTo>
                    <a:pt x="622" y="201"/>
                    <a:pt x="502" y="78"/>
                    <a:pt x="357" y="75"/>
                  </a:cubicBezTo>
                  <a:cubicBezTo>
                    <a:pt x="210" y="72"/>
                    <a:pt x="88" y="191"/>
                    <a:pt x="86" y="339"/>
                  </a:cubicBezTo>
                  <a:cubicBezTo>
                    <a:pt x="83" y="483"/>
                    <a:pt x="203" y="604"/>
                    <a:pt x="351" y="60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Freeform 235">
              <a:extLst>
                <a:ext uri="{FF2B5EF4-FFF2-40B4-BE49-F238E27FC236}">
                  <a16:creationId xmlns:a16="http://schemas.microsoft.com/office/drawing/2014/main" id="{CD8BA72F-93C1-F582-86D7-8805BF761702}"/>
                </a:ext>
              </a:extLst>
            </p:cNvPr>
            <p:cNvSpPr>
              <a:spLocks/>
            </p:cNvSpPr>
            <p:nvPr/>
          </p:nvSpPr>
          <p:spPr bwMode="auto">
            <a:xfrm>
              <a:off x="6191614" y="2091791"/>
              <a:ext cx="138764" cy="138764"/>
            </a:xfrm>
            <a:custGeom>
              <a:avLst/>
              <a:gdLst>
                <a:gd name="T0" fmla="*/ 172 w 267"/>
                <a:gd name="T1" fmla="*/ 97 h 267"/>
                <a:gd name="T2" fmla="*/ 228 w 267"/>
                <a:gd name="T3" fmla="*/ 97 h 267"/>
                <a:gd name="T4" fmla="*/ 267 w 267"/>
                <a:gd name="T5" fmla="*/ 134 h 267"/>
                <a:gd name="T6" fmla="*/ 228 w 267"/>
                <a:gd name="T7" fmla="*/ 171 h 267"/>
                <a:gd name="T8" fmla="*/ 202 w 267"/>
                <a:gd name="T9" fmla="*/ 171 h 267"/>
                <a:gd name="T10" fmla="*/ 172 w 267"/>
                <a:gd name="T11" fmla="*/ 171 h 267"/>
                <a:gd name="T12" fmla="*/ 172 w 267"/>
                <a:gd name="T13" fmla="*/ 224 h 267"/>
                <a:gd name="T14" fmla="*/ 134 w 267"/>
                <a:gd name="T15" fmla="*/ 267 h 267"/>
                <a:gd name="T16" fmla="*/ 97 w 267"/>
                <a:gd name="T17" fmla="*/ 224 h 267"/>
                <a:gd name="T18" fmla="*/ 97 w 267"/>
                <a:gd name="T19" fmla="*/ 171 h 267"/>
                <a:gd name="T20" fmla="*/ 43 w 267"/>
                <a:gd name="T21" fmla="*/ 171 h 267"/>
                <a:gd name="T22" fmla="*/ 1 w 267"/>
                <a:gd name="T23" fmla="*/ 133 h 267"/>
                <a:gd name="T24" fmla="*/ 43 w 267"/>
                <a:gd name="T25" fmla="*/ 97 h 267"/>
                <a:gd name="T26" fmla="*/ 97 w 267"/>
                <a:gd name="T27" fmla="*/ 97 h 267"/>
                <a:gd name="T28" fmla="*/ 97 w 267"/>
                <a:gd name="T29" fmla="*/ 42 h 267"/>
                <a:gd name="T30" fmla="*/ 134 w 267"/>
                <a:gd name="T31" fmla="*/ 0 h 267"/>
                <a:gd name="T32" fmla="*/ 172 w 267"/>
                <a:gd name="T33" fmla="*/ 42 h 267"/>
                <a:gd name="T34" fmla="*/ 172 w 267"/>
                <a:gd name="T35" fmla="*/ 69 h 267"/>
                <a:gd name="T36" fmla="*/ 172 w 267"/>
                <a:gd name="T37" fmla="*/ 9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7" h="267">
                  <a:moveTo>
                    <a:pt x="172" y="97"/>
                  </a:moveTo>
                  <a:cubicBezTo>
                    <a:pt x="192" y="97"/>
                    <a:pt x="210" y="97"/>
                    <a:pt x="228" y="97"/>
                  </a:cubicBezTo>
                  <a:cubicBezTo>
                    <a:pt x="252" y="98"/>
                    <a:pt x="267" y="112"/>
                    <a:pt x="267" y="134"/>
                  </a:cubicBezTo>
                  <a:cubicBezTo>
                    <a:pt x="267" y="156"/>
                    <a:pt x="253" y="170"/>
                    <a:pt x="228" y="171"/>
                  </a:cubicBezTo>
                  <a:cubicBezTo>
                    <a:pt x="219" y="172"/>
                    <a:pt x="211" y="171"/>
                    <a:pt x="202" y="171"/>
                  </a:cubicBezTo>
                  <a:cubicBezTo>
                    <a:pt x="193" y="171"/>
                    <a:pt x="184" y="171"/>
                    <a:pt x="172" y="171"/>
                  </a:cubicBezTo>
                  <a:cubicBezTo>
                    <a:pt x="172" y="190"/>
                    <a:pt x="172" y="207"/>
                    <a:pt x="172" y="224"/>
                  </a:cubicBezTo>
                  <a:cubicBezTo>
                    <a:pt x="171" y="251"/>
                    <a:pt x="157" y="267"/>
                    <a:pt x="134" y="267"/>
                  </a:cubicBezTo>
                  <a:cubicBezTo>
                    <a:pt x="111" y="267"/>
                    <a:pt x="97" y="252"/>
                    <a:pt x="97" y="224"/>
                  </a:cubicBezTo>
                  <a:cubicBezTo>
                    <a:pt x="97" y="208"/>
                    <a:pt x="97" y="192"/>
                    <a:pt x="97" y="171"/>
                  </a:cubicBezTo>
                  <a:cubicBezTo>
                    <a:pt x="78" y="171"/>
                    <a:pt x="61" y="172"/>
                    <a:pt x="43" y="171"/>
                  </a:cubicBezTo>
                  <a:cubicBezTo>
                    <a:pt x="16" y="171"/>
                    <a:pt x="0" y="156"/>
                    <a:pt x="1" y="133"/>
                  </a:cubicBezTo>
                  <a:cubicBezTo>
                    <a:pt x="2" y="111"/>
                    <a:pt x="17" y="98"/>
                    <a:pt x="43" y="97"/>
                  </a:cubicBezTo>
                  <a:cubicBezTo>
                    <a:pt x="60" y="97"/>
                    <a:pt x="77" y="97"/>
                    <a:pt x="97" y="97"/>
                  </a:cubicBezTo>
                  <a:cubicBezTo>
                    <a:pt x="97" y="77"/>
                    <a:pt x="97" y="59"/>
                    <a:pt x="97" y="42"/>
                  </a:cubicBezTo>
                  <a:cubicBezTo>
                    <a:pt x="97" y="17"/>
                    <a:pt x="112" y="1"/>
                    <a:pt x="134" y="0"/>
                  </a:cubicBezTo>
                  <a:cubicBezTo>
                    <a:pt x="155" y="0"/>
                    <a:pt x="171" y="18"/>
                    <a:pt x="172" y="42"/>
                  </a:cubicBezTo>
                  <a:cubicBezTo>
                    <a:pt x="172" y="51"/>
                    <a:pt x="172" y="60"/>
                    <a:pt x="172" y="69"/>
                  </a:cubicBezTo>
                  <a:cubicBezTo>
                    <a:pt x="172" y="77"/>
                    <a:pt x="172" y="85"/>
                    <a:pt x="172" y="9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32" name="Rectangle 31">
            <a:extLst>
              <a:ext uri="{FF2B5EF4-FFF2-40B4-BE49-F238E27FC236}">
                <a16:creationId xmlns:a16="http://schemas.microsoft.com/office/drawing/2014/main" id="{6E9F050A-34D4-0131-2CF3-BB459FF5185B}"/>
              </a:ext>
            </a:extLst>
          </p:cNvPr>
          <p:cNvSpPr/>
          <p:nvPr/>
        </p:nvSpPr>
        <p:spPr>
          <a:xfrm rot="10800000">
            <a:off x="9090875" y="1676400"/>
            <a:ext cx="3101125" cy="4003580"/>
          </a:xfrm>
          <a:prstGeom prst="rect">
            <a:avLst/>
          </a:prstGeom>
          <a:gradFill>
            <a:gsLst>
              <a:gs pos="431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 name="Rectangle 2">
            <a:extLst>
              <a:ext uri="{FF2B5EF4-FFF2-40B4-BE49-F238E27FC236}">
                <a16:creationId xmlns:a16="http://schemas.microsoft.com/office/drawing/2014/main" id="{8C041882-F364-035A-A53D-1CBC8534D003}"/>
              </a:ext>
            </a:extLst>
          </p:cNvPr>
          <p:cNvSpPr/>
          <p:nvPr/>
        </p:nvSpPr>
        <p:spPr>
          <a:xfrm>
            <a:off x="-1" y="1676400"/>
            <a:ext cx="2984985" cy="4003580"/>
          </a:xfrm>
          <a:prstGeom prst="rect">
            <a:avLst/>
          </a:prstGeom>
          <a:gradFill>
            <a:gsLst>
              <a:gs pos="431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2540914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19350-3621-44B0-3F9C-1F4B9EC6E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3BF27-6E1F-DBBB-3A80-59E2B3B05D2D}"/>
              </a:ext>
            </a:extLst>
          </p:cNvPr>
          <p:cNvSpPr>
            <a:spLocks noGrp="1"/>
          </p:cNvSpPr>
          <p:nvPr>
            <p:ph type="title"/>
          </p:nvPr>
        </p:nvSpPr>
        <p:spPr/>
        <p:txBody>
          <a:bodyPr>
            <a:normAutofit/>
          </a:bodyPr>
          <a:lstStyle/>
          <a:p>
            <a:r>
              <a:rPr lang="en-US" noProof="0" dirty="0"/>
              <a:t>Chronic weight management considerations </a:t>
            </a:r>
            <a:br>
              <a:rPr lang="en-US" noProof="0" dirty="0"/>
            </a:br>
            <a:r>
              <a:rPr lang="en-US" noProof="0" dirty="0"/>
              <a:t>when using anti-obesity medications</a:t>
            </a:r>
          </a:p>
        </p:txBody>
      </p:sp>
      <p:sp>
        <p:nvSpPr>
          <p:cNvPr id="5" name="Text Placeholder 4">
            <a:extLst>
              <a:ext uri="{FF2B5EF4-FFF2-40B4-BE49-F238E27FC236}">
                <a16:creationId xmlns:a16="http://schemas.microsoft.com/office/drawing/2014/main" id="{C0058F85-DED8-5BCD-3804-5C76694497B6}"/>
              </a:ext>
            </a:extLst>
          </p:cNvPr>
          <p:cNvSpPr>
            <a:spLocks noGrp="1"/>
          </p:cNvSpPr>
          <p:nvPr>
            <p:ph type="body" sz="quarter" idx="13"/>
          </p:nvPr>
        </p:nvSpPr>
        <p:spPr/>
        <p:txBody>
          <a:bodyPr/>
          <a:lstStyle/>
          <a:p>
            <a:r>
              <a:rPr lang="en-US" noProof="0" dirty="0"/>
              <a:t>Mayo Clinic. Getting past a weight-loss plateau. </a:t>
            </a:r>
            <a:r>
              <a:rPr lang="en-US" noProof="0" dirty="0">
                <a:hlinkClick r:id="rId3">
                  <a:extLst>
                    <a:ext uri="{A12FA001-AC4F-418D-AE19-62706E023703}">
                      <ahyp:hlinkClr xmlns:ahyp="http://schemas.microsoft.com/office/drawing/2018/hyperlinkcolor" val="tx"/>
                    </a:ext>
                  </a:extLst>
                </a:hlinkClick>
              </a:rPr>
              <a:t>https://www.mayoclinic.org/healthy-lifestyle/weight-loss/in-depth/weight-loss-plateau/art-20044615</a:t>
            </a:r>
            <a:r>
              <a:rPr lang="en-US" noProof="0" dirty="0"/>
              <a:t>. Accessed </a:t>
            </a:r>
            <a:r>
              <a:rPr lang="en-US" dirty="0"/>
              <a:t>March 2026</a:t>
            </a:r>
            <a:r>
              <a:rPr lang="en-US" noProof="0" dirty="0"/>
              <a:t>.</a:t>
            </a:r>
          </a:p>
        </p:txBody>
      </p:sp>
      <p:grpSp>
        <p:nvGrpSpPr>
          <p:cNvPr id="30" name="Group 29">
            <a:extLst>
              <a:ext uri="{FF2B5EF4-FFF2-40B4-BE49-F238E27FC236}">
                <a16:creationId xmlns:a16="http://schemas.microsoft.com/office/drawing/2014/main" id="{64AB89D4-71EA-39C4-BB6D-11F07E91461B}"/>
              </a:ext>
            </a:extLst>
          </p:cNvPr>
          <p:cNvGrpSpPr/>
          <p:nvPr/>
        </p:nvGrpSpPr>
        <p:grpSpPr>
          <a:xfrm>
            <a:off x="-7986138" y="1683981"/>
            <a:ext cx="17044756" cy="3995999"/>
            <a:chOff x="3483429" y="1683981"/>
            <a:chExt cx="17044756" cy="3995999"/>
          </a:xfrm>
        </p:grpSpPr>
        <p:grpSp>
          <p:nvGrpSpPr>
            <p:cNvPr id="29" name="Group 28">
              <a:extLst>
                <a:ext uri="{FF2B5EF4-FFF2-40B4-BE49-F238E27FC236}">
                  <a16:creationId xmlns:a16="http://schemas.microsoft.com/office/drawing/2014/main" id="{C4892E7B-4ADF-B457-B082-3594717478A9}"/>
                </a:ext>
              </a:extLst>
            </p:cNvPr>
            <p:cNvGrpSpPr/>
            <p:nvPr/>
          </p:nvGrpSpPr>
          <p:grpSpPr>
            <a:xfrm>
              <a:off x="15303043" y="1683981"/>
              <a:ext cx="5225142" cy="3995999"/>
              <a:chOff x="16682639" y="1683981"/>
              <a:chExt cx="5225142" cy="3995999"/>
            </a:xfrm>
          </p:grpSpPr>
          <p:sp>
            <p:nvSpPr>
              <p:cNvPr id="7" name="Rectangle 6">
                <a:extLst>
                  <a:ext uri="{FF2B5EF4-FFF2-40B4-BE49-F238E27FC236}">
                    <a16:creationId xmlns:a16="http://schemas.microsoft.com/office/drawing/2014/main" id="{B80FC13E-4E57-1668-53E9-CBE5FBF553B3}"/>
                  </a:ext>
                </a:extLst>
              </p:cNvPr>
              <p:cNvSpPr>
                <a:spLocks/>
              </p:cNvSpPr>
              <p:nvPr/>
            </p:nvSpPr>
            <p:spPr>
              <a:xfrm>
                <a:off x="16682639" y="1683981"/>
                <a:ext cx="5225142" cy="39959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6">
                        <a:lumMod val="75000"/>
                      </a:schemeClr>
                    </a:solidFill>
                  </a:rPr>
                  <a:t>Weight plateau</a:t>
                </a:r>
              </a:p>
              <a:p>
                <a:pPr algn="ctr">
                  <a:spcAft>
                    <a:spcPts val="600"/>
                  </a:spcAft>
                </a:pPr>
                <a:r>
                  <a:rPr lang="en-US" noProof="0" dirty="0">
                    <a:solidFill>
                      <a:schemeClr val="accent6">
                        <a:lumMod val="75000"/>
                      </a:schemeClr>
                    </a:solidFill>
                  </a:rPr>
                  <a:t>With long-term medications, a plateau in weight loss is to be expected</a:t>
                </a:r>
              </a:p>
              <a:p>
                <a:pPr algn="ctr">
                  <a:spcAft>
                    <a:spcPts val="600"/>
                  </a:spcAft>
                </a:pPr>
                <a:r>
                  <a:rPr lang="en-US" noProof="0" dirty="0">
                    <a:solidFill>
                      <a:schemeClr val="accent6">
                        <a:lumMod val="75000"/>
                      </a:schemeClr>
                    </a:solidFill>
                  </a:rPr>
                  <a:t>If this is being experienced by a patient, they can reassess their habits, cut more calories, and increase physical activity</a:t>
                </a:r>
              </a:p>
              <a:p>
                <a:pPr algn="ctr">
                  <a:spcAft>
                    <a:spcPts val="600"/>
                  </a:spcAft>
                </a:pPr>
                <a:r>
                  <a:rPr lang="en-US" noProof="0" dirty="0">
                    <a:solidFill>
                      <a:schemeClr val="accent6">
                        <a:lumMod val="75000"/>
                      </a:schemeClr>
                    </a:solidFill>
                  </a:rPr>
                  <a:t>Patients should be assured that this is normal and encouraged to continue their medications </a:t>
                </a:r>
              </a:p>
            </p:txBody>
          </p:sp>
          <p:sp>
            <p:nvSpPr>
              <p:cNvPr id="24" name="Oval 23">
                <a:extLst>
                  <a:ext uri="{FF2B5EF4-FFF2-40B4-BE49-F238E27FC236}">
                    <a16:creationId xmlns:a16="http://schemas.microsoft.com/office/drawing/2014/main" id="{DF41BF4B-0443-187E-F059-3CBD567FC768}"/>
                  </a:ext>
                </a:extLst>
              </p:cNvPr>
              <p:cNvSpPr/>
              <p:nvPr/>
            </p:nvSpPr>
            <p:spPr>
              <a:xfrm>
                <a:off x="18746900" y="1775790"/>
                <a:ext cx="1096620" cy="109662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4" name="Freeform 259">
                <a:extLst>
                  <a:ext uri="{FF2B5EF4-FFF2-40B4-BE49-F238E27FC236}">
                    <a16:creationId xmlns:a16="http://schemas.microsoft.com/office/drawing/2014/main" id="{685E6A03-1520-6B14-BD39-A99BA0FA4F2C}"/>
                  </a:ext>
                </a:extLst>
              </p:cNvPr>
              <p:cNvSpPr>
                <a:spLocks noEditPoints="1"/>
              </p:cNvSpPr>
              <p:nvPr/>
            </p:nvSpPr>
            <p:spPr bwMode="auto">
              <a:xfrm>
                <a:off x="18928814" y="2030221"/>
                <a:ext cx="732792" cy="629196"/>
              </a:xfrm>
              <a:custGeom>
                <a:avLst/>
                <a:gdLst>
                  <a:gd name="T0" fmla="*/ 1341 w 1341"/>
                  <a:gd name="T1" fmla="*/ 118 h 1151"/>
                  <a:gd name="T2" fmla="*/ 1341 w 1341"/>
                  <a:gd name="T3" fmla="*/ 168 h 1151"/>
                  <a:gd name="T4" fmla="*/ 1337 w 1341"/>
                  <a:gd name="T5" fmla="*/ 184 h 1151"/>
                  <a:gd name="T6" fmla="*/ 1308 w 1341"/>
                  <a:gd name="T7" fmla="*/ 445 h 1151"/>
                  <a:gd name="T8" fmla="*/ 1239 w 1341"/>
                  <a:gd name="T9" fmla="*/ 1091 h 1151"/>
                  <a:gd name="T10" fmla="*/ 1208 w 1341"/>
                  <a:gd name="T11" fmla="*/ 1151 h 1151"/>
                  <a:gd name="T12" fmla="*/ 121 w 1341"/>
                  <a:gd name="T13" fmla="*/ 1151 h 1151"/>
                  <a:gd name="T14" fmla="*/ 89 w 1341"/>
                  <a:gd name="T15" fmla="*/ 1098 h 1151"/>
                  <a:gd name="T16" fmla="*/ 56 w 1341"/>
                  <a:gd name="T17" fmla="*/ 750 h 1151"/>
                  <a:gd name="T18" fmla="*/ 11 w 1341"/>
                  <a:gd name="T19" fmla="*/ 266 h 1151"/>
                  <a:gd name="T20" fmla="*/ 0 w 1341"/>
                  <a:gd name="T21" fmla="*/ 168 h 1151"/>
                  <a:gd name="T22" fmla="*/ 0 w 1341"/>
                  <a:gd name="T23" fmla="*/ 114 h 1151"/>
                  <a:gd name="T24" fmla="*/ 4 w 1341"/>
                  <a:gd name="T25" fmla="*/ 103 h 1151"/>
                  <a:gd name="T26" fmla="*/ 101 w 1341"/>
                  <a:gd name="T27" fmla="*/ 5 h 1151"/>
                  <a:gd name="T28" fmla="*/ 114 w 1341"/>
                  <a:gd name="T29" fmla="*/ 0 h 1151"/>
                  <a:gd name="T30" fmla="*/ 1222 w 1341"/>
                  <a:gd name="T31" fmla="*/ 0 h 1151"/>
                  <a:gd name="T32" fmla="*/ 1237 w 1341"/>
                  <a:gd name="T33" fmla="*/ 5 h 1151"/>
                  <a:gd name="T34" fmla="*/ 1329 w 1341"/>
                  <a:gd name="T35" fmla="*/ 85 h 1151"/>
                  <a:gd name="T36" fmla="*/ 1341 w 1341"/>
                  <a:gd name="T37" fmla="*/ 118 h 1151"/>
                  <a:gd name="T38" fmla="*/ 149 w 1341"/>
                  <a:gd name="T39" fmla="*/ 1091 h 1151"/>
                  <a:gd name="T40" fmla="*/ 174 w 1341"/>
                  <a:gd name="T41" fmla="*/ 1091 h 1151"/>
                  <a:gd name="T42" fmla="*/ 946 w 1341"/>
                  <a:gd name="T43" fmla="*/ 1091 h 1151"/>
                  <a:gd name="T44" fmla="*/ 1163 w 1341"/>
                  <a:gd name="T45" fmla="*/ 1091 h 1151"/>
                  <a:gd name="T46" fmla="*/ 1180 w 1341"/>
                  <a:gd name="T47" fmla="*/ 1077 h 1151"/>
                  <a:gd name="T48" fmla="*/ 1205 w 1341"/>
                  <a:gd name="T49" fmla="*/ 836 h 1151"/>
                  <a:gd name="T50" fmla="*/ 1279 w 1341"/>
                  <a:gd name="T51" fmla="*/ 160 h 1151"/>
                  <a:gd name="T52" fmla="*/ 1192 w 1341"/>
                  <a:gd name="T53" fmla="*/ 60 h 1151"/>
                  <a:gd name="T54" fmla="*/ 147 w 1341"/>
                  <a:gd name="T55" fmla="*/ 60 h 1151"/>
                  <a:gd name="T56" fmla="*/ 60 w 1341"/>
                  <a:gd name="T57" fmla="*/ 154 h 1151"/>
                  <a:gd name="T58" fmla="*/ 97 w 1341"/>
                  <a:gd name="T59" fmla="*/ 544 h 1151"/>
                  <a:gd name="T60" fmla="*/ 139 w 1341"/>
                  <a:gd name="T61" fmla="*/ 990 h 1151"/>
                  <a:gd name="T62" fmla="*/ 149 w 1341"/>
                  <a:gd name="T63" fmla="*/ 1091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41" h="1151">
                    <a:moveTo>
                      <a:pt x="1341" y="118"/>
                    </a:moveTo>
                    <a:cubicBezTo>
                      <a:pt x="1341" y="135"/>
                      <a:pt x="1341" y="151"/>
                      <a:pt x="1341" y="168"/>
                    </a:cubicBezTo>
                    <a:cubicBezTo>
                      <a:pt x="1339" y="173"/>
                      <a:pt x="1337" y="178"/>
                      <a:pt x="1337" y="184"/>
                    </a:cubicBezTo>
                    <a:cubicBezTo>
                      <a:pt x="1327" y="271"/>
                      <a:pt x="1318" y="358"/>
                      <a:pt x="1308" y="445"/>
                    </a:cubicBezTo>
                    <a:cubicBezTo>
                      <a:pt x="1285" y="660"/>
                      <a:pt x="1262" y="876"/>
                      <a:pt x="1239" y="1091"/>
                    </a:cubicBezTo>
                    <a:cubicBezTo>
                      <a:pt x="1237" y="1116"/>
                      <a:pt x="1230" y="1137"/>
                      <a:pt x="1208" y="1151"/>
                    </a:cubicBezTo>
                    <a:cubicBezTo>
                      <a:pt x="846" y="1151"/>
                      <a:pt x="484" y="1151"/>
                      <a:pt x="121" y="1151"/>
                    </a:cubicBezTo>
                    <a:cubicBezTo>
                      <a:pt x="100" y="1140"/>
                      <a:pt x="91" y="1122"/>
                      <a:pt x="89" y="1098"/>
                    </a:cubicBezTo>
                    <a:cubicBezTo>
                      <a:pt x="79" y="982"/>
                      <a:pt x="67" y="866"/>
                      <a:pt x="56" y="750"/>
                    </a:cubicBezTo>
                    <a:cubicBezTo>
                      <a:pt x="41" y="589"/>
                      <a:pt x="26" y="427"/>
                      <a:pt x="11" y="266"/>
                    </a:cubicBezTo>
                    <a:cubicBezTo>
                      <a:pt x="7" y="233"/>
                      <a:pt x="3" y="201"/>
                      <a:pt x="0" y="168"/>
                    </a:cubicBezTo>
                    <a:cubicBezTo>
                      <a:pt x="0" y="150"/>
                      <a:pt x="0" y="132"/>
                      <a:pt x="0" y="114"/>
                    </a:cubicBezTo>
                    <a:cubicBezTo>
                      <a:pt x="1" y="111"/>
                      <a:pt x="3" y="107"/>
                      <a:pt x="4" y="103"/>
                    </a:cubicBezTo>
                    <a:cubicBezTo>
                      <a:pt x="19" y="54"/>
                      <a:pt x="52" y="21"/>
                      <a:pt x="101" y="5"/>
                    </a:cubicBezTo>
                    <a:cubicBezTo>
                      <a:pt x="106" y="4"/>
                      <a:pt x="110" y="1"/>
                      <a:pt x="114" y="0"/>
                    </a:cubicBezTo>
                    <a:cubicBezTo>
                      <a:pt x="484" y="0"/>
                      <a:pt x="853" y="0"/>
                      <a:pt x="1222" y="0"/>
                    </a:cubicBezTo>
                    <a:cubicBezTo>
                      <a:pt x="1227" y="1"/>
                      <a:pt x="1232" y="3"/>
                      <a:pt x="1237" y="5"/>
                    </a:cubicBezTo>
                    <a:cubicBezTo>
                      <a:pt x="1280" y="17"/>
                      <a:pt x="1311" y="44"/>
                      <a:pt x="1329" y="85"/>
                    </a:cubicBezTo>
                    <a:cubicBezTo>
                      <a:pt x="1334" y="95"/>
                      <a:pt x="1337" y="107"/>
                      <a:pt x="1341" y="118"/>
                    </a:cubicBezTo>
                    <a:close/>
                    <a:moveTo>
                      <a:pt x="149" y="1091"/>
                    </a:moveTo>
                    <a:cubicBezTo>
                      <a:pt x="158" y="1091"/>
                      <a:pt x="166" y="1091"/>
                      <a:pt x="174" y="1091"/>
                    </a:cubicBezTo>
                    <a:cubicBezTo>
                      <a:pt x="431" y="1091"/>
                      <a:pt x="689" y="1091"/>
                      <a:pt x="946" y="1091"/>
                    </a:cubicBezTo>
                    <a:cubicBezTo>
                      <a:pt x="1018" y="1091"/>
                      <a:pt x="1091" y="1091"/>
                      <a:pt x="1163" y="1091"/>
                    </a:cubicBezTo>
                    <a:cubicBezTo>
                      <a:pt x="1174" y="1091"/>
                      <a:pt x="1179" y="1089"/>
                      <a:pt x="1180" y="1077"/>
                    </a:cubicBezTo>
                    <a:cubicBezTo>
                      <a:pt x="1188" y="996"/>
                      <a:pt x="1197" y="916"/>
                      <a:pt x="1205" y="836"/>
                    </a:cubicBezTo>
                    <a:cubicBezTo>
                      <a:pt x="1230" y="611"/>
                      <a:pt x="1255" y="385"/>
                      <a:pt x="1279" y="160"/>
                    </a:cubicBezTo>
                    <a:cubicBezTo>
                      <a:pt x="1286" y="100"/>
                      <a:pt x="1252" y="60"/>
                      <a:pt x="1192" y="60"/>
                    </a:cubicBezTo>
                    <a:cubicBezTo>
                      <a:pt x="844" y="60"/>
                      <a:pt x="495" y="60"/>
                      <a:pt x="147" y="60"/>
                    </a:cubicBezTo>
                    <a:cubicBezTo>
                      <a:pt x="91" y="60"/>
                      <a:pt x="55" y="97"/>
                      <a:pt x="60" y="154"/>
                    </a:cubicBezTo>
                    <a:cubicBezTo>
                      <a:pt x="72" y="284"/>
                      <a:pt x="85" y="414"/>
                      <a:pt x="97" y="544"/>
                    </a:cubicBezTo>
                    <a:cubicBezTo>
                      <a:pt x="111" y="693"/>
                      <a:pt x="125" y="841"/>
                      <a:pt x="139" y="990"/>
                    </a:cubicBezTo>
                    <a:cubicBezTo>
                      <a:pt x="142" y="1023"/>
                      <a:pt x="146" y="1056"/>
                      <a:pt x="149" y="1091"/>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Freeform 260">
                <a:extLst>
                  <a:ext uri="{FF2B5EF4-FFF2-40B4-BE49-F238E27FC236}">
                    <a16:creationId xmlns:a16="http://schemas.microsoft.com/office/drawing/2014/main" id="{55CAAE64-137E-BAEA-DC63-8B47FD18A751}"/>
                  </a:ext>
                </a:extLst>
              </p:cNvPr>
              <p:cNvSpPr>
                <a:spLocks noEditPoints="1"/>
              </p:cNvSpPr>
              <p:nvPr/>
            </p:nvSpPr>
            <p:spPr bwMode="auto">
              <a:xfrm>
                <a:off x="19116450" y="2098683"/>
                <a:ext cx="357521" cy="163004"/>
              </a:xfrm>
              <a:custGeom>
                <a:avLst/>
                <a:gdLst>
                  <a:gd name="T0" fmla="*/ 655 w 655"/>
                  <a:gd name="T1" fmla="*/ 298 h 298"/>
                  <a:gd name="T2" fmla="*/ 0 w 655"/>
                  <a:gd name="T3" fmla="*/ 298 h 298"/>
                  <a:gd name="T4" fmla="*/ 309 w 655"/>
                  <a:gd name="T5" fmla="*/ 8 h 298"/>
                  <a:gd name="T6" fmla="*/ 655 w 655"/>
                  <a:gd name="T7" fmla="*/ 298 h 298"/>
                  <a:gd name="T8" fmla="*/ 578 w 655"/>
                  <a:gd name="T9" fmla="*/ 240 h 298"/>
                  <a:gd name="T10" fmla="*/ 306 w 655"/>
                  <a:gd name="T11" fmla="*/ 68 h 298"/>
                  <a:gd name="T12" fmla="*/ 82 w 655"/>
                  <a:gd name="T13" fmla="*/ 239 h 298"/>
                  <a:gd name="T14" fmla="*/ 290 w 655"/>
                  <a:gd name="T15" fmla="*/ 239 h 298"/>
                  <a:gd name="T16" fmla="*/ 247 w 655"/>
                  <a:gd name="T17" fmla="*/ 162 h 298"/>
                  <a:gd name="T18" fmla="*/ 254 w 655"/>
                  <a:gd name="T19" fmla="*/ 116 h 298"/>
                  <a:gd name="T20" fmla="*/ 299 w 655"/>
                  <a:gd name="T21" fmla="*/ 132 h 298"/>
                  <a:gd name="T22" fmla="*/ 354 w 655"/>
                  <a:gd name="T23" fmla="*/ 228 h 298"/>
                  <a:gd name="T24" fmla="*/ 370 w 655"/>
                  <a:gd name="T25" fmla="*/ 240 h 298"/>
                  <a:gd name="T26" fmla="*/ 578 w 655"/>
                  <a:gd name="T27" fmla="*/ 24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5" h="298">
                    <a:moveTo>
                      <a:pt x="655" y="298"/>
                    </a:moveTo>
                    <a:cubicBezTo>
                      <a:pt x="436" y="298"/>
                      <a:pt x="218" y="298"/>
                      <a:pt x="0" y="298"/>
                    </a:cubicBezTo>
                    <a:cubicBezTo>
                      <a:pt x="21" y="144"/>
                      <a:pt x="153" y="16"/>
                      <a:pt x="309" y="8"/>
                    </a:cubicBezTo>
                    <a:cubicBezTo>
                      <a:pt x="488" y="0"/>
                      <a:pt x="631" y="120"/>
                      <a:pt x="655" y="298"/>
                    </a:cubicBezTo>
                    <a:close/>
                    <a:moveTo>
                      <a:pt x="578" y="240"/>
                    </a:moveTo>
                    <a:cubicBezTo>
                      <a:pt x="552" y="153"/>
                      <a:pt x="446" y="58"/>
                      <a:pt x="306" y="68"/>
                    </a:cubicBezTo>
                    <a:cubicBezTo>
                      <a:pt x="209" y="76"/>
                      <a:pt x="86" y="171"/>
                      <a:pt x="82" y="239"/>
                    </a:cubicBezTo>
                    <a:cubicBezTo>
                      <a:pt x="151" y="239"/>
                      <a:pt x="219" y="239"/>
                      <a:pt x="290" y="239"/>
                    </a:cubicBezTo>
                    <a:cubicBezTo>
                      <a:pt x="275" y="212"/>
                      <a:pt x="261" y="187"/>
                      <a:pt x="247" y="162"/>
                    </a:cubicBezTo>
                    <a:cubicBezTo>
                      <a:pt x="235" y="142"/>
                      <a:pt x="238" y="125"/>
                      <a:pt x="254" y="116"/>
                    </a:cubicBezTo>
                    <a:cubicBezTo>
                      <a:pt x="271" y="106"/>
                      <a:pt x="287" y="112"/>
                      <a:pt x="299" y="132"/>
                    </a:cubicBezTo>
                    <a:cubicBezTo>
                      <a:pt x="317" y="164"/>
                      <a:pt x="335" y="197"/>
                      <a:pt x="354" y="228"/>
                    </a:cubicBezTo>
                    <a:cubicBezTo>
                      <a:pt x="358" y="233"/>
                      <a:pt x="365" y="240"/>
                      <a:pt x="370" y="240"/>
                    </a:cubicBezTo>
                    <a:cubicBezTo>
                      <a:pt x="439" y="240"/>
                      <a:pt x="507" y="240"/>
                      <a:pt x="578" y="240"/>
                    </a:cubicBezTo>
                    <a:close/>
                  </a:path>
                </a:pathLst>
              </a:cu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nvGrpSpPr>
            <p:cNvPr id="28" name="Group 27">
              <a:extLst>
                <a:ext uri="{FF2B5EF4-FFF2-40B4-BE49-F238E27FC236}">
                  <a16:creationId xmlns:a16="http://schemas.microsoft.com/office/drawing/2014/main" id="{34B58D1C-F2A1-5179-6502-36229B64583F}"/>
                </a:ext>
              </a:extLst>
            </p:cNvPr>
            <p:cNvGrpSpPr/>
            <p:nvPr/>
          </p:nvGrpSpPr>
          <p:grpSpPr>
            <a:xfrm>
              <a:off x="9393236" y="1683981"/>
              <a:ext cx="5225142" cy="3995999"/>
              <a:chOff x="12913179" y="1683981"/>
              <a:chExt cx="5225142" cy="3995999"/>
            </a:xfrm>
          </p:grpSpPr>
          <p:sp>
            <p:nvSpPr>
              <p:cNvPr id="8" name="Rectangle 7">
                <a:extLst>
                  <a:ext uri="{FF2B5EF4-FFF2-40B4-BE49-F238E27FC236}">
                    <a16:creationId xmlns:a16="http://schemas.microsoft.com/office/drawing/2014/main" id="{C6B85B4F-4BDA-F33A-5E71-371A556977CE}"/>
                  </a:ext>
                </a:extLst>
              </p:cNvPr>
              <p:cNvSpPr>
                <a:spLocks/>
              </p:cNvSpPr>
              <p:nvPr/>
            </p:nvSpPr>
            <p:spPr>
              <a:xfrm>
                <a:off x="12913179" y="1683981"/>
                <a:ext cx="5225142" cy="3995999"/>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5">
                        <a:lumMod val="50000"/>
                      </a:schemeClr>
                    </a:solidFill>
                  </a:rPr>
                  <a:t>Adverse events</a:t>
                </a:r>
                <a:r>
                  <a:rPr lang="en-US" sz="2000" b="1" baseline="30000" noProof="0" dirty="0">
                    <a:solidFill>
                      <a:schemeClr val="accent5">
                        <a:lumMod val="50000"/>
                      </a:schemeClr>
                    </a:solidFill>
                  </a:rPr>
                  <a:t>2</a:t>
                </a:r>
                <a:endParaRPr lang="en-US" sz="2000" noProof="0" dirty="0">
                  <a:solidFill>
                    <a:schemeClr val="accent5">
                      <a:lumMod val="50000"/>
                    </a:schemeClr>
                  </a:solidFill>
                </a:endParaRPr>
              </a:p>
              <a:p>
                <a:pPr algn="ctr">
                  <a:spcAft>
                    <a:spcPts val="600"/>
                  </a:spcAft>
                </a:pPr>
                <a:r>
                  <a:rPr lang="en-US" noProof="0" dirty="0">
                    <a:solidFill>
                      <a:schemeClr val="accent5">
                        <a:lumMod val="50000"/>
                      </a:schemeClr>
                    </a:solidFill>
                  </a:rPr>
                  <a:t>These can impact medication adherence and can cause a decrease in quality of life</a:t>
                </a:r>
              </a:p>
              <a:p>
                <a:pPr algn="ctr">
                  <a:spcAft>
                    <a:spcPts val="600"/>
                  </a:spcAft>
                </a:pPr>
                <a:r>
                  <a:rPr lang="en-US" noProof="0" dirty="0">
                    <a:solidFill>
                      <a:schemeClr val="accent5">
                        <a:lumMod val="50000"/>
                      </a:schemeClr>
                    </a:solidFill>
                  </a:rPr>
                  <a:t>If a patient is considering discontinuation, they can start at a lower, limit high fat and greasy foods to minimize nausea and cramping, decrease portion sizes, and prioritize adequate nutrition</a:t>
                </a:r>
              </a:p>
            </p:txBody>
          </p:sp>
          <p:sp>
            <p:nvSpPr>
              <p:cNvPr id="23" name="Oval 22">
                <a:extLst>
                  <a:ext uri="{FF2B5EF4-FFF2-40B4-BE49-F238E27FC236}">
                    <a16:creationId xmlns:a16="http://schemas.microsoft.com/office/drawing/2014/main" id="{A7DD7DA7-19B3-7133-B04A-E8743C0360EC}"/>
                  </a:ext>
                </a:extLst>
              </p:cNvPr>
              <p:cNvSpPr/>
              <p:nvPr/>
            </p:nvSpPr>
            <p:spPr>
              <a:xfrm>
                <a:off x="14977440" y="1775790"/>
                <a:ext cx="1096620" cy="109662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16" name="Group 10">
                <a:extLst>
                  <a:ext uri="{FF2B5EF4-FFF2-40B4-BE49-F238E27FC236}">
                    <a16:creationId xmlns:a16="http://schemas.microsoft.com/office/drawing/2014/main" id="{0913296C-C444-AA88-50AF-04CED67E6244}"/>
                  </a:ext>
                </a:extLst>
              </p:cNvPr>
              <p:cNvGrpSpPr>
                <a:grpSpLocks noChangeAspect="1"/>
              </p:cNvGrpSpPr>
              <p:nvPr/>
            </p:nvGrpSpPr>
            <p:grpSpPr bwMode="auto">
              <a:xfrm>
                <a:off x="15234202" y="1929619"/>
                <a:ext cx="636104" cy="788962"/>
                <a:chOff x="1888" y="390"/>
                <a:chExt cx="1985" cy="2462"/>
              </a:xfrm>
              <a:solidFill>
                <a:schemeClr val="bg1"/>
              </a:solidFill>
            </p:grpSpPr>
            <p:sp>
              <p:nvSpPr>
                <p:cNvPr id="17" name="Freeform 11">
                  <a:extLst>
                    <a:ext uri="{FF2B5EF4-FFF2-40B4-BE49-F238E27FC236}">
                      <a16:creationId xmlns:a16="http://schemas.microsoft.com/office/drawing/2014/main" id="{0DFD0D57-D9A6-9F8C-1E30-15F1FF9BD512}"/>
                    </a:ext>
                  </a:extLst>
                </p:cNvPr>
                <p:cNvSpPr>
                  <a:spLocks noEditPoints="1"/>
                </p:cNvSpPr>
                <p:nvPr/>
              </p:nvSpPr>
              <p:spPr bwMode="auto">
                <a:xfrm>
                  <a:off x="2220" y="1560"/>
                  <a:ext cx="1201" cy="1292"/>
                </a:xfrm>
                <a:custGeom>
                  <a:avLst/>
                  <a:gdLst>
                    <a:gd name="T0" fmla="*/ 0 w 796"/>
                    <a:gd name="T1" fmla="*/ 857 h 857"/>
                    <a:gd name="T2" fmla="*/ 2 w 796"/>
                    <a:gd name="T3" fmla="*/ 783 h 857"/>
                    <a:gd name="T4" fmla="*/ 2 w 796"/>
                    <a:gd name="T5" fmla="*/ 595 h 857"/>
                    <a:gd name="T6" fmla="*/ 206 w 796"/>
                    <a:gd name="T7" fmla="*/ 371 h 857"/>
                    <a:gd name="T8" fmla="*/ 224 w 796"/>
                    <a:gd name="T9" fmla="*/ 370 h 857"/>
                    <a:gd name="T10" fmla="*/ 216 w 796"/>
                    <a:gd name="T11" fmla="*/ 351 h 857"/>
                    <a:gd name="T12" fmla="*/ 199 w 796"/>
                    <a:gd name="T13" fmla="*/ 157 h 857"/>
                    <a:gd name="T14" fmla="*/ 413 w 796"/>
                    <a:gd name="T15" fmla="*/ 6 h 857"/>
                    <a:gd name="T16" fmla="*/ 595 w 796"/>
                    <a:gd name="T17" fmla="*/ 178 h 857"/>
                    <a:gd name="T18" fmla="*/ 576 w 796"/>
                    <a:gd name="T19" fmla="*/ 342 h 857"/>
                    <a:gd name="T20" fmla="*/ 566 w 796"/>
                    <a:gd name="T21" fmla="*/ 369 h 857"/>
                    <a:gd name="T22" fmla="*/ 622 w 796"/>
                    <a:gd name="T23" fmla="*/ 376 h 857"/>
                    <a:gd name="T24" fmla="*/ 796 w 796"/>
                    <a:gd name="T25" fmla="*/ 593 h 857"/>
                    <a:gd name="T26" fmla="*/ 796 w 796"/>
                    <a:gd name="T27" fmla="*/ 810 h 857"/>
                    <a:gd name="T28" fmla="*/ 773 w 796"/>
                    <a:gd name="T29" fmla="*/ 857 h 857"/>
                    <a:gd name="T30" fmla="*/ 0 w 796"/>
                    <a:gd name="T31" fmla="*/ 857 h 857"/>
                    <a:gd name="T32" fmla="*/ 724 w 796"/>
                    <a:gd name="T33" fmla="*/ 786 h 857"/>
                    <a:gd name="T34" fmla="*/ 723 w 796"/>
                    <a:gd name="T35" fmla="*/ 564 h 857"/>
                    <a:gd name="T36" fmla="*/ 650 w 796"/>
                    <a:gd name="T37" fmla="*/ 459 h 857"/>
                    <a:gd name="T38" fmla="*/ 545 w 796"/>
                    <a:gd name="T39" fmla="*/ 439 h 857"/>
                    <a:gd name="T40" fmla="*/ 512 w 796"/>
                    <a:gd name="T41" fmla="*/ 454 h 857"/>
                    <a:gd name="T42" fmla="*/ 292 w 796"/>
                    <a:gd name="T43" fmla="*/ 465 h 857"/>
                    <a:gd name="T44" fmla="*/ 220 w 796"/>
                    <a:gd name="T45" fmla="*/ 439 h 857"/>
                    <a:gd name="T46" fmla="*/ 72 w 796"/>
                    <a:gd name="T47" fmla="*/ 593 h 857"/>
                    <a:gd name="T48" fmla="*/ 72 w 796"/>
                    <a:gd name="T49" fmla="*/ 718 h 857"/>
                    <a:gd name="T50" fmla="*/ 72 w 796"/>
                    <a:gd name="T51" fmla="*/ 786 h 857"/>
                    <a:gd name="T52" fmla="*/ 724 w 796"/>
                    <a:gd name="T53" fmla="*/ 786 h 857"/>
                    <a:gd name="T54" fmla="*/ 258 w 796"/>
                    <a:gd name="T55" fmla="*/ 225 h 857"/>
                    <a:gd name="T56" fmla="*/ 264 w 796"/>
                    <a:gd name="T57" fmla="*/ 270 h 857"/>
                    <a:gd name="T58" fmla="*/ 352 w 796"/>
                    <a:gd name="T59" fmla="*/ 427 h 857"/>
                    <a:gd name="T60" fmla="*/ 446 w 796"/>
                    <a:gd name="T61" fmla="*/ 422 h 857"/>
                    <a:gd name="T62" fmla="*/ 505 w 796"/>
                    <a:gd name="T63" fmla="*/ 329 h 857"/>
                    <a:gd name="T64" fmla="*/ 509 w 796"/>
                    <a:gd name="T65" fmla="*/ 142 h 857"/>
                    <a:gd name="T66" fmla="*/ 427 w 796"/>
                    <a:gd name="T67" fmla="*/ 78 h 857"/>
                    <a:gd name="T68" fmla="*/ 258 w 796"/>
                    <a:gd name="T69" fmla="*/ 2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6" h="857">
                      <a:moveTo>
                        <a:pt x="0" y="857"/>
                      </a:moveTo>
                      <a:cubicBezTo>
                        <a:pt x="0" y="832"/>
                        <a:pt x="2" y="807"/>
                        <a:pt x="2" y="783"/>
                      </a:cubicBezTo>
                      <a:cubicBezTo>
                        <a:pt x="2" y="720"/>
                        <a:pt x="2" y="657"/>
                        <a:pt x="2" y="595"/>
                      </a:cubicBezTo>
                      <a:cubicBezTo>
                        <a:pt x="2" y="473"/>
                        <a:pt x="85" y="382"/>
                        <a:pt x="206" y="371"/>
                      </a:cubicBezTo>
                      <a:cubicBezTo>
                        <a:pt x="211" y="371"/>
                        <a:pt x="216" y="371"/>
                        <a:pt x="224" y="370"/>
                      </a:cubicBezTo>
                      <a:cubicBezTo>
                        <a:pt x="221" y="362"/>
                        <a:pt x="218" y="357"/>
                        <a:pt x="216" y="351"/>
                      </a:cubicBezTo>
                      <a:cubicBezTo>
                        <a:pt x="191" y="288"/>
                        <a:pt x="180" y="224"/>
                        <a:pt x="199" y="157"/>
                      </a:cubicBezTo>
                      <a:cubicBezTo>
                        <a:pt x="225" y="60"/>
                        <a:pt x="310" y="0"/>
                        <a:pt x="413" y="6"/>
                      </a:cubicBezTo>
                      <a:cubicBezTo>
                        <a:pt x="505" y="11"/>
                        <a:pt x="579" y="82"/>
                        <a:pt x="595" y="178"/>
                      </a:cubicBezTo>
                      <a:cubicBezTo>
                        <a:pt x="604" y="235"/>
                        <a:pt x="595" y="289"/>
                        <a:pt x="576" y="342"/>
                      </a:cubicBezTo>
                      <a:cubicBezTo>
                        <a:pt x="573" y="351"/>
                        <a:pt x="570" y="359"/>
                        <a:pt x="566" y="369"/>
                      </a:cubicBezTo>
                      <a:cubicBezTo>
                        <a:pt x="585" y="371"/>
                        <a:pt x="604" y="372"/>
                        <a:pt x="622" y="376"/>
                      </a:cubicBezTo>
                      <a:cubicBezTo>
                        <a:pt x="725" y="398"/>
                        <a:pt x="795" y="485"/>
                        <a:pt x="796" y="593"/>
                      </a:cubicBezTo>
                      <a:cubicBezTo>
                        <a:pt x="796" y="665"/>
                        <a:pt x="795" y="737"/>
                        <a:pt x="796" y="810"/>
                      </a:cubicBezTo>
                      <a:cubicBezTo>
                        <a:pt x="796" y="830"/>
                        <a:pt x="790" y="846"/>
                        <a:pt x="773" y="857"/>
                      </a:cubicBezTo>
                      <a:cubicBezTo>
                        <a:pt x="515" y="857"/>
                        <a:pt x="257" y="857"/>
                        <a:pt x="0" y="857"/>
                      </a:cubicBezTo>
                      <a:close/>
                      <a:moveTo>
                        <a:pt x="724" y="786"/>
                      </a:moveTo>
                      <a:cubicBezTo>
                        <a:pt x="724" y="711"/>
                        <a:pt x="727" y="637"/>
                        <a:pt x="723" y="564"/>
                      </a:cubicBezTo>
                      <a:cubicBezTo>
                        <a:pt x="720" y="517"/>
                        <a:pt x="690" y="483"/>
                        <a:pt x="650" y="459"/>
                      </a:cubicBezTo>
                      <a:cubicBezTo>
                        <a:pt x="617" y="440"/>
                        <a:pt x="582" y="439"/>
                        <a:pt x="545" y="439"/>
                      </a:cubicBezTo>
                      <a:cubicBezTo>
                        <a:pt x="531" y="439"/>
                        <a:pt x="522" y="443"/>
                        <a:pt x="512" y="454"/>
                      </a:cubicBezTo>
                      <a:cubicBezTo>
                        <a:pt x="447" y="531"/>
                        <a:pt x="363" y="537"/>
                        <a:pt x="292" y="465"/>
                      </a:cubicBezTo>
                      <a:cubicBezTo>
                        <a:pt x="270" y="442"/>
                        <a:pt x="248" y="438"/>
                        <a:pt x="220" y="439"/>
                      </a:cubicBezTo>
                      <a:cubicBezTo>
                        <a:pt x="133" y="444"/>
                        <a:pt x="72" y="507"/>
                        <a:pt x="72" y="593"/>
                      </a:cubicBezTo>
                      <a:cubicBezTo>
                        <a:pt x="72" y="635"/>
                        <a:pt x="72" y="676"/>
                        <a:pt x="72" y="718"/>
                      </a:cubicBezTo>
                      <a:cubicBezTo>
                        <a:pt x="72" y="740"/>
                        <a:pt x="72" y="763"/>
                        <a:pt x="72" y="786"/>
                      </a:cubicBezTo>
                      <a:cubicBezTo>
                        <a:pt x="290" y="786"/>
                        <a:pt x="506" y="786"/>
                        <a:pt x="724" y="786"/>
                      </a:cubicBezTo>
                      <a:close/>
                      <a:moveTo>
                        <a:pt x="258" y="225"/>
                      </a:moveTo>
                      <a:cubicBezTo>
                        <a:pt x="260" y="240"/>
                        <a:pt x="260" y="255"/>
                        <a:pt x="264" y="270"/>
                      </a:cubicBezTo>
                      <a:cubicBezTo>
                        <a:pt x="278" y="331"/>
                        <a:pt x="303" y="386"/>
                        <a:pt x="352" y="427"/>
                      </a:cubicBezTo>
                      <a:cubicBezTo>
                        <a:pt x="386" y="454"/>
                        <a:pt x="418" y="454"/>
                        <a:pt x="446" y="422"/>
                      </a:cubicBezTo>
                      <a:cubicBezTo>
                        <a:pt x="469" y="394"/>
                        <a:pt x="490" y="362"/>
                        <a:pt x="505" y="329"/>
                      </a:cubicBezTo>
                      <a:cubicBezTo>
                        <a:pt x="533" y="268"/>
                        <a:pt x="541" y="205"/>
                        <a:pt x="509" y="142"/>
                      </a:cubicBezTo>
                      <a:cubicBezTo>
                        <a:pt x="491" y="108"/>
                        <a:pt x="465" y="86"/>
                        <a:pt x="427" y="78"/>
                      </a:cubicBezTo>
                      <a:cubicBezTo>
                        <a:pt x="335" y="60"/>
                        <a:pt x="259" y="125"/>
                        <a:pt x="258" y="2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Freeform 13">
                  <a:extLst>
                    <a:ext uri="{FF2B5EF4-FFF2-40B4-BE49-F238E27FC236}">
                      <a16:creationId xmlns:a16="http://schemas.microsoft.com/office/drawing/2014/main" id="{ED70AB07-5849-21E1-1649-FFA95A4F9161}"/>
                    </a:ext>
                  </a:extLst>
                </p:cNvPr>
                <p:cNvSpPr>
                  <a:spLocks/>
                </p:cNvSpPr>
                <p:nvPr/>
              </p:nvSpPr>
              <p:spPr bwMode="auto">
                <a:xfrm>
                  <a:off x="1888" y="1591"/>
                  <a:ext cx="296" cy="295"/>
                </a:xfrm>
                <a:custGeom>
                  <a:avLst/>
                  <a:gdLst>
                    <a:gd name="T0" fmla="*/ 0 w 196"/>
                    <a:gd name="T1" fmla="*/ 84 h 196"/>
                    <a:gd name="T2" fmla="*/ 62 w 196"/>
                    <a:gd name="T3" fmla="*/ 63 h 196"/>
                    <a:gd name="T4" fmla="*/ 99 w 196"/>
                    <a:gd name="T5" fmla="*/ 1 h 196"/>
                    <a:gd name="T6" fmla="*/ 133 w 196"/>
                    <a:gd name="T7" fmla="*/ 62 h 196"/>
                    <a:gd name="T8" fmla="*/ 195 w 196"/>
                    <a:gd name="T9" fmla="*/ 98 h 196"/>
                    <a:gd name="T10" fmla="*/ 133 w 196"/>
                    <a:gd name="T11" fmla="*/ 135 h 196"/>
                    <a:gd name="T12" fmla="*/ 97 w 196"/>
                    <a:gd name="T13" fmla="*/ 195 h 196"/>
                    <a:gd name="T14" fmla="*/ 62 w 196"/>
                    <a:gd name="T15" fmla="*/ 133 h 196"/>
                    <a:gd name="T16" fmla="*/ 0 w 196"/>
                    <a:gd name="T17" fmla="*/ 109 h 196"/>
                    <a:gd name="T18" fmla="*/ 0 w 196"/>
                    <a:gd name="T19" fmla="*/ 8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96">
                      <a:moveTo>
                        <a:pt x="0" y="84"/>
                      </a:moveTo>
                      <a:cubicBezTo>
                        <a:pt x="15" y="61"/>
                        <a:pt x="38" y="62"/>
                        <a:pt x="62" y="63"/>
                      </a:cubicBezTo>
                      <a:cubicBezTo>
                        <a:pt x="65" y="36"/>
                        <a:pt x="58" y="0"/>
                        <a:pt x="99" y="1"/>
                      </a:cubicBezTo>
                      <a:cubicBezTo>
                        <a:pt x="138" y="1"/>
                        <a:pt x="131" y="35"/>
                        <a:pt x="133" y="62"/>
                      </a:cubicBezTo>
                      <a:cubicBezTo>
                        <a:pt x="160" y="65"/>
                        <a:pt x="194" y="57"/>
                        <a:pt x="195" y="98"/>
                      </a:cubicBezTo>
                      <a:cubicBezTo>
                        <a:pt x="196" y="121"/>
                        <a:pt x="184" y="128"/>
                        <a:pt x="133" y="135"/>
                      </a:cubicBezTo>
                      <a:cubicBezTo>
                        <a:pt x="131" y="160"/>
                        <a:pt x="138" y="193"/>
                        <a:pt x="97" y="195"/>
                      </a:cubicBezTo>
                      <a:cubicBezTo>
                        <a:pt x="74" y="196"/>
                        <a:pt x="67" y="182"/>
                        <a:pt x="62" y="133"/>
                      </a:cubicBezTo>
                      <a:cubicBezTo>
                        <a:pt x="39" y="133"/>
                        <a:pt x="13" y="136"/>
                        <a:pt x="0" y="109"/>
                      </a:cubicBezTo>
                      <a:cubicBezTo>
                        <a:pt x="0" y="101"/>
                        <a:pt x="0" y="92"/>
                        <a:pt x="0"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Freeform 14">
                  <a:extLst>
                    <a:ext uri="{FF2B5EF4-FFF2-40B4-BE49-F238E27FC236}">
                      <a16:creationId xmlns:a16="http://schemas.microsoft.com/office/drawing/2014/main" id="{EEF08342-0A82-A4F5-1CED-AAFD917A2CCC}"/>
                    </a:ext>
                  </a:extLst>
                </p:cNvPr>
                <p:cNvSpPr>
                  <a:spLocks/>
                </p:cNvSpPr>
                <p:nvPr/>
              </p:nvSpPr>
              <p:spPr bwMode="auto">
                <a:xfrm>
                  <a:off x="3574" y="941"/>
                  <a:ext cx="299" cy="294"/>
                </a:xfrm>
                <a:custGeom>
                  <a:avLst/>
                  <a:gdLst>
                    <a:gd name="T0" fmla="*/ 198 w 198"/>
                    <a:gd name="T1" fmla="*/ 110 h 195"/>
                    <a:gd name="T2" fmla="*/ 141 w 198"/>
                    <a:gd name="T3" fmla="*/ 133 h 195"/>
                    <a:gd name="T4" fmla="*/ 121 w 198"/>
                    <a:gd name="T5" fmla="*/ 188 h 195"/>
                    <a:gd name="T6" fmla="*/ 98 w 198"/>
                    <a:gd name="T7" fmla="*/ 195 h 195"/>
                    <a:gd name="T8" fmla="*/ 64 w 198"/>
                    <a:gd name="T9" fmla="*/ 134 h 195"/>
                    <a:gd name="T10" fmla="*/ 3 w 198"/>
                    <a:gd name="T11" fmla="*/ 94 h 195"/>
                    <a:gd name="T12" fmla="*/ 64 w 198"/>
                    <a:gd name="T13" fmla="*/ 63 h 195"/>
                    <a:gd name="T14" fmla="*/ 102 w 198"/>
                    <a:gd name="T15" fmla="*/ 1 h 195"/>
                    <a:gd name="T16" fmla="*/ 135 w 198"/>
                    <a:gd name="T17" fmla="*/ 63 h 195"/>
                    <a:gd name="T18" fmla="*/ 198 w 198"/>
                    <a:gd name="T19" fmla="*/ 85 h 195"/>
                    <a:gd name="T20" fmla="*/ 198 w 198"/>
                    <a:gd name="T21" fmla="*/ 11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195">
                      <a:moveTo>
                        <a:pt x="198" y="110"/>
                      </a:moveTo>
                      <a:cubicBezTo>
                        <a:pt x="185" y="136"/>
                        <a:pt x="159" y="132"/>
                        <a:pt x="141" y="133"/>
                      </a:cubicBezTo>
                      <a:cubicBezTo>
                        <a:pt x="134" y="153"/>
                        <a:pt x="129" y="171"/>
                        <a:pt x="121" y="188"/>
                      </a:cubicBezTo>
                      <a:cubicBezTo>
                        <a:pt x="118" y="193"/>
                        <a:pt x="106" y="195"/>
                        <a:pt x="98" y="195"/>
                      </a:cubicBezTo>
                      <a:cubicBezTo>
                        <a:pt x="75" y="195"/>
                        <a:pt x="69" y="184"/>
                        <a:pt x="64" y="134"/>
                      </a:cubicBezTo>
                      <a:cubicBezTo>
                        <a:pt x="38" y="130"/>
                        <a:pt x="0" y="139"/>
                        <a:pt x="3" y="94"/>
                      </a:cubicBezTo>
                      <a:cubicBezTo>
                        <a:pt x="6" y="57"/>
                        <a:pt x="39" y="66"/>
                        <a:pt x="64" y="63"/>
                      </a:cubicBezTo>
                      <a:cubicBezTo>
                        <a:pt x="68" y="37"/>
                        <a:pt x="59" y="0"/>
                        <a:pt x="102" y="1"/>
                      </a:cubicBezTo>
                      <a:cubicBezTo>
                        <a:pt x="140" y="3"/>
                        <a:pt x="133" y="36"/>
                        <a:pt x="135" y="63"/>
                      </a:cubicBezTo>
                      <a:cubicBezTo>
                        <a:pt x="158" y="65"/>
                        <a:pt x="184" y="60"/>
                        <a:pt x="198" y="85"/>
                      </a:cubicBezTo>
                      <a:cubicBezTo>
                        <a:pt x="198" y="93"/>
                        <a:pt x="198" y="102"/>
                        <a:pt x="198" y="1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Freeform 15">
                  <a:extLst>
                    <a:ext uri="{FF2B5EF4-FFF2-40B4-BE49-F238E27FC236}">
                      <a16:creationId xmlns:a16="http://schemas.microsoft.com/office/drawing/2014/main" id="{28F2735E-2D0F-33B7-28DD-EA8D803B615A}"/>
                    </a:ext>
                  </a:extLst>
                </p:cNvPr>
                <p:cNvSpPr>
                  <a:spLocks noEditPoints="1"/>
                </p:cNvSpPr>
                <p:nvPr/>
              </p:nvSpPr>
              <p:spPr bwMode="auto">
                <a:xfrm>
                  <a:off x="2066" y="766"/>
                  <a:ext cx="1507" cy="785"/>
                </a:xfrm>
                <a:custGeom>
                  <a:avLst/>
                  <a:gdLst>
                    <a:gd name="T0" fmla="*/ 204 w 999"/>
                    <a:gd name="T1" fmla="*/ 254 h 521"/>
                    <a:gd name="T2" fmla="*/ 89 w 999"/>
                    <a:gd name="T3" fmla="*/ 162 h 521"/>
                    <a:gd name="T4" fmla="*/ 42 w 999"/>
                    <a:gd name="T5" fmla="*/ 103 h 521"/>
                    <a:gd name="T6" fmla="*/ 84 w 999"/>
                    <a:gd name="T7" fmla="*/ 11 h 521"/>
                    <a:gd name="T8" fmla="*/ 233 w 999"/>
                    <a:gd name="T9" fmla="*/ 23 h 521"/>
                    <a:gd name="T10" fmla="*/ 487 w 999"/>
                    <a:gd name="T11" fmla="*/ 109 h 521"/>
                    <a:gd name="T12" fmla="*/ 524 w 999"/>
                    <a:gd name="T13" fmla="*/ 110 h 521"/>
                    <a:gd name="T14" fmla="*/ 829 w 999"/>
                    <a:gd name="T15" fmla="*/ 31 h 521"/>
                    <a:gd name="T16" fmla="*/ 923 w 999"/>
                    <a:gd name="T17" fmla="*/ 33 h 521"/>
                    <a:gd name="T18" fmla="*/ 964 w 999"/>
                    <a:gd name="T19" fmla="*/ 136 h 521"/>
                    <a:gd name="T20" fmla="*/ 890 w 999"/>
                    <a:gd name="T21" fmla="*/ 207 h 521"/>
                    <a:gd name="T22" fmla="*/ 796 w 999"/>
                    <a:gd name="T23" fmla="*/ 269 h 521"/>
                    <a:gd name="T24" fmla="*/ 879 w 999"/>
                    <a:gd name="T25" fmla="*/ 330 h 521"/>
                    <a:gd name="T26" fmla="*/ 954 w 999"/>
                    <a:gd name="T27" fmla="*/ 409 h 521"/>
                    <a:gd name="T28" fmla="*/ 910 w 999"/>
                    <a:gd name="T29" fmla="*/ 511 h 521"/>
                    <a:gd name="T30" fmla="*/ 753 w 999"/>
                    <a:gd name="T31" fmla="*/ 495 h 521"/>
                    <a:gd name="T32" fmla="*/ 517 w 999"/>
                    <a:gd name="T33" fmla="*/ 413 h 521"/>
                    <a:gd name="T34" fmla="*/ 474 w 999"/>
                    <a:gd name="T35" fmla="*/ 412 h 521"/>
                    <a:gd name="T36" fmla="*/ 198 w 999"/>
                    <a:gd name="T37" fmla="*/ 487 h 521"/>
                    <a:gd name="T38" fmla="*/ 81 w 999"/>
                    <a:gd name="T39" fmla="*/ 489 h 521"/>
                    <a:gd name="T40" fmla="*/ 38 w 999"/>
                    <a:gd name="T41" fmla="*/ 385 h 521"/>
                    <a:gd name="T42" fmla="*/ 131 w 999"/>
                    <a:gd name="T43" fmla="*/ 301 h 521"/>
                    <a:gd name="T44" fmla="*/ 204 w 999"/>
                    <a:gd name="T45" fmla="*/ 254 h 521"/>
                    <a:gd name="T46" fmla="*/ 646 w 999"/>
                    <a:gd name="T47" fmla="*/ 268 h 521"/>
                    <a:gd name="T48" fmla="*/ 646 w 999"/>
                    <a:gd name="T49" fmla="*/ 261 h 521"/>
                    <a:gd name="T50" fmla="*/ 508 w 999"/>
                    <a:gd name="T51" fmla="*/ 194 h 521"/>
                    <a:gd name="T52" fmla="*/ 498 w 999"/>
                    <a:gd name="T53" fmla="*/ 194 h 521"/>
                    <a:gd name="T54" fmla="*/ 355 w 999"/>
                    <a:gd name="T55" fmla="*/ 254 h 521"/>
                    <a:gd name="T56" fmla="*/ 355 w 999"/>
                    <a:gd name="T57" fmla="*/ 260 h 521"/>
                    <a:gd name="T58" fmla="*/ 492 w 999"/>
                    <a:gd name="T59" fmla="*/ 326 h 521"/>
                    <a:gd name="T60" fmla="*/ 509 w 999"/>
                    <a:gd name="T61" fmla="*/ 325 h 521"/>
                    <a:gd name="T62" fmla="*/ 646 w 999"/>
                    <a:gd name="T63" fmla="*/ 268 h 521"/>
                    <a:gd name="T64" fmla="*/ 896 w 999"/>
                    <a:gd name="T65" fmla="*/ 447 h 521"/>
                    <a:gd name="T66" fmla="*/ 890 w 999"/>
                    <a:gd name="T67" fmla="*/ 436 h 521"/>
                    <a:gd name="T68" fmla="*/ 728 w 999"/>
                    <a:gd name="T69" fmla="*/ 310 h 521"/>
                    <a:gd name="T70" fmla="*/ 717 w 999"/>
                    <a:gd name="T71" fmla="*/ 309 h 521"/>
                    <a:gd name="T72" fmla="*/ 590 w 999"/>
                    <a:gd name="T73" fmla="*/ 369 h 521"/>
                    <a:gd name="T74" fmla="*/ 896 w 999"/>
                    <a:gd name="T75" fmla="*/ 447 h 521"/>
                    <a:gd name="T76" fmla="*/ 107 w 999"/>
                    <a:gd name="T77" fmla="*/ 78 h 521"/>
                    <a:gd name="T78" fmla="*/ 114 w 999"/>
                    <a:gd name="T79" fmla="*/ 88 h 521"/>
                    <a:gd name="T80" fmla="*/ 272 w 999"/>
                    <a:gd name="T81" fmla="*/ 210 h 521"/>
                    <a:gd name="T82" fmla="*/ 285 w 999"/>
                    <a:gd name="T83" fmla="*/ 212 h 521"/>
                    <a:gd name="T84" fmla="*/ 408 w 999"/>
                    <a:gd name="T85" fmla="*/ 154 h 521"/>
                    <a:gd name="T86" fmla="*/ 107 w 999"/>
                    <a:gd name="T87" fmla="*/ 78 h 521"/>
                    <a:gd name="T88" fmla="*/ 905 w 999"/>
                    <a:gd name="T89" fmla="*/ 101 h 521"/>
                    <a:gd name="T90" fmla="*/ 902 w 999"/>
                    <a:gd name="T91" fmla="*/ 96 h 521"/>
                    <a:gd name="T92" fmla="*/ 601 w 999"/>
                    <a:gd name="T93" fmla="*/ 156 h 521"/>
                    <a:gd name="T94" fmla="*/ 603 w 999"/>
                    <a:gd name="T95" fmla="*/ 161 h 521"/>
                    <a:gd name="T96" fmla="*/ 718 w 999"/>
                    <a:gd name="T97" fmla="*/ 222 h 521"/>
                    <a:gd name="T98" fmla="*/ 734 w 999"/>
                    <a:gd name="T99" fmla="*/ 221 h 521"/>
                    <a:gd name="T100" fmla="*/ 886 w 999"/>
                    <a:gd name="T101" fmla="*/ 121 h 521"/>
                    <a:gd name="T102" fmla="*/ 905 w 999"/>
                    <a:gd name="T103" fmla="*/ 101 h 521"/>
                    <a:gd name="T104" fmla="*/ 399 w 999"/>
                    <a:gd name="T105" fmla="*/ 361 h 521"/>
                    <a:gd name="T106" fmla="*/ 281 w 999"/>
                    <a:gd name="T107" fmla="*/ 298 h 521"/>
                    <a:gd name="T108" fmla="*/ 268 w 999"/>
                    <a:gd name="T109" fmla="*/ 299 h 521"/>
                    <a:gd name="T110" fmla="*/ 109 w 999"/>
                    <a:gd name="T111" fmla="*/ 406 h 521"/>
                    <a:gd name="T112" fmla="*/ 93 w 999"/>
                    <a:gd name="T113" fmla="*/ 425 h 521"/>
                    <a:gd name="T114" fmla="*/ 399 w 999"/>
                    <a:gd name="T115" fmla="*/ 36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9" h="521">
                      <a:moveTo>
                        <a:pt x="204" y="254"/>
                      </a:moveTo>
                      <a:cubicBezTo>
                        <a:pt x="165" y="223"/>
                        <a:pt x="125" y="194"/>
                        <a:pt x="89" y="162"/>
                      </a:cubicBezTo>
                      <a:cubicBezTo>
                        <a:pt x="70" y="145"/>
                        <a:pt x="54" y="125"/>
                        <a:pt x="42" y="103"/>
                      </a:cubicBezTo>
                      <a:cubicBezTo>
                        <a:pt x="18" y="61"/>
                        <a:pt x="38" y="22"/>
                        <a:pt x="84" y="11"/>
                      </a:cubicBezTo>
                      <a:cubicBezTo>
                        <a:pt x="135" y="0"/>
                        <a:pt x="185" y="8"/>
                        <a:pt x="233" y="23"/>
                      </a:cubicBezTo>
                      <a:cubicBezTo>
                        <a:pt x="318" y="49"/>
                        <a:pt x="402" y="80"/>
                        <a:pt x="487" y="109"/>
                      </a:cubicBezTo>
                      <a:cubicBezTo>
                        <a:pt x="498" y="112"/>
                        <a:pt x="513" y="113"/>
                        <a:pt x="524" y="110"/>
                      </a:cubicBezTo>
                      <a:cubicBezTo>
                        <a:pt x="623" y="75"/>
                        <a:pt x="724" y="42"/>
                        <a:pt x="829" y="31"/>
                      </a:cubicBezTo>
                      <a:cubicBezTo>
                        <a:pt x="860" y="27"/>
                        <a:pt x="893" y="28"/>
                        <a:pt x="923" y="33"/>
                      </a:cubicBezTo>
                      <a:cubicBezTo>
                        <a:pt x="980" y="42"/>
                        <a:pt x="999" y="90"/>
                        <a:pt x="964" y="136"/>
                      </a:cubicBezTo>
                      <a:cubicBezTo>
                        <a:pt x="943" y="163"/>
                        <a:pt x="917" y="186"/>
                        <a:pt x="890" y="207"/>
                      </a:cubicBezTo>
                      <a:cubicBezTo>
                        <a:pt x="861" y="229"/>
                        <a:pt x="828" y="248"/>
                        <a:pt x="796" y="269"/>
                      </a:cubicBezTo>
                      <a:cubicBezTo>
                        <a:pt x="824" y="289"/>
                        <a:pt x="853" y="308"/>
                        <a:pt x="879" y="330"/>
                      </a:cubicBezTo>
                      <a:cubicBezTo>
                        <a:pt x="906" y="354"/>
                        <a:pt x="933" y="380"/>
                        <a:pt x="954" y="409"/>
                      </a:cubicBezTo>
                      <a:cubicBezTo>
                        <a:pt x="987" y="456"/>
                        <a:pt x="966" y="501"/>
                        <a:pt x="910" y="511"/>
                      </a:cubicBezTo>
                      <a:cubicBezTo>
                        <a:pt x="856" y="521"/>
                        <a:pt x="803" y="511"/>
                        <a:pt x="753" y="495"/>
                      </a:cubicBezTo>
                      <a:cubicBezTo>
                        <a:pt x="674" y="470"/>
                        <a:pt x="595" y="441"/>
                        <a:pt x="517" y="413"/>
                      </a:cubicBezTo>
                      <a:cubicBezTo>
                        <a:pt x="502" y="407"/>
                        <a:pt x="489" y="406"/>
                        <a:pt x="474" y="412"/>
                      </a:cubicBezTo>
                      <a:cubicBezTo>
                        <a:pt x="384" y="444"/>
                        <a:pt x="293" y="474"/>
                        <a:pt x="198" y="487"/>
                      </a:cubicBezTo>
                      <a:cubicBezTo>
                        <a:pt x="159" y="492"/>
                        <a:pt x="119" y="494"/>
                        <a:pt x="81" y="489"/>
                      </a:cubicBezTo>
                      <a:cubicBezTo>
                        <a:pt x="22" y="482"/>
                        <a:pt x="0" y="431"/>
                        <a:pt x="38" y="385"/>
                      </a:cubicBezTo>
                      <a:cubicBezTo>
                        <a:pt x="64" y="353"/>
                        <a:pt x="98" y="327"/>
                        <a:pt x="131" y="301"/>
                      </a:cubicBezTo>
                      <a:cubicBezTo>
                        <a:pt x="153" y="283"/>
                        <a:pt x="180" y="269"/>
                        <a:pt x="204" y="254"/>
                      </a:cubicBezTo>
                      <a:close/>
                      <a:moveTo>
                        <a:pt x="646" y="268"/>
                      </a:moveTo>
                      <a:cubicBezTo>
                        <a:pt x="646" y="266"/>
                        <a:pt x="646" y="263"/>
                        <a:pt x="646" y="261"/>
                      </a:cubicBezTo>
                      <a:cubicBezTo>
                        <a:pt x="600" y="239"/>
                        <a:pt x="554" y="216"/>
                        <a:pt x="508" y="194"/>
                      </a:cubicBezTo>
                      <a:cubicBezTo>
                        <a:pt x="505" y="193"/>
                        <a:pt x="501" y="193"/>
                        <a:pt x="498" y="194"/>
                      </a:cubicBezTo>
                      <a:cubicBezTo>
                        <a:pt x="450" y="214"/>
                        <a:pt x="402" y="234"/>
                        <a:pt x="355" y="254"/>
                      </a:cubicBezTo>
                      <a:cubicBezTo>
                        <a:pt x="355" y="256"/>
                        <a:pt x="355" y="258"/>
                        <a:pt x="355" y="260"/>
                      </a:cubicBezTo>
                      <a:cubicBezTo>
                        <a:pt x="400" y="282"/>
                        <a:pt x="446" y="304"/>
                        <a:pt x="492" y="326"/>
                      </a:cubicBezTo>
                      <a:cubicBezTo>
                        <a:pt x="496" y="328"/>
                        <a:pt x="504" y="327"/>
                        <a:pt x="509" y="325"/>
                      </a:cubicBezTo>
                      <a:cubicBezTo>
                        <a:pt x="555" y="306"/>
                        <a:pt x="600" y="287"/>
                        <a:pt x="646" y="268"/>
                      </a:cubicBezTo>
                      <a:close/>
                      <a:moveTo>
                        <a:pt x="896" y="447"/>
                      </a:moveTo>
                      <a:cubicBezTo>
                        <a:pt x="892" y="440"/>
                        <a:pt x="891" y="438"/>
                        <a:pt x="890" y="436"/>
                      </a:cubicBezTo>
                      <a:cubicBezTo>
                        <a:pt x="845" y="383"/>
                        <a:pt x="786" y="347"/>
                        <a:pt x="728" y="310"/>
                      </a:cubicBezTo>
                      <a:cubicBezTo>
                        <a:pt x="725" y="309"/>
                        <a:pt x="720" y="308"/>
                        <a:pt x="717" y="309"/>
                      </a:cubicBezTo>
                      <a:cubicBezTo>
                        <a:pt x="676" y="328"/>
                        <a:pt x="635" y="348"/>
                        <a:pt x="590" y="369"/>
                      </a:cubicBezTo>
                      <a:cubicBezTo>
                        <a:pt x="691" y="405"/>
                        <a:pt x="787" y="443"/>
                        <a:pt x="896" y="447"/>
                      </a:cubicBezTo>
                      <a:close/>
                      <a:moveTo>
                        <a:pt x="107" y="78"/>
                      </a:moveTo>
                      <a:cubicBezTo>
                        <a:pt x="110" y="83"/>
                        <a:pt x="111" y="86"/>
                        <a:pt x="114" y="88"/>
                      </a:cubicBezTo>
                      <a:cubicBezTo>
                        <a:pt x="159" y="139"/>
                        <a:pt x="215" y="175"/>
                        <a:pt x="272" y="210"/>
                      </a:cubicBezTo>
                      <a:cubicBezTo>
                        <a:pt x="275" y="212"/>
                        <a:pt x="281" y="213"/>
                        <a:pt x="285" y="212"/>
                      </a:cubicBezTo>
                      <a:cubicBezTo>
                        <a:pt x="326" y="193"/>
                        <a:pt x="367" y="173"/>
                        <a:pt x="408" y="154"/>
                      </a:cubicBezTo>
                      <a:cubicBezTo>
                        <a:pt x="342" y="116"/>
                        <a:pt x="153" y="68"/>
                        <a:pt x="107" y="78"/>
                      </a:cubicBezTo>
                      <a:close/>
                      <a:moveTo>
                        <a:pt x="905" y="101"/>
                      </a:moveTo>
                      <a:cubicBezTo>
                        <a:pt x="904" y="99"/>
                        <a:pt x="903" y="97"/>
                        <a:pt x="902" y="96"/>
                      </a:cubicBezTo>
                      <a:cubicBezTo>
                        <a:pt x="797" y="94"/>
                        <a:pt x="699" y="126"/>
                        <a:pt x="601" y="156"/>
                      </a:cubicBezTo>
                      <a:cubicBezTo>
                        <a:pt x="602" y="159"/>
                        <a:pt x="602" y="161"/>
                        <a:pt x="603" y="161"/>
                      </a:cubicBezTo>
                      <a:cubicBezTo>
                        <a:pt x="641" y="182"/>
                        <a:pt x="679" y="203"/>
                        <a:pt x="718" y="222"/>
                      </a:cubicBezTo>
                      <a:cubicBezTo>
                        <a:pt x="722" y="225"/>
                        <a:pt x="730" y="224"/>
                        <a:pt x="734" y="221"/>
                      </a:cubicBezTo>
                      <a:cubicBezTo>
                        <a:pt x="785" y="188"/>
                        <a:pt x="835" y="155"/>
                        <a:pt x="886" y="121"/>
                      </a:cubicBezTo>
                      <a:cubicBezTo>
                        <a:pt x="893" y="116"/>
                        <a:pt x="898" y="108"/>
                        <a:pt x="905" y="101"/>
                      </a:cubicBezTo>
                      <a:close/>
                      <a:moveTo>
                        <a:pt x="399" y="361"/>
                      </a:moveTo>
                      <a:cubicBezTo>
                        <a:pt x="360" y="339"/>
                        <a:pt x="321" y="318"/>
                        <a:pt x="281" y="298"/>
                      </a:cubicBezTo>
                      <a:cubicBezTo>
                        <a:pt x="278" y="296"/>
                        <a:pt x="272" y="297"/>
                        <a:pt x="268" y="299"/>
                      </a:cubicBezTo>
                      <a:cubicBezTo>
                        <a:pt x="215" y="334"/>
                        <a:pt x="162" y="370"/>
                        <a:pt x="109" y="406"/>
                      </a:cubicBezTo>
                      <a:cubicBezTo>
                        <a:pt x="104" y="409"/>
                        <a:pt x="101" y="416"/>
                        <a:pt x="93" y="425"/>
                      </a:cubicBezTo>
                      <a:cubicBezTo>
                        <a:pt x="203" y="427"/>
                        <a:pt x="300" y="396"/>
                        <a:pt x="399" y="36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Freeform 16">
                  <a:extLst>
                    <a:ext uri="{FF2B5EF4-FFF2-40B4-BE49-F238E27FC236}">
                      <a16:creationId xmlns:a16="http://schemas.microsoft.com/office/drawing/2014/main" id="{B889473C-ABAD-6CFB-0F66-88CA219943EF}"/>
                    </a:ext>
                  </a:extLst>
                </p:cNvPr>
                <p:cNvSpPr>
                  <a:spLocks noEditPoints="1"/>
                </p:cNvSpPr>
                <p:nvPr/>
              </p:nvSpPr>
              <p:spPr bwMode="auto">
                <a:xfrm>
                  <a:off x="3413" y="1637"/>
                  <a:ext cx="347" cy="489"/>
                </a:xfrm>
                <a:custGeom>
                  <a:avLst/>
                  <a:gdLst>
                    <a:gd name="T0" fmla="*/ 109 w 230"/>
                    <a:gd name="T1" fmla="*/ 0 h 324"/>
                    <a:gd name="T2" fmla="*/ 214 w 230"/>
                    <a:gd name="T3" fmla="*/ 175 h 324"/>
                    <a:gd name="T4" fmla="*/ 183 w 230"/>
                    <a:gd name="T5" fmla="*/ 289 h 324"/>
                    <a:gd name="T6" fmla="*/ 65 w 230"/>
                    <a:gd name="T7" fmla="*/ 305 h 324"/>
                    <a:gd name="T8" fmla="*/ 4 w 230"/>
                    <a:gd name="T9" fmla="*/ 204 h 324"/>
                    <a:gd name="T10" fmla="*/ 17 w 230"/>
                    <a:gd name="T11" fmla="*/ 157 h 324"/>
                    <a:gd name="T12" fmla="*/ 109 w 230"/>
                    <a:gd name="T13" fmla="*/ 0 h 324"/>
                    <a:gd name="T14" fmla="*/ 115 w 230"/>
                    <a:gd name="T15" fmla="*/ 128 h 324"/>
                    <a:gd name="T16" fmla="*/ 109 w 230"/>
                    <a:gd name="T17" fmla="*/ 128 h 324"/>
                    <a:gd name="T18" fmla="*/ 75 w 230"/>
                    <a:gd name="T19" fmla="*/ 196 h 324"/>
                    <a:gd name="T20" fmla="*/ 88 w 230"/>
                    <a:gd name="T21" fmla="*/ 238 h 324"/>
                    <a:gd name="T22" fmla="*/ 134 w 230"/>
                    <a:gd name="T23" fmla="*/ 239 h 324"/>
                    <a:gd name="T24" fmla="*/ 148 w 230"/>
                    <a:gd name="T25" fmla="*/ 198 h 324"/>
                    <a:gd name="T26" fmla="*/ 115 w 230"/>
                    <a:gd name="T27" fmla="*/ 12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324">
                      <a:moveTo>
                        <a:pt x="109" y="0"/>
                      </a:moveTo>
                      <a:cubicBezTo>
                        <a:pt x="152" y="60"/>
                        <a:pt x="192" y="112"/>
                        <a:pt x="214" y="175"/>
                      </a:cubicBezTo>
                      <a:cubicBezTo>
                        <a:pt x="230" y="220"/>
                        <a:pt x="217" y="259"/>
                        <a:pt x="183" y="289"/>
                      </a:cubicBezTo>
                      <a:cubicBezTo>
                        <a:pt x="148" y="319"/>
                        <a:pt x="107" y="324"/>
                        <a:pt x="65" y="305"/>
                      </a:cubicBezTo>
                      <a:cubicBezTo>
                        <a:pt x="25" y="287"/>
                        <a:pt x="0" y="247"/>
                        <a:pt x="4" y="204"/>
                      </a:cubicBezTo>
                      <a:cubicBezTo>
                        <a:pt x="5" y="188"/>
                        <a:pt x="9" y="170"/>
                        <a:pt x="17" y="157"/>
                      </a:cubicBezTo>
                      <a:cubicBezTo>
                        <a:pt x="45" y="105"/>
                        <a:pt x="76" y="55"/>
                        <a:pt x="109" y="0"/>
                      </a:cubicBezTo>
                      <a:close/>
                      <a:moveTo>
                        <a:pt x="115" y="128"/>
                      </a:moveTo>
                      <a:cubicBezTo>
                        <a:pt x="113" y="128"/>
                        <a:pt x="111" y="128"/>
                        <a:pt x="109" y="128"/>
                      </a:cubicBezTo>
                      <a:cubicBezTo>
                        <a:pt x="98" y="151"/>
                        <a:pt x="86" y="173"/>
                        <a:pt x="75" y="196"/>
                      </a:cubicBezTo>
                      <a:cubicBezTo>
                        <a:pt x="68" y="213"/>
                        <a:pt x="75" y="227"/>
                        <a:pt x="88" y="238"/>
                      </a:cubicBezTo>
                      <a:cubicBezTo>
                        <a:pt x="102" y="249"/>
                        <a:pt x="118" y="250"/>
                        <a:pt x="134" y="239"/>
                      </a:cubicBezTo>
                      <a:cubicBezTo>
                        <a:pt x="148" y="229"/>
                        <a:pt x="156" y="215"/>
                        <a:pt x="148" y="198"/>
                      </a:cubicBezTo>
                      <a:cubicBezTo>
                        <a:pt x="138" y="174"/>
                        <a:pt x="126" y="152"/>
                        <a:pt x="115" y="1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Freeform 12">
                  <a:extLst>
                    <a:ext uri="{FF2B5EF4-FFF2-40B4-BE49-F238E27FC236}">
                      <a16:creationId xmlns:a16="http://schemas.microsoft.com/office/drawing/2014/main" id="{0C921619-1099-3058-E1E5-81E5EBBFB573}"/>
                    </a:ext>
                  </a:extLst>
                </p:cNvPr>
                <p:cNvSpPr>
                  <a:spLocks/>
                </p:cNvSpPr>
                <p:nvPr/>
              </p:nvSpPr>
              <p:spPr bwMode="auto">
                <a:xfrm>
                  <a:off x="2410" y="390"/>
                  <a:ext cx="296" cy="298"/>
                </a:xfrm>
                <a:custGeom>
                  <a:avLst/>
                  <a:gdLst>
                    <a:gd name="T0" fmla="*/ 113 w 196"/>
                    <a:gd name="T1" fmla="*/ 0 h 198"/>
                    <a:gd name="T2" fmla="*/ 133 w 196"/>
                    <a:gd name="T3" fmla="*/ 62 h 198"/>
                    <a:gd name="T4" fmla="*/ 195 w 196"/>
                    <a:gd name="T5" fmla="*/ 98 h 198"/>
                    <a:gd name="T6" fmla="*/ 135 w 196"/>
                    <a:gd name="T7" fmla="*/ 133 h 198"/>
                    <a:gd name="T8" fmla="*/ 98 w 196"/>
                    <a:gd name="T9" fmla="*/ 194 h 198"/>
                    <a:gd name="T10" fmla="*/ 67 w 196"/>
                    <a:gd name="T11" fmla="*/ 172 h 198"/>
                    <a:gd name="T12" fmla="*/ 63 w 196"/>
                    <a:gd name="T13" fmla="*/ 134 h 198"/>
                    <a:gd name="T14" fmla="*/ 1 w 196"/>
                    <a:gd name="T15" fmla="*/ 97 h 198"/>
                    <a:gd name="T16" fmla="*/ 64 w 196"/>
                    <a:gd name="T17" fmla="*/ 62 h 198"/>
                    <a:gd name="T18" fmla="*/ 85 w 196"/>
                    <a:gd name="T19" fmla="*/ 0 h 198"/>
                    <a:gd name="T20" fmla="*/ 113 w 196"/>
                    <a:gd name="T2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198">
                      <a:moveTo>
                        <a:pt x="113" y="0"/>
                      </a:moveTo>
                      <a:cubicBezTo>
                        <a:pt x="134" y="16"/>
                        <a:pt x="134" y="38"/>
                        <a:pt x="133" y="62"/>
                      </a:cubicBezTo>
                      <a:cubicBezTo>
                        <a:pt x="160" y="65"/>
                        <a:pt x="196" y="56"/>
                        <a:pt x="195" y="98"/>
                      </a:cubicBezTo>
                      <a:cubicBezTo>
                        <a:pt x="194" y="139"/>
                        <a:pt x="160" y="130"/>
                        <a:pt x="135" y="133"/>
                      </a:cubicBezTo>
                      <a:cubicBezTo>
                        <a:pt x="127" y="186"/>
                        <a:pt x="120" y="198"/>
                        <a:pt x="98" y="194"/>
                      </a:cubicBezTo>
                      <a:cubicBezTo>
                        <a:pt x="86" y="192"/>
                        <a:pt x="73" y="182"/>
                        <a:pt x="67" y="172"/>
                      </a:cubicBezTo>
                      <a:cubicBezTo>
                        <a:pt x="61" y="162"/>
                        <a:pt x="64" y="147"/>
                        <a:pt x="63" y="134"/>
                      </a:cubicBezTo>
                      <a:cubicBezTo>
                        <a:pt x="11" y="126"/>
                        <a:pt x="0" y="120"/>
                        <a:pt x="1" y="97"/>
                      </a:cubicBezTo>
                      <a:cubicBezTo>
                        <a:pt x="1" y="74"/>
                        <a:pt x="13" y="67"/>
                        <a:pt x="64" y="62"/>
                      </a:cubicBezTo>
                      <a:cubicBezTo>
                        <a:pt x="65" y="40"/>
                        <a:pt x="60" y="15"/>
                        <a:pt x="85" y="0"/>
                      </a:cubicBezTo>
                      <a:cubicBezTo>
                        <a:pt x="94" y="0"/>
                        <a:pt x="104" y="0"/>
                        <a:pt x="113"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sp>
          <p:nvSpPr>
            <p:cNvPr id="6" name="Rectangle 5">
              <a:extLst>
                <a:ext uri="{FF2B5EF4-FFF2-40B4-BE49-F238E27FC236}">
                  <a16:creationId xmlns:a16="http://schemas.microsoft.com/office/drawing/2014/main" id="{ECAB1DCA-CDA5-7366-2855-E81D16F164D3}"/>
                </a:ext>
              </a:extLst>
            </p:cNvPr>
            <p:cNvSpPr>
              <a:spLocks/>
            </p:cNvSpPr>
            <p:nvPr/>
          </p:nvSpPr>
          <p:spPr>
            <a:xfrm>
              <a:off x="3483429" y="1683981"/>
              <a:ext cx="5225142" cy="399599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endParaRPr lang="en-US" sz="1600" b="1" noProof="0" dirty="0">
                <a:solidFill>
                  <a:schemeClr val="tx1"/>
                </a:solidFill>
              </a:endParaRPr>
            </a:p>
            <a:p>
              <a:pPr algn="ctr">
                <a:spcAft>
                  <a:spcPts val="600"/>
                </a:spcAft>
              </a:pPr>
              <a:r>
                <a:rPr lang="en-US" sz="2000" b="1" noProof="0" dirty="0">
                  <a:solidFill>
                    <a:schemeClr val="accent1"/>
                  </a:solidFill>
                </a:rPr>
                <a:t>Medication adherence</a:t>
              </a:r>
              <a:r>
                <a:rPr lang="en-US" sz="2000" b="1" baseline="30000" noProof="0" dirty="0">
                  <a:solidFill>
                    <a:schemeClr val="accent1"/>
                  </a:solidFill>
                </a:rPr>
                <a:t>1</a:t>
              </a:r>
              <a:endParaRPr lang="en-US" sz="2000" noProof="0" dirty="0">
                <a:solidFill>
                  <a:schemeClr val="accent1"/>
                </a:solidFill>
              </a:endParaRPr>
            </a:p>
            <a:p>
              <a:pPr algn="ctr">
                <a:spcAft>
                  <a:spcPts val="600"/>
                </a:spcAft>
              </a:pPr>
              <a:r>
                <a:rPr lang="en-US" noProof="0" dirty="0">
                  <a:solidFill>
                    <a:schemeClr val="accent1"/>
                  </a:solidFill>
                </a:rPr>
                <a:t>There are several barriers to medication adherence, including cost, lack of transportation to the pharmacy, adverse effects, and complexity of medication regimen</a:t>
              </a:r>
            </a:p>
            <a:p>
              <a:pPr algn="ctr">
                <a:spcAft>
                  <a:spcPts val="600"/>
                </a:spcAft>
              </a:pPr>
              <a:r>
                <a:rPr lang="en-US" noProof="0" dirty="0">
                  <a:solidFill>
                    <a:schemeClr val="accent1"/>
                  </a:solidFill>
                </a:rPr>
                <a:t>When engaging with patients, inquire about adverse events, assess adherence levels, assess patient satisfaction, and offer tools such as pill boxes and alarms/calendars</a:t>
              </a:r>
            </a:p>
          </p:txBody>
        </p:sp>
        <p:sp>
          <p:nvSpPr>
            <p:cNvPr id="4" name="Oval 3">
              <a:extLst>
                <a:ext uri="{FF2B5EF4-FFF2-40B4-BE49-F238E27FC236}">
                  <a16:creationId xmlns:a16="http://schemas.microsoft.com/office/drawing/2014/main" id="{4934FBFB-B3CF-9596-3E51-9C2C85EB0D09}"/>
                </a:ext>
              </a:extLst>
            </p:cNvPr>
            <p:cNvSpPr/>
            <p:nvPr/>
          </p:nvSpPr>
          <p:spPr>
            <a:xfrm>
              <a:off x="5595497" y="1775790"/>
              <a:ext cx="1096620" cy="109662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 name="Freeform 233">
              <a:extLst>
                <a:ext uri="{FF2B5EF4-FFF2-40B4-BE49-F238E27FC236}">
                  <a16:creationId xmlns:a16="http://schemas.microsoft.com/office/drawing/2014/main" id="{BA1B53F2-A9CC-C64D-E9FE-6910D23D2C52}"/>
                </a:ext>
              </a:extLst>
            </p:cNvPr>
            <p:cNvSpPr>
              <a:spLocks/>
            </p:cNvSpPr>
            <p:nvPr/>
          </p:nvSpPr>
          <p:spPr bwMode="auto">
            <a:xfrm>
              <a:off x="5722510" y="2330658"/>
              <a:ext cx="842593" cy="333793"/>
            </a:xfrm>
            <a:custGeom>
              <a:avLst/>
              <a:gdLst>
                <a:gd name="T0" fmla="*/ 0 w 1621"/>
                <a:gd name="T1" fmla="*/ 458 h 642"/>
                <a:gd name="T2" fmla="*/ 52 w 1621"/>
                <a:gd name="T3" fmla="*/ 435 h 642"/>
                <a:gd name="T4" fmla="*/ 558 w 1621"/>
                <a:gd name="T5" fmla="*/ 482 h 642"/>
                <a:gd name="T6" fmla="*/ 808 w 1621"/>
                <a:gd name="T7" fmla="*/ 551 h 642"/>
                <a:gd name="T8" fmla="*/ 1095 w 1621"/>
                <a:gd name="T9" fmla="*/ 513 h 642"/>
                <a:gd name="T10" fmla="*/ 1517 w 1621"/>
                <a:gd name="T11" fmla="*/ 254 h 642"/>
                <a:gd name="T12" fmla="*/ 1526 w 1621"/>
                <a:gd name="T13" fmla="*/ 248 h 642"/>
                <a:gd name="T14" fmla="*/ 1541 w 1621"/>
                <a:gd name="T15" fmla="*/ 196 h 642"/>
                <a:gd name="T16" fmla="*/ 1488 w 1621"/>
                <a:gd name="T17" fmla="*/ 180 h 642"/>
                <a:gd name="T18" fmla="*/ 1329 w 1621"/>
                <a:gd name="T19" fmla="*/ 257 h 642"/>
                <a:gd name="T20" fmla="*/ 1074 w 1621"/>
                <a:gd name="T21" fmla="*/ 382 h 642"/>
                <a:gd name="T22" fmla="*/ 987 w 1621"/>
                <a:gd name="T23" fmla="*/ 390 h 642"/>
                <a:gd name="T24" fmla="*/ 734 w 1621"/>
                <a:gd name="T25" fmla="*/ 336 h 642"/>
                <a:gd name="T26" fmla="*/ 697 w 1621"/>
                <a:gd name="T27" fmla="*/ 289 h 642"/>
                <a:gd name="T28" fmla="*/ 748 w 1621"/>
                <a:gd name="T29" fmla="*/ 262 h 642"/>
                <a:gd name="T30" fmla="*/ 993 w 1621"/>
                <a:gd name="T31" fmla="*/ 314 h 642"/>
                <a:gd name="T32" fmla="*/ 1010 w 1621"/>
                <a:gd name="T33" fmla="*/ 317 h 642"/>
                <a:gd name="T34" fmla="*/ 1064 w 1621"/>
                <a:gd name="T35" fmla="*/ 283 h 642"/>
                <a:gd name="T36" fmla="*/ 1029 w 1621"/>
                <a:gd name="T37" fmla="*/ 234 h 642"/>
                <a:gd name="T38" fmla="*/ 825 w 1621"/>
                <a:gd name="T39" fmla="*/ 184 h 642"/>
                <a:gd name="T40" fmla="*/ 772 w 1621"/>
                <a:gd name="T41" fmla="*/ 162 h 642"/>
                <a:gd name="T42" fmla="*/ 409 w 1621"/>
                <a:gd name="T43" fmla="*/ 113 h 642"/>
                <a:gd name="T44" fmla="*/ 288 w 1621"/>
                <a:gd name="T45" fmla="*/ 151 h 642"/>
                <a:gd name="T46" fmla="*/ 150 w 1621"/>
                <a:gd name="T47" fmla="*/ 158 h 642"/>
                <a:gd name="T48" fmla="*/ 51 w 1621"/>
                <a:gd name="T49" fmla="*/ 159 h 642"/>
                <a:gd name="T50" fmla="*/ 0 w 1621"/>
                <a:gd name="T51" fmla="*/ 136 h 642"/>
                <a:gd name="T52" fmla="*/ 0 w 1621"/>
                <a:gd name="T53" fmla="*/ 109 h 642"/>
                <a:gd name="T54" fmla="*/ 50 w 1621"/>
                <a:gd name="T55" fmla="*/ 83 h 642"/>
                <a:gd name="T56" fmla="*/ 200 w 1621"/>
                <a:gd name="T57" fmla="*/ 84 h 642"/>
                <a:gd name="T58" fmla="*/ 344 w 1621"/>
                <a:gd name="T59" fmla="*/ 57 h 642"/>
                <a:gd name="T60" fmla="*/ 736 w 1621"/>
                <a:gd name="T61" fmla="*/ 63 h 642"/>
                <a:gd name="T62" fmla="*/ 1015 w 1621"/>
                <a:gd name="T63" fmla="*/ 152 h 642"/>
                <a:gd name="T64" fmla="*/ 1141 w 1621"/>
                <a:gd name="T65" fmla="*/ 264 h 642"/>
                <a:gd name="T66" fmla="*/ 1190 w 1621"/>
                <a:gd name="T67" fmla="*/ 240 h 642"/>
                <a:gd name="T68" fmla="*/ 1446 w 1621"/>
                <a:gd name="T69" fmla="*/ 117 h 642"/>
                <a:gd name="T70" fmla="*/ 1617 w 1621"/>
                <a:gd name="T71" fmla="*/ 184 h 642"/>
                <a:gd name="T72" fmla="*/ 1621 w 1621"/>
                <a:gd name="T73" fmla="*/ 189 h 642"/>
                <a:gd name="T74" fmla="*/ 1621 w 1621"/>
                <a:gd name="T75" fmla="*/ 239 h 642"/>
                <a:gd name="T76" fmla="*/ 1540 w 1621"/>
                <a:gd name="T77" fmla="*/ 329 h 642"/>
                <a:gd name="T78" fmla="*/ 1130 w 1621"/>
                <a:gd name="T79" fmla="*/ 579 h 642"/>
                <a:gd name="T80" fmla="*/ 988 w 1621"/>
                <a:gd name="T81" fmla="*/ 635 h 642"/>
                <a:gd name="T82" fmla="*/ 962 w 1621"/>
                <a:gd name="T83" fmla="*/ 642 h 642"/>
                <a:gd name="T84" fmla="*/ 859 w 1621"/>
                <a:gd name="T85" fmla="*/ 642 h 642"/>
                <a:gd name="T86" fmla="*/ 796 w 1621"/>
                <a:gd name="T87" fmla="*/ 625 h 642"/>
                <a:gd name="T88" fmla="*/ 484 w 1621"/>
                <a:gd name="T89" fmla="*/ 543 h 642"/>
                <a:gd name="T90" fmla="*/ 57 w 1621"/>
                <a:gd name="T91" fmla="*/ 511 h 642"/>
                <a:gd name="T92" fmla="*/ 0 w 1621"/>
                <a:gd name="T93" fmla="*/ 490 h 642"/>
                <a:gd name="T94" fmla="*/ 0 w 1621"/>
                <a:gd name="T95" fmla="*/ 45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1" h="642">
                  <a:moveTo>
                    <a:pt x="0" y="458"/>
                  </a:moveTo>
                  <a:cubicBezTo>
                    <a:pt x="12" y="440"/>
                    <a:pt x="30" y="435"/>
                    <a:pt x="52" y="435"/>
                  </a:cubicBezTo>
                  <a:cubicBezTo>
                    <a:pt x="222" y="432"/>
                    <a:pt x="392" y="440"/>
                    <a:pt x="558" y="482"/>
                  </a:cubicBezTo>
                  <a:cubicBezTo>
                    <a:pt x="642" y="503"/>
                    <a:pt x="725" y="526"/>
                    <a:pt x="808" y="551"/>
                  </a:cubicBezTo>
                  <a:cubicBezTo>
                    <a:pt x="910" y="581"/>
                    <a:pt x="1005" y="568"/>
                    <a:pt x="1095" y="513"/>
                  </a:cubicBezTo>
                  <a:cubicBezTo>
                    <a:pt x="1236" y="426"/>
                    <a:pt x="1376" y="340"/>
                    <a:pt x="1517" y="254"/>
                  </a:cubicBezTo>
                  <a:cubicBezTo>
                    <a:pt x="1520" y="252"/>
                    <a:pt x="1523" y="250"/>
                    <a:pt x="1526" y="248"/>
                  </a:cubicBezTo>
                  <a:cubicBezTo>
                    <a:pt x="1546" y="234"/>
                    <a:pt x="1551" y="214"/>
                    <a:pt x="1541" y="196"/>
                  </a:cubicBezTo>
                  <a:cubicBezTo>
                    <a:pt x="1530" y="177"/>
                    <a:pt x="1509" y="171"/>
                    <a:pt x="1488" y="180"/>
                  </a:cubicBezTo>
                  <a:cubicBezTo>
                    <a:pt x="1435" y="206"/>
                    <a:pt x="1382" y="231"/>
                    <a:pt x="1329" y="257"/>
                  </a:cubicBezTo>
                  <a:cubicBezTo>
                    <a:pt x="1244" y="298"/>
                    <a:pt x="1159" y="340"/>
                    <a:pt x="1074" y="382"/>
                  </a:cubicBezTo>
                  <a:cubicBezTo>
                    <a:pt x="1046" y="395"/>
                    <a:pt x="1017" y="396"/>
                    <a:pt x="987" y="390"/>
                  </a:cubicBezTo>
                  <a:cubicBezTo>
                    <a:pt x="903" y="371"/>
                    <a:pt x="818" y="354"/>
                    <a:pt x="734" y="336"/>
                  </a:cubicBezTo>
                  <a:cubicBezTo>
                    <a:pt x="706" y="330"/>
                    <a:pt x="693" y="312"/>
                    <a:pt x="697" y="289"/>
                  </a:cubicBezTo>
                  <a:cubicBezTo>
                    <a:pt x="702" y="267"/>
                    <a:pt x="720" y="256"/>
                    <a:pt x="748" y="262"/>
                  </a:cubicBezTo>
                  <a:cubicBezTo>
                    <a:pt x="829" y="279"/>
                    <a:pt x="911" y="296"/>
                    <a:pt x="993" y="314"/>
                  </a:cubicBezTo>
                  <a:cubicBezTo>
                    <a:pt x="998" y="315"/>
                    <a:pt x="1004" y="316"/>
                    <a:pt x="1010" y="317"/>
                  </a:cubicBezTo>
                  <a:cubicBezTo>
                    <a:pt x="1037" y="322"/>
                    <a:pt x="1059" y="308"/>
                    <a:pt x="1064" y="283"/>
                  </a:cubicBezTo>
                  <a:cubicBezTo>
                    <a:pt x="1068" y="261"/>
                    <a:pt x="1055" y="240"/>
                    <a:pt x="1029" y="234"/>
                  </a:cubicBezTo>
                  <a:cubicBezTo>
                    <a:pt x="961" y="217"/>
                    <a:pt x="893" y="201"/>
                    <a:pt x="825" y="184"/>
                  </a:cubicBezTo>
                  <a:cubicBezTo>
                    <a:pt x="807" y="179"/>
                    <a:pt x="788" y="172"/>
                    <a:pt x="772" y="162"/>
                  </a:cubicBezTo>
                  <a:cubicBezTo>
                    <a:pt x="657" y="98"/>
                    <a:pt x="538" y="71"/>
                    <a:pt x="409" y="113"/>
                  </a:cubicBezTo>
                  <a:cubicBezTo>
                    <a:pt x="368" y="125"/>
                    <a:pt x="329" y="144"/>
                    <a:pt x="288" y="151"/>
                  </a:cubicBezTo>
                  <a:cubicBezTo>
                    <a:pt x="243" y="159"/>
                    <a:pt x="196" y="157"/>
                    <a:pt x="150" y="158"/>
                  </a:cubicBezTo>
                  <a:cubicBezTo>
                    <a:pt x="117" y="159"/>
                    <a:pt x="84" y="157"/>
                    <a:pt x="51" y="159"/>
                  </a:cubicBezTo>
                  <a:cubicBezTo>
                    <a:pt x="29" y="160"/>
                    <a:pt x="12" y="154"/>
                    <a:pt x="0" y="136"/>
                  </a:cubicBezTo>
                  <a:cubicBezTo>
                    <a:pt x="0" y="127"/>
                    <a:pt x="0" y="118"/>
                    <a:pt x="0" y="109"/>
                  </a:cubicBezTo>
                  <a:cubicBezTo>
                    <a:pt x="11" y="89"/>
                    <a:pt x="28" y="82"/>
                    <a:pt x="50" y="83"/>
                  </a:cubicBezTo>
                  <a:cubicBezTo>
                    <a:pt x="100" y="84"/>
                    <a:pt x="150" y="84"/>
                    <a:pt x="200" y="84"/>
                  </a:cubicBezTo>
                  <a:cubicBezTo>
                    <a:pt x="250" y="85"/>
                    <a:pt x="298" y="77"/>
                    <a:pt x="344" y="57"/>
                  </a:cubicBezTo>
                  <a:cubicBezTo>
                    <a:pt x="475" y="0"/>
                    <a:pt x="609" y="1"/>
                    <a:pt x="736" y="63"/>
                  </a:cubicBezTo>
                  <a:cubicBezTo>
                    <a:pt x="826" y="106"/>
                    <a:pt x="920" y="131"/>
                    <a:pt x="1015" y="152"/>
                  </a:cubicBezTo>
                  <a:cubicBezTo>
                    <a:pt x="1079" y="166"/>
                    <a:pt x="1128" y="191"/>
                    <a:pt x="1141" y="264"/>
                  </a:cubicBezTo>
                  <a:cubicBezTo>
                    <a:pt x="1159" y="255"/>
                    <a:pt x="1174" y="248"/>
                    <a:pt x="1190" y="240"/>
                  </a:cubicBezTo>
                  <a:cubicBezTo>
                    <a:pt x="1275" y="199"/>
                    <a:pt x="1361" y="159"/>
                    <a:pt x="1446" y="117"/>
                  </a:cubicBezTo>
                  <a:cubicBezTo>
                    <a:pt x="1521" y="81"/>
                    <a:pt x="1587" y="106"/>
                    <a:pt x="1617" y="184"/>
                  </a:cubicBezTo>
                  <a:cubicBezTo>
                    <a:pt x="1618" y="186"/>
                    <a:pt x="1619" y="188"/>
                    <a:pt x="1621" y="189"/>
                  </a:cubicBezTo>
                  <a:cubicBezTo>
                    <a:pt x="1621" y="206"/>
                    <a:pt x="1621" y="222"/>
                    <a:pt x="1621" y="239"/>
                  </a:cubicBezTo>
                  <a:cubicBezTo>
                    <a:pt x="1608" y="282"/>
                    <a:pt x="1577" y="307"/>
                    <a:pt x="1540" y="329"/>
                  </a:cubicBezTo>
                  <a:cubicBezTo>
                    <a:pt x="1403" y="411"/>
                    <a:pt x="1267" y="496"/>
                    <a:pt x="1130" y="579"/>
                  </a:cubicBezTo>
                  <a:cubicBezTo>
                    <a:pt x="1086" y="607"/>
                    <a:pt x="1039" y="625"/>
                    <a:pt x="988" y="635"/>
                  </a:cubicBezTo>
                  <a:cubicBezTo>
                    <a:pt x="979" y="637"/>
                    <a:pt x="971" y="640"/>
                    <a:pt x="962" y="642"/>
                  </a:cubicBezTo>
                  <a:cubicBezTo>
                    <a:pt x="928" y="642"/>
                    <a:pt x="894" y="642"/>
                    <a:pt x="859" y="642"/>
                  </a:cubicBezTo>
                  <a:cubicBezTo>
                    <a:pt x="838" y="636"/>
                    <a:pt x="817" y="631"/>
                    <a:pt x="796" y="625"/>
                  </a:cubicBezTo>
                  <a:cubicBezTo>
                    <a:pt x="692" y="597"/>
                    <a:pt x="589" y="567"/>
                    <a:pt x="484" y="543"/>
                  </a:cubicBezTo>
                  <a:cubicBezTo>
                    <a:pt x="344" y="511"/>
                    <a:pt x="201" y="508"/>
                    <a:pt x="57" y="511"/>
                  </a:cubicBezTo>
                  <a:cubicBezTo>
                    <a:pt x="34" y="512"/>
                    <a:pt x="15" y="507"/>
                    <a:pt x="0" y="490"/>
                  </a:cubicBezTo>
                  <a:cubicBezTo>
                    <a:pt x="0" y="479"/>
                    <a:pt x="0" y="469"/>
                    <a:pt x="0" y="458"/>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Freeform 234">
              <a:extLst>
                <a:ext uri="{FF2B5EF4-FFF2-40B4-BE49-F238E27FC236}">
                  <a16:creationId xmlns:a16="http://schemas.microsoft.com/office/drawing/2014/main" id="{BD7942FE-D332-EBFC-F352-8CD34DBD0C4E}"/>
                </a:ext>
              </a:extLst>
            </p:cNvPr>
            <p:cNvSpPr>
              <a:spLocks noEditPoints="1"/>
            </p:cNvSpPr>
            <p:nvPr/>
          </p:nvSpPr>
          <p:spPr bwMode="auto">
            <a:xfrm>
              <a:off x="6078049" y="1983748"/>
              <a:ext cx="373834" cy="359682"/>
            </a:xfrm>
            <a:custGeom>
              <a:avLst/>
              <a:gdLst>
                <a:gd name="T0" fmla="*/ 395 w 719"/>
                <a:gd name="T1" fmla="*/ 0 h 691"/>
                <a:gd name="T2" fmla="*/ 457 w 719"/>
                <a:gd name="T3" fmla="*/ 17 h 691"/>
                <a:gd name="T4" fmla="*/ 688 w 719"/>
                <a:gd name="T5" fmla="*/ 399 h 691"/>
                <a:gd name="T6" fmla="*/ 328 w 719"/>
                <a:gd name="T7" fmla="*/ 681 h 691"/>
                <a:gd name="T8" fmla="*/ 11 w 719"/>
                <a:gd name="T9" fmla="*/ 363 h 691"/>
                <a:gd name="T10" fmla="*/ 289 w 719"/>
                <a:gd name="T11" fmla="*/ 6 h 691"/>
                <a:gd name="T12" fmla="*/ 305 w 719"/>
                <a:gd name="T13" fmla="*/ 0 h 691"/>
                <a:gd name="T14" fmla="*/ 395 w 719"/>
                <a:gd name="T15" fmla="*/ 0 h 691"/>
                <a:gd name="T16" fmla="*/ 351 w 719"/>
                <a:gd name="T17" fmla="*/ 607 h 691"/>
                <a:gd name="T18" fmla="*/ 618 w 719"/>
                <a:gd name="T19" fmla="*/ 344 h 691"/>
                <a:gd name="T20" fmla="*/ 357 w 719"/>
                <a:gd name="T21" fmla="*/ 75 h 691"/>
                <a:gd name="T22" fmla="*/ 86 w 719"/>
                <a:gd name="T23" fmla="*/ 339 h 691"/>
                <a:gd name="T24" fmla="*/ 351 w 719"/>
                <a:gd name="T25" fmla="*/ 60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9" h="691">
                  <a:moveTo>
                    <a:pt x="395" y="0"/>
                  </a:moveTo>
                  <a:cubicBezTo>
                    <a:pt x="416" y="6"/>
                    <a:pt x="437" y="10"/>
                    <a:pt x="457" y="17"/>
                  </a:cubicBezTo>
                  <a:cubicBezTo>
                    <a:pt x="619" y="70"/>
                    <a:pt x="719" y="235"/>
                    <a:pt x="688" y="399"/>
                  </a:cubicBezTo>
                  <a:cubicBezTo>
                    <a:pt x="655" y="575"/>
                    <a:pt x="507" y="691"/>
                    <a:pt x="328" y="681"/>
                  </a:cubicBezTo>
                  <a:cubicBezTo>
                    <a:pt x="161" y="672"/>
                    <a:pt x="22" y="533"/>
                    <a:pt x="11" y="363"/>
                  </a:cubicBezTo>
                  <a:cubicBezTo>
                    <a:pt x="0" y="192"/>
                    <a:pt x="120" y="38"/>
                    <a:pt x="289" y="6"/>
                  </a:cubicBezTo>
                  <a:cubicBezTo>
                    <a:pt x="295" y="5"/>
                    <a:pt x="300" y="2"/>
                    <a:pt x="305" y="0"/>
                  </a:cubicBezTo>
                  <a:cubicBezTo>
                    <a:pt x="335" y="0"/>
                    <a:pt x="365" y="0"/>
                    <a:pt x="395" y="0"/>
                  </a:cubicBezTo>
                  <a:close/>
                  <a:moveTo>
                    <a:pt x="351" y="607"/>
                  </a:moveTo>
                  <a:cubicBezTo>
                    <a:pt x="494" y="609"/>
                    <a:pt x="615" y="491"/>
                    <a:pt x="618" y="344"/>
                  </a:cubicBezTo>
                  <a:cubicBezTo>
                    <a:pt x="622" y="201"/>
                    <a:pt x="502" y="78"/>
                    <a:pt x="357" y="75"/>
                  </a:cubicBezTo>
                  <a:cubicBezTo>
                    <a:pt x="210" y="72"/>
                    <a:pt x="88" y="191"/>
                    <a:pt x="86" y="339"/>
                  </a:cubicBezTo>
                  <a:cubicBezTo>
                    <a:pt x="83" y="483"/>
                    <a:pt x="203" y="604"/>
                    <a:pt x="351" y="60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Freeform 235">
              <a:extLst>
                <a:ext uri="{FF2B5EF4-FFF2-40B4-BE49-F238E27FC236}">
                  <a16:creationId xmlns:a16="http://schemas.microsoft.com/office/drawing/2014/main" id="{E5933DA1-B6DF-A193-E61C-92193D105707}"/>
                </a:ext>
              </a:extLst>
            </p:cNvPr>
            <p:cNvSpPr>
              <a:spLocks/>
            </p:cNvSpPr>
            <p:nvPr/>
          </p:nvSpPr>
          <p:spPr bwMode="auto">
            <a:xfrm>
              <a:off x="6191614" y="2091791"/>
              <a:ext cx="138764" cy="138764"/>
            </a:xfrm>
            <a:custGeom>
              <a:avLst/>
              <a:gdLst>
                <a:gd name="T0" fmla="*/ 172 w 267"/>
                <a:gd name="T1" fmla="*/ 97 h 267"/>
                <a:gd name="T2" fmla="*/ 228 w 267"/>
                <a:gd name="T3" fmla="*/ 97 h 267"/>
                <a:gd name="T4" fmla="*/ 267 w 267"/>
                <a:gd name="T5" fmla="*/ 134 h 267"/>
                <a:gd name="T6" fmla="*/ 228 w 267"/>
                <a:gd name="T7" fmla="*/ 171 h 267"/>
                <a:gd name="T8" fmla="*/ 202 w 267"/>
                <a:gd name="T9" fmla="*/ 171 h 267"/>
                <a:gd name="T10" fmla="*/ 172 w 267"/>
                <a:gd name="T11" fmla="*/ 171 h 267"/>
                <a:gd name="T12" fmla="*/ 172 w 267"/>
                <a:gd name="T13" fmla="*/ 224 h 267"/>
                <a:gd name="T14" fmla="*/ 134 w 267"/>
                <a:gd name="T15" fmla="*/ 267 h 267"/>
                <a:gd name="T16" fmla="*/ 97 w 267"/>
                <a:gd name="T17" fmla="*/ 224 h 267"/>
                <a:gd name="T18" fmla="*/ 97 w 267"/>
                <a:gd name="T19" fmla="*/ 171 h 267"/>
                <a:gd name="T20" fmla="*/ 43 w 267"/>
                <a:gd name="T21" fmla="*/ 171 h 267"/>
                <a:gd name="T22" fmla="*/ 1 w 267"/>
                <a:gd name="T23" fmla="*/ 133 h 267"/>
                <a:gd name="T24" fmla="*/ 43 w 267"/>
                <a:gd name="T25" fmla="*/ 97 h 267"/>
                <a:gd name="T26" fmla="*/ 97 w 267"/>
                <a:gd name="T27" fmla="*/ 97 h 267"/>
                <a:gd name="T28" fmla="*/ 97 w 267"/>
                <a:gd name="T29" fmla="*/ 42 h 267"/>
                <a:gd name="T30" fmla="*/ 134 w 267"/>
                <a:gd name="T31" fmla="*/ 0 h 267"/>
                <a:gd name="T32" fmla="*/ 172 w 267"/>
                <a:gd name="T33" fmla="*/ 42 h 267"/>
                <a:gd name="T34" fmla="*/ 172 w 267"/>
                <a:gd name="T35" fmla="*/ 69 h 267"/>
                <a:gd name="T36" fmla="*/ 172 w 267"/>
                <a:gd name="T37" fmla="*/ 9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7" h="267">
                  <a:moveTo>
                    <a:pt x="172" y="97"/>
                  </a:moveTo>
                  <a:cubicBezTo>
                    <a:pt x="192" y="97"/>
                    <a:pt x="210" y="97"/>
                    <a:pt x="228" y="97"/>
                  </a:cubicBezTo>
                  <a:cubicBezTo>
                    <a:pt x="252" y="98"/>
                    <a:pt x="267" y="112"/>
                    <a:pt x="267" y="134"/>
                  </a:cubicBezTo>
                  <a:cubicBezTo>
                    <a:pt x="267" y="156"/>
                    <a:pt x="253" y="170"/>
                    <a:pt x="228" y="171"/>
                  </a:cubicBezTo>
                  <a:cubicBezTo>
                    <a:pt x="219" y="172"/>
                    <a:pt x="211" y="171"/>
                    <a:pt x="202" y="171"/>
                  </a:cubicBezTo>
                  <a:cubicBezTo>
                    <a:pt x="193" y="171"/>
                    <a:pt x="184" y="171"/>
                    <a:pt x="172" y="171"/>
                  </a:cubicBezTo>
                  <a:cubicBezTo>
                    <a:pt x="172" y="190"/>
                    <a:pt x="172" y="207"/>
                    <a:pt x="172" y="224"/>
                  </a:cubicBezTo>
                  <a:cubicBezTo>
                    <a:pt x="171" y="251"/>
                    <a:pt x="157" y="267"/>
                    <a:pt x="134" y="267"/>
                  </a:cubicBezTo>
                  <a:cubicBezTo>
                    <a:pt x="111" y="267"/>
                    <a:pt x="97" y="252"/>
                    <a:pt x="97" y="224"/>
                  </a:cubicBezTo>
                  <a:cubicBezTo>
                    <a:pt x="97" y="208"/>
                    <a:pt x="97" y="192"/>
                    <a:pt x="97" y="171"/>
                  </a:cubicBezTo>
                  <a:cubicBezTo>
                    <a:pt x="78" y="171"/>
                    <a:pt x="61" y="172"/>
                    <a:pt x="43" y="171"/>
                  </a:cubicBezTo>
                  <a:cubicBezTo>
                    <a:pt x="16" y="171"/>
                    <a:pt x="0" y="156"/>
                    <a:pt x="1" y="133"/>
                  </a:cubicBezTo>
                  <a:cubicBezTo>
                    <a:pt x="2" y="111"/>
                    <a:pt x="17" y="98"/>
                    <a:pt x="43" y="97"/>
                  </a:cubicBezTo>
                  <a:cubicBezTo>
                    <a:pt x="60" y="97"/>
                    <a:pt x="77" y="97"/>
                    <a:pt x="97" y="97"/>
                  </a:cubicBezTo>
                  <a:cubicBezTo>
                    <a:pt x="97" y="77"/>
                    <a:pt x="97" y="59"/>
                    <a:pt x="97" y="42"/>
                  </a:cubicBezTo>
                  <a:cubicBezTo>
                    <a:pt x="97" y="17"/>
                    <a:pt x="112" y="1"/>
                    <a:pt x="134" y="0"/>
                  </a:cubicBezTo>
                  <a:cubicBezTo>
                    <a:pt x="155" y="0"/>
                    <a:pt x="171" y="18"/>
                    <a:pt x="172" y="42"/>
                  </a:cubicBezTo>
                  <a:cubicBezTo>
                    <a:pt x="172" y="51"/>
                    <a:pt x="172" y="60"/>
                    <a:pt x="172" y="69"/>
                  </a:cubicBezTo>
                  <a:cubicBezTo>
                    <a:pt x="172" y="77"/>
                    <a:pt x="172" y="85"/>
                    <a:pt x="172" y="9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31" name="Rectangle 30">
            <a:extLst>
              <a:ext uri="{FF2B5EF4-FFF2-40B4-BE49-F238E27FC236}">
                <a16:creationId xmlns:a16="http://schemas.microsoft.com/office/drawing/2014/main" id="{B843C081-80A0-5BC1-574F-787DE9D92794}"/>
              </a:ext>
            </a:extLst>
          </p:cNvPr>
          <p:cNvSpPr/>
          <p:nvPr/>
        </p:nvSpPr>
        <p:spPr>
          <a:xfrm>
            <a:off x="-1" y="1676400"/>
            <a:ext cx="2984985" cy="4003580"/>
          </a:xfrm>
          <a:prstGeom prst="rect">
            <a:avLst/>
          </a:prstGeom>
          <a:gradFill>
            <a:gsLst>
              <a:gs pos="431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2" name="Rectangle 31">
            <a:extLst>
              <a:ext uri="{FF2B5EF4-FFF2-40B4-BE49-F238E27FC236}">
                <a16:creationId xmlns:a16="http://schemas.microsoft.com/office/drawing/2014/main" id="{DCD25121-4E00-1A39-F0B9-2DE2557BE756}"/>
              </a:ext>
            </a:extLst>
          </p:cNvPr>
          <p:cNvSpPr/>
          <p:nvPr/>
        </p:nvSpPr>
        <p:spPr>
          <a:xfrm rot="10800000">
            <a:off x="9090875" y="1676400"/>
            <a:ext cx="3101125" cy="4003580"/>
          </a:xfrm>
          <a:prstGeom prst="rect">
            <a:avLst/>
          </a:prstGeom>
          <a:gradFill>
            <a:gsLst>
              <a:gs pos="43100">
                <a:srgbClr val="FFFFFF"/>
              </a:gs>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Tree>
    <p:extLst>
      <p:ext uri="{BB962C8B-B14F-4D97-AF65-F5344CB8AC3E}">
        <p14:creationId xmlns:p14="http://schemas.microsoft.com/office/powerpoint/2010/main" val="3181844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B3894-D164-48EF-8E5B-71DE923BF1BA}"/>
              </a:ext>
            </a:extLst>
          </p:cNvPr>
          <p:cNvSpPr>
            <a:spLocks noGrp="1"/>
          </p:cNvSpPr>
          <p:nvPr>
            <p:ph type="title"/>
          </p:nvPr>
        </p:nvSpPr>
        <p:spPr/>
        <p:txBody>
          <a:bodyPr/>
          <a:lstStyle/>
          <a:p>
            <a:r>
              <a:rPr lang="en-US" noProof="0" dirty="0"/>
              <a:t>Key </a:t>
            </a:r>
            <a:br>
              <a:rPr lang="en-US" noProof="0" dirty="0"/>
            </a:br>
            <a:r>
              <a:rPr lang="en-US" noProof="0" dirty="0"/>
              <a:t>takeaways</a:t>
            </a:r>
          </a:p>
        </p:txBody>
      </p:sp>
      <p:grpSp>
        <p:nvGrpSpPr>
          <p:cNvPr id="8" name="Group 7">
            <a:extLst>
              <a:ext uri="{FF2B5EF4-FFF2-40B4-BE49-F238E27FC236}">
                <a16:creationId xmlns:a16="http://schemas.microsoft.com/office/drawing/2014/main" id="{A4ED853D-DE4C-D27E-0FCA-4BDF75BB361C}"/>
              </a:ext>
            </a:extLst>
          </p:cNvPr>
          <p:cNvGrpSpPr/>
          <p:nvPr/>
        </p:nvGrpSpPr>
        <p:grpSpPr>
          <a:xfrm>
            <a:off x="5754924" y="1524000"/>
            <a:ext cx="5314858" cy="1341521"/>
            <a:chOff x="6045868" y="351790"/>
            <a:chExt cx="5314858" cy="1341521"/>
          </a:xfrm>
        </p:grpSpPr>
        <p:sp>
          <p:nvSpPr>
            <p:cNvPr id="27" name="TextBox 26">
              <a:extLst>
                <a:ext uri="{FF2B5EF4-FFF2-40B4-BE49-F238E27FC236}">
                  <a16:creationId xmlns:a16="http://schemas.microsoft.com/office/drawing/2014/main" id="{6CC146A2-1795-7DA0-FBF4-8788E3307765}"/>
                </a:ext>
              </a:extLst>
            </p:cNvPr>
            <p:cNvSpPr txBox="1"/>
            <p:nvPr/>
          </p:nvSpPr>
          <p:spPr>
            <a:xfrm>
              <a:off x="6045868" y="351790"/>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a:t>
              </a:r>
            </a:p>
          </p:txBody>
        </p:sp>
        <p:sp>
          <p:nvSpPr>
            <p:cNvPr id="31" name="TextBox 30">
              <a:extLst>
                <a:ext uri="{FF2B5EF4-FFF2-40B4-BE49-F238E27FC236}">
                  <a16:creationId xmlns:a16="http://schemas.microsoft.com/office/drawing/2014/main" id="{1BCE273C-16B5-F91D-3DE6-05DBA9E8BAE1}"/>
                </a:ext>
              </a:extLst>
            </p:cNvPr>
            <p:cNvSpPr txBox="1"/>
            <p:nvPr/>
          </p:nvSpPr>
          <p:spPr>
            <a:xfrm>
              <a:off x="6696074" y="624571"/>
              <a:ext cx="4664652" cy="830997"/>
            </a:xfrm>
            <a:prstGeom prst="rect">
              <a:avLst/>
            </a:prstGeom>
            <a:noFill/>
          </p:spPr>
          <p:txBody>
            <a:bodyPr wrap="square">
              <a:spAutoFit/>
            </a:bodyPr>
            <a:lstStyle/>
            <a:p>
              <a:r>
                <a:rPr lang="en-US" sz="1600" noProof="0" dirty="0"/>
                <a:t>AOMs act on </a:t>
              </a:r>
              <a:r>
                <a:rPr lang="en-US" sz="1600" b="1" noProof="0" dirty="0"/>
                <a:t>various physiological pathways </a:t>
              </a:r>
              <a:r>
                <a:rPr lang="en-US" sz="1600" noProof="0" dirty="0"/>
                <a:t>to </a:t>
              </a:r>
              <a:r>
                <a:rPr lang="en-US" sz="1600" b="1" noProof="0" dirty="0"/>
                <a:t>reduce appetite</a:t>
              </a:r>
              <a:r>
                <a:rPr lang="en-US" sz="1600" noProof="0" dirty="0"/>
                <a:t>, leading to </a:t>
              </a:r>
              <a:r>
                <a:rPr lang="en-US" sz="1600" b="1" noProof="0" dirty="0"/>
                <a:t>decreased caloric intake </a:t>
              </a:r>
              <a:r>
                <a:rPr lang="en-US" sz="1600" noProof="0" dirty="0"/>
                <a:t>resulting in weight loss</a:t>
              </a:r>
            </a:p>
          </p:txBody>
        </p:sp>
        <p:cxnSp>
          <p:nvCxnSpPr>
            <p:cNvPr id="48" name="Straight Connector 47">
              <a:extLst>
                <a:ext uri="{FF2B5EF4-FFF2-40B4-BE49-F238E27FC236}">
                  <a16:creationId xmlns:a16="http://schemas.microsoft.com/office/drawing/2014/main" id="{F47E75C6-679E-FAF5-70D8-DEE7C61E2CAF}"/>
                </a:ext>
              </a:extLst>
            </p:cNvPr>
            <p:cNvCxnSpPr>
              <a:cxnSpLocks/>
            </p:cNvCxnSpPr>
            <p:nvPr/>
          </p:nvCxnSpPr>
          <p:spPr>
            <a:xfrm>
              <a:off x="6671129" y="70167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6922DD5-B80D-F4E7-32B1-DE8BE1673812}"/>
              </a:ext>
            </a:extLst>
          </p:cNvPr>
          <p:cNvGrpSpPr/>
          <p:nvPr/>
        </p:nvGrpSpPr>
        <p:grpSpPr>
          <a:xfrm>
            <a:off x="5754924" y="2596841"/>
            <a:ext cx="5362656" cy="1341521"/>
            <a:chOff x="6045868" y="1358262"/>
            <a:chExt cx="5362656" cy="1341521"/>
          </a:xfrm>
        </p:grpSpPr>
        <p:sp>
          <p:nvSpPr>
            <p:cNvPr id="32" name="TextBox 31">
              <a:extLst>
                <a:ext uri="{FF2B5EF4-FFF2-40B4-BE49-F238E27FC236}">
                  <a16:creationId xmlns:a16="http://schemas.microsoft.com/office/drawing/2014/main" id="{3FE40534-E142-C5D7-03D3-3D17CBE59E2A}"/>
                </a:ext>
              </a:extLst>
            </p:cNvPr>
            <p:cNvSpPr txBox="1"/>
            <p:nvPr/>
          </p:nvSpPr>
          <p:spPr>
            <a:xfrm>
              <a:off x="6045868" y="1358262"/>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2</a:t>
              </a:r>
            </a:p>
          </p:txBody>
        </p:sp>
        <p:sp>
          <p:nvSpPr>
            <p:cNvPr id="33" name="TextBox 32">
              <a:extLst>
                <a:ext uri="{FF2B5EF4-FFF2-40B4-BE49-F238E27FC236}">
                  <a16:creationId xmlns:a16="http://schemas.microsoft.com/office/drawing/2014/main" id="{2FD20888-AFC5-0D13-1ED4-C91224BC2B14}"/>
                </a:ext>
              </a:extLst>
            </p:cNvPr>
            <p:cNvSpPr txBox="1"/>
            <p:nvPr/>
          </p:nvSpPr>
          <p:spPr>
            <a:xfrm>
              <a:off x="6696075" y="1622727"/>
              <a:ext cx="4712449" cy="584775"/>
            </a:xfrm>
            <a:prstGeom prst="rect">
              <a:avLst/>
            </a:prstGeom>
            <a:noFill/>
          </p:spPr>
          <p:txBody>
            <a:bodyPr wrap="square">
              <a:spAutoFit/>
            </a:bodyPr>
            <a:lstStyle/>
            <a:p>
              <a:r>
                <a:rPr lang="en-US" sz="1600" noProof="0" dirty="0"/>
                <a:t>FDA-approved AOMs have demonstrated </a:t>
              </a:r>
              <a:r>
                <a:rPr lang="en-US" sz="1600" b="1" noProof="0" dirty="0"/>
                <a:t>safety</a:t>
              </a:r>
              <a:r>
                <a:rPr lang="en-US" sz="1600" noProof="0" dirty="0"/>
                <a:t> and </a:t>
              </a:r>
              <a:r>
                <a:rPr lang="en-US" sz="1600" b="1" noProof="0" dirty="0"/>
                <a:t>efficacy</a:t>
              </a:r>
              <a:r>
                <a:rPr lang="en-US" sz="1600" noProof="0" dirty="0"/>
                <a:t> in specified patient populations</a:t>
              </a:r>
            </a:p>
          </p:txBody>
        </p:sp>
        <p:cxnSp>
          <p:nvCxnSpPr>
            <p:cNvPr id="50" name="Straight Connector 49">
              <a:extLst>
                <a:ext uri="{FF2B5EF4-FFF2-40B4-BE49-F238E27FC236}">
                  <a16:creationId xmlns:a16="http://schemas.microsoft.com/office/drawing/2014/main" id="{90ECF2F2-353A-306F-8A80-FFBDFB6A713D}"/>
                </a:ext>
              </a:extLst>
            </p:cNvPr>
            <p:cNvCxnSpPr>
              <a:cxnSpLocks/>
            </p:cNvCxnSpPr>
            <p:nvPr/>
          </p:nvCxnSpPr>
          <p:spPr>
            <a:xfrm>
              <a:off x="6671129" y="1705780"/>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50F1843E-6E6C-D36C-8FA8-BE3A33A40ED6}"/>
              </a:ext>
            </a:extLst>
          </p:cNvPr>
          <p:cNvGrpSpPr/>
          <p:nvPr/>
        </p:nvGrpSpPr>
        <p:grpSpPr>
          <a:xfrm>
            <a:off x="5754924" y="3684922"/>
            <a:ext cx="5736557" cy="1341521"/>
            <a:chOff x="6045868" y="2698109"/>
            <a:chExt cx="5736557" cy="1341521"/>
          </a:xfrm>
        </p:grpSpPr>
        <p:sp>
          <p:nvSpPr>
            <p:cNvPr id="34" name="TextBox 33">
              <a:extLst>
                <a:ext uri="{FF2B5EF4-FFF2-40B4-BE49-F238E27FC236}">
                  <a16:creationId xmlns:a16="http://schemas.microsoft.com/office/drawing/2014/main" id="{6BBED6FF-46DF-FED9-1BD8-98FF471E6053}"/>
                </a:ext>
              </a:extLst>
            </p:cNvPr>
            <p:cNvSpPr txBox="1"/>
            <p:nvPr/>
          </p:nvSpPr>
          <p:spPr>
            <a:xfrm>
              <a:off x="6045868" y="2698109"/>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3</a:t>
              </a:r>
            </a:p>
          </p:txBody>
        </p:sp>
        <p:sp>
          <p:nvSpPr>
            <p:cNvPr id="35" name="TextBox 34">
              <a:extLst>
                <a:ext uri="{FF2B5EF4-FFF2-40B4-BE49-F238E27FC236}">
                  <a16:creationId xmlns:a16="http://schemas.microsoft.com/office/drawing/2014/main" id="{D4407CA0-0148-BA29-D883-3DAB054194FB}"/>
                </a:ext>
              </a:extLst>
            </p:cNvPr>
            <p:cNvSpPr txBox="1"/>
            <p:nvPr/>
          </p:nvSpPr>
          <p:spPr>
            <a:xfrm>
              <a:off x="6696075" y="2946658"/>
              <a:ext cx="5086350" cy="584775"/>
            </a:xfrm>
            <a:prstGeom prst="rect">
              <a:avLst/>
            </a:prstGeom>
            <a:noFill/>
          </p:spPr>
          <p:txBody>
            <a:bodyPr wrap="square">
              <a:spAutoFit/>
            </a:bodyPr>
            <a:lstStyle/>
            <a:p>
              <a:r>
                <a:rPr lang="en-US" sz="1600" noProof="0" dirty="0"/>
                <a:t>FDA-approved pharmacotherapy interventions </a:t>
              </a:r>
              <a:r>
                <a:rPr lang="en-US" sz="1600" b="1" noProof="0" dirty="0"/>
                <a:t>reduce weight</a:t>
              </a:r>
              <a:r>
                <a:rPr lang="en-US" sz="1600" noProof="0" dirty="0"/>
                <a:t> and </a:t>
              </a:r>
              <a:r>
                <a:rPr lang="en-US" sz="1600" b="1" noProof="0" dirty="0"/>
                <a:t>cardiometabolic</a:t>
              </a:r>
              <a:r>
                <a:rPr lang="en-US" sz="1600" noProof="0" dirty="0"/>
                <a:t> parameters</a:t>
              </a:r>
            </a:p>
          </p:txBody>
        </p:sp>
        <p:cxnSp>
          <p:nvCxnSpPr>
            <p:cNvPr id="51" name="Straight Connector 50">
              <a:extLst>
                <a:ext uri="{FF2B5EF4-FFF2-40B4-BE49-F238E27FC236}">
                  <a16:creationId xmlns:a16="http://schemas.microsoft.com/office/drawing/2014/main" id="{85CCCBF1-BAFD-36D4-610C-D08A23DF77A2}"/>
                </a:ext>
              </a:extLst>
            </p:cNvPr>
            <p:cNvCxnSpPr>
              <a:cxnSpLocks/>
            </p:cNvCxnSpPr>
            <p:nvPr/>
          </p:nvCxnSpPr>
          <p:spPr>
            <a:xfrm>
              <a:off x="6671129" y="3046768"/>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104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3.75E-6 -0.03472 L -3.75E-6 1.85185E-6 " pathEditMode="relative" rAng="0" ptsTypes="AA">
                                      <p:cBhvr>
                                        <p:cTn id="9" dur="500" fill="hold"/>
                                        <p:tgtEl>
                                          <p:spTgt spid="8"/>
                                        </p:tgtEl>
                                        <p:attrNameLst>
                                          <p:attrName>ppt_x</p:attrName>
                                          <p:attrName>ppt_y</p:attrName>
                                        </p:attrNameLst>
                                      </p:cBhvr>
                                      <p:rCtr x="0" y="1736"/>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par>
                                <p:cTn id="15" presetID="42" presetClass="path" presetSubtype="0" decel="100000" fill="hold" nodeType="withEffect">
                                  <p:stCondLst>
                                    <p:cond delay="0"/>
                                  </p:stCondLst>
                                  <p:childTnLst>
                                    <p:animMotion origin="layout" path="M -3.75E-6 -0.03472 L -3.75E-6 1.85185E-6 " pathEditMode="relative" rAng="0" ptsTypes="AA">
                                      <p:cBhvr>
                                        <p:cTn id="16" dur="500" fill="hold"/>
                                        <p:tgtEl>
                                          <p:spTgt spid="7"/>
                                        </p:tgtEl>
                                        <p:attrNameLst>
                                          <p:attrName>ppt_x</p:attrName>
                                          <p:attrName>ppt_y</p:attrName>
                                        </p:attrNameLst>
                                      </p:cBhvr>
                                      <p:rCtr x="0" y="1736"/>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42" presetClass="path" presetSubtype="0" decel="100000" fill="hold" nodeType="withEffect">
                                  <p:stCondLst>
                                    <p:cond delay="0"/>
                                  </p:stCondLst>
                                  <p:childTnLst>
                                    <p:animMotion origin="layout" path="M -3.75E-6 -0.03472 L -3.75E-6 1.85185E-6 " pathEditMode="relative" rAng="0" ptsTypes="AA">
                                      <p:cBhvr>
                                        <p:cTn id="23" dur="5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902C8A7-1DFA-250D-46BA-1019B9C5945A}"/>
              </a:ext>
            </a:extLst>
          </p:cNvPr>
          <p:cNvSpPr/>
          <p:nvPr/>
        </p:nvSpPr>
        <p:spPr>
          <a:xfrm>
            <a:off x="6415813" y="5674180"/>
            <a:ext cx="201168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7" name="Rectangle: Rounded Corners 6">
            <a:extLst>
              <a:ext uri="{FF2B5EF4-FFF2-40B4-BE49-F238E27FC236}">
                <a16:creationId xmlns:a16="http://schemas.microsoft.com/office/drawing/2014/main" id="{5FFDC07F-9141-4F4C-A2A7-5FBFA643D3BF}"/>
              </a:ext>
            </a:extLst>
          </p:cNvPr>
          <p:cNvSpPr/>
          <p:nvPr/>
        </p:nvSpPr>
        <p:spPr>
          <a:xfrm>
            <a:off x="6415813" y="4376821"/>
            <a:ext cx="201168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5" name="Rectangle: Rounded Corners 4">
            <a:extLst>
              <a:ext uri="{FF2B5EF4-FFF2-40B4-BE49-F238E27FC236}">
                <a16:creationId xmlns:a16="http://schemas.microsoft.com/office/drawing/2014/main" id="{6BB1F112-AFB7-436A-4E82-6CE31F1F7D44}"/>
              </a:ext>
            </a:extLst>
          </p:cNvPr>
          <p:cNvSpPr/>
          <p:nvPr/>
        </p:nvSpPr>
        <p:spPr>
          <a:xfrm>
            <a:off x="6415813" y="2887301"/>
            <a:ext cx="2011680" cy="201168"/>
          </a:xfrm>
          <a:prstGeom prst="roundRect">
            <a:avLst/>
          </a:prstGeom>
          <a:solidFill>
            <a:schemeClr val="accent1">
              <a:lumMod val="20000"/>
              <a:lumOff val="8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nvGrpSpPr>
          <p:cNvPr id="3" name="Group 2">
            <a:extLst>
              <a:ext uri="{FF2B5EF4-FFF2-40B4-BE49-F238E27FC236}">
                <a16:creationId xmlns:a16="http://schemas.microsoft.com/office/drawing/2014/main" id="{9C54DAAE-CBCC-E60D-F3AD-3B86C6F14671}"/>
              </a:ext>
            </a:extLst>
          </p:cNvPr>
          <p:cNvGrpSpPr/>
          <p:nvPr/>
        </p:nvGrpSpPr>
        <p:grpSpPr>
          <a:xfrm>
            <a:off x="5779167" y="676665"/>
            <a:ext cx="5972743" cy="2404309"/>
            <a:chOff x="5779167" y="364646"/>
            <a:chExt cx="5972743" cy="2404309"/>
          </a:xfrm>
        </p:grpSpPr>
        <p:grpSp>
          <p:nvGrpSpPr>
            <p:cNvPr id="22" name="Group 21">
              <a:extLst>
                <a:ext uri="{FF2B5EF4-FFF2-40B4-BE49-F238E27FC236}">
                  <a16:creationId xmlns:a16="http://schemas.microsoft.com/office/drawing/2014/main" id="{7BF0F7DD-E578-1A48-2B45-0ECC9DE137C1}"/>
                </a:ext>
              </a:extLst>
            </p:cNvPr>
            <p:cNvGrpSpPr/>
            <p:nvPr/>
          </p:nvGrpSpPr>
          <p:grpSpPr>
            <a:xfrm>
              <a:off x="5779167" y="364646"/>
              <a:ext cx="606666" cy="1341521"/>
              <a:chOff x="5779167" y="364646"/>
              <a:chExt cx="606666" cy="1341521"/>
            </a:xfrm>
          </p:grpSpPr>
          <p:sp>
            <p:nvSpPr>
              <p:cNvPr id="9" name="TextBox 8">
                <a:extLst>
                  <a:ext uri="{FF2B5EF4-FFF2-40B4-BE49-F238E27FC236}">
                    <a16:creationId xmlns:a16="http://schemas.microsoft.com/office/drawing/2014/main" id="{BBD95334-8438-6FA1-F9A1-6AD7DFD1B18F}"/>
                  </a:ext>
                </a:extLst>
              </p:cNvPr>
              <p:cNvSpPr txBox="1"/>
              <p:nvPr/>
            </p:nvSpPr>
            <p:spPr>
              <a:xfrm>
                <a:off x="5779167" y="36464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1</a:t>
                </a:r>
              </a:p>
            </p:txBody>
          </p:sp>
          <p:cxnSp>
            <p:nvCxnSpPr>
              <p:cNvPr id="14" name="Straight Connector 13">
                <a:extLst>
                  <a:ext uri="{FF2B5EF4-FFF2-40B4-BE49-F238E27FC236}">
                    <a16:creationId xmlns:a16="http://schemas.microsoft.com/office/drawing/2014/main" id="{2B36AEC2-CAC3-5A12-CDD4-FEC8F7FD1CFE}"/>
                  </a:ext>
                </a:extLst>
              </p:cNvPr>
              <p:cNvCxnSpPr>
                <a:cxnSpLocks/>
              </p:cNvCxnSpPr>
              <p:nvPr/>
            </p:nvCxnSpPr>
            <p:spPr>
              <a:xfrm>
                <a:off x="6385833" y="717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7E759039-A035-6CA2-018B-C9E48392D9E7}"/>
                </a:ext>
              </a:extLst>
            </p:cNvPr>
            <p:cNvSpPr txBox="1"/>
            <p:nvPr/>
          </p:nvSpPr>
          <p:spPr>
            <a:xfrm>
              <a:off x="6479144" y="701722"/>
              <a:ext cx="5272766" cy="2067233"/>
            </a:xfrm>
            <a:prstGeom prst="rect">
              <a:avLst/>
            </a:prstGeom>
            <a:noFill/>
          </p:spPr>
          <p:txBody>
            <a:bodyPr wrap="square" lIns="0" tIns="0" rIns="0" bIns="0">
              <a:spAutoFit/>
            </a:bodyPr>
            <a:lstStyle/>
            <a:p>
              <a:pPr>
                <a:spcAft>
                  <a:spcPts val="200"/>
                </a:spcAft>
              </a:pPr>
              <a:r>
                <a:rPr lang="en-US" sz="1050" b="1" noProof="0" dirty="0">
                  <a:effectLst/>
                  <a:latin typeface="Arial"/>
                  <a:ea typeface="Arial" panose="020B0604020202020204" pitchFamily="34" charset="0"/>
                  <a:cs typeface="Arial" panose="020B0604020202020204" pitchFamily="34" charset="0"/>
                </a:rPr>
                <a:t>A 65-year-old woman with obesity makes an appointment to discuss the use of an FDA-approved medication for chronic weight management. Her current medical problem is arthritic knee pain. She does not take any medications or dietary supplements. The patient’s BMI is 30 kg/m</a:t>
              </a:r>
              <a:r>
                <a:rPr lang="en-US" sz="1050" b="1" baseline="30000" noProof="0" dirty="0">
                  <a:effectLst/>
                  <a:latin typeface="Arial"/>
                  <a:ea typeface="Arial" panose="020B0604020202020204" pitchFamily="34" charset="0"/>
                  <a:cs typeface="Arial" panose="020B0604020202020204" pitchFamily="34" charset="0"/>
                </a:rPr>
                <a:t>2</a:t>
              </a:r>
              <a:r>
                <a:rPr lang="en-US" sz="1050" b="1" noProof="0" dirty="0">
                  <a:effectLst/>
                  <a:latin typeface="Arial"/>
                  <a:ea typeface="Arial" panose="020B0604020202020204" pitchFamily="34" charset="0"/>
                  <a:cs typeface="Arial" panose="020B0604020202020204" pitchFamily="34" charset="0"/>
                </a:rPr>
                <a:t>. Her vital signs, physical examination, and laboratory tests are normal. What is the most appropriate response to the patient’s question about use of medication for chronic weight management?</a:t>
              </a:r>
            </a:p>
            <a:p>
              <a:pPr marL="228600" indent="-228600">
                <a:spcAft>
                  <a:spcPts val="200"/>
                </a:spcAft>
                <a:buFont typeface="+mj-lt"/>
                <a:buAutoNum type="alphaLcPeriod"/>
              </a:pPr>
              <a:r>
                <a:rPr lang="en-US" sz="1050" noProof="0" dirty="0">
                  <a:effectLst/>
                  <a:latin typeface="Arial"/>
                  <a:ea typeface="Arial" panose="020B0604020202020204" pitchFamily="34" charset="0"/>
                  <a:cs typeface="Arial" panose="020B0604020202020204" pitchFamily="34" charset="0"/>
                </a:rPr>
                <a:t>She is not a candidate based on her advanced age</a:t>
              </a:r>
            </a:p>
            <a:p>
              <a:pPr marL="228600" indent="-228600">
                <a:spcAft>
                  <a:spcPts val="200"/>
                </a:spcAft>
                <a:buFont typeface="+mj-lt"/>
                <a:buAutoNum type="alphaLcPeriod"/>
              </a:pPr>
              <a:r>
                <a:rPr lang="en-US" sz="1050" noProof="0" dirty="0">
                  <a:effectLst/>
                  <a:latin typeface="Arial"/>
                  <a:ea typeface="Arial" panose="020B0604020202020204" pitchFamily="34" charset="0"/>
                  <a:cs typeface="Arial" panose="020B0604020202020204" pitchFamily="34" charset="0"/>
                </a:rPr>
                <a:t>She is not a candidate based on her BMI</a:t>
              </a:r>
            </a:p>
            <a:p>
              <a:pPr marL="228600" indent="-228600">
                <a:spcAft>
                  <a:spcPts val="200"/>
                </a:spcAft>
                <a:buFont typeface="+mj-lt"/>
                <a:buAutoNum type="alphaLcPeriod"/>
              </a:pPr>
              <a:r>
                <a:rPr lang="en-US" sz="1050" noProof="0" dirty="0">
                  <a:effectLst/>
                  <a:latin typeface="Arial"/>
                  <a:ea typeface="Arial" panose="020B0604020202020204" pitchFamily="34" charset="0"/>
                  <a:cs typeface="Arial" panose="020B0604020202020204" pitchFamily="34" charset="0"/>
                </a:rPr>
                <a:t>She is not a candidate since she does not have a significant comorbidity</a:t>
              </a:r>
            </a:p>
            <a:p>
              <a:pPr marL="228600" indent="-228600">
                <a:spcAft>
                  <a:spcPts val="200"/>
                </a:spcAft>
                <a:buFont typeface="+mj-lt"/>
                <a:buAutoNum type="alphaLcPeriod"/>
              </a:pPr>
              <a:r>
                <a:rPr lang="en-US" sz="1050" noProof="0" dirty="0">
                  <a:effectLst/>
                  <a:latin typeface="Arial"/>
                  <a:ea typeface="Arial" panose="020B0604020202020204" pitchFamily="34" charset="0"/>
                  <a:cs typeface="Arial" panose="020B0604020202020204" pitchFamily="34" charset="0"/>
                </a:rPr>
                <a:t>She is not a candidate since she has not previously tried a medical weight </a:t>
              </a:r>
              <a:br>
                <a:rPr lang="en-US" sz="1050" noProof="0" dirty="0">
                  <a:effectLst/>
                  <a:latin typeface="Arial"/>
                  <a:ea typeface="Arial" panose="020B0604020202020204" pitchFamily="34" charset="0"/>
                  <a:cs typeface="Arial" panose="020B0604020202020204" pitchFamily="34" charset="0"/>
                </a:rPr>
              </a:br>
              <a:r>
                <a:rPr lang="en-US" sz="1050" noProof="0" dirty="0">
                  <a:effectLst/>
                  <a:latin typeface="Arial"/>
                  <a:ea typeface="Arial" panose="020B0604020202020204" pitchFamily="34" charset="0"/>
                  <a:cs typeface="Arial" panose="020B0604020202020204" pitchFamily="34" charset="0"/>
                </a:rPr>
                <a:t>loss program</a:t>
              </a:r>
            </a:p>
            <a:p>
              <a:pPr marL="228600" indent="-228600">
                <a:spcAft>
                  <a:spcPts val="200"/>
                </a:spcAft>
                <a:buFont typeface="+mj-lt"/>
                <a:buAutoNum type="alphaLcPeriod"/>
              </a:pPr>
              <a:r>
                <a:rPr lang="en-US" sz="1050" noProof="0" dirty="0">
                  <a:effectLst/>
                  <a:latin typeface="Arial"/>
                  <a:ea typeface="Arial" panose="020B0604020202020204" pitchFamily="34" charset="0"/>
                  <a:cs typeface="Arial" panose="020B0604020202020204" pitchFamily="34" charset="0"/>
                </a:rPr>
                <a:t>She is a candidate</a:t>
              </a:r>
            </a:p>
          </p:txBody>
        </p:sp>
      </p:grpSp>
      <p:grpSp>
        <p:nvGrpSpPr>
          <p:cNvPr id="2" name="Group 1">
            <a:extLst>
              <a:ext uri="{FF2B5EF4-FFF2-40B4-BE49-F238E27FC236}">
                <a16:creationId xmlns:a16="http://schemas.microsoft.com/office/drawing/2014/main" id="{47F1D158-B560-F191-FBAD-32C63BC97168}"/>
              </a:ext>
            </a:extLst>
          </p:cNvPr>
          <p:cNvGrpSpPr/>
          <p:nvPr/>
        </p:nvGrpSpPr>
        <p:grpSpPr>
          <a:xfrm>
            <a:off x="5779167" y="3048000"/>
            <a:ext cx="5879434" cy="1341522"/>
            <a:chOff x="5779167" y="1568873"/>
            <a:chExt cx="5879434" cy="1341522"/>
          </a:xfrm>
        </p:grpSpPr>
        <p:grpSp>
          <p:nvGrpSpPr>
            <p:cNvPr id="23" name="Group 22">
              <a:extLst>
                <a:ext uri="{FF2B5EF4-FFF2-40B4-BE49-F238E27FC236}">
                  <a16:creationId xmlns:a16="http://schemas.microsoft.com/office/drawing/2014/main" id="{38851059-E87F-AA25-7ED9-12BE250600BD}"/>
                </a:ext>
              </a:extLst>
            </p:cNvPr>
            <p:cNvGrpSpPr/>
            <p:nvPr/>
          </p:nvGrpSpPr>
          <p:grpSpPr>
            <a:xfrm>
              <a:off x="5779167" y="1568873"/>
              <a:ext cx="606666" cy="1341521"/>
              <a:chOff x="5779167" y="2402451"/>
              <a:chExt cx="606666" cy="1341521"/>
            </a:xfrm>
          </p:grpSpPr>
          <p:sp>
            <p:nvSpPr>
              <p:cNvPr id="10" name="TextBox 9">
                <a:extLst>
                  <a:ext uri="{FF2B5EF4-FFF2-40B4-BE49-F238E27FC236}">
                    <a16:creationId xmlns:a16="http://schemas.microsoft.com/office/drawing/2014/main" id="{9C794B74-59AF-76B2-9160-47FB54643C78}"/>
                  </a:ext>
                </a:extLst>
              </p:cNvPr>
              <p:cNvSpPr txBox="1"/>
              <p:nvPr/>
            </p:nvSpPr>
            <p:spPr>
              <a:xfrm>
                <a:off x="5779167" y="2402451"/>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2</a:t>
                </a:r>
              </a:p>
            </p:txBody>
          </p:sp>
          <p:cxnSp>
            <p:nvCxnSpPr>
              <p:cNvPr id="11" name="Straight Connector 10">
                <a:extLst>
                  <a:ext uri="{FF2B5EF4-FFF2-40B4-BE49-F238E27FC236}">
                    <a16:creationId xmlns:a16="http://schemas.microsoft.com/office/drawing/2014/main" id="{771A299B-32EF-479B-4529-E77083692680}"/>
                  </a:ext>
                </a:extLst>
              </p:cNvPr>
              <p:cNvCxnSpPr>
                <a:cxnSpLocks/>
              </p:cNvCxnSpPr>
              <p:nvPr/>
            </p:nvCxnSpPr>
            <p:spPr>
              <a:xfrm>
                <a:off x="6385833" y="2749969"/>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Content Placeholder 2">
              <a:extLst>
                <a:ext uri="{FF2B5EF4-FFF2-40B4-BE49-F238E27FC236}">
                  <a16:creationId xmlns:a16="http://schemas.microsoft.com/office/drawing/2014/main" id="{7BA8C3F1-4540-04C7-723E-967BD39AC3CF}"/>
                </a:ext>
              </a:extLst>
            </p:cNvPr>
            <p:cNvSpPr txBox="1">
              <a:spLocks/>
            </p:cNvSpPr>
            <p:nvPr/>
          </p:nvSpPr>
          <p:spPr>
            <a:xfrm>
              <a:off x="6479145" y="1877015"/>
              <a:ext cx="5179456" cy="1033380"/>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panose="020B0604020202020204" pitchFamily="34" charset="0"/>
                  <a:cs typeface="Arial" panose="020B0604020202020204" pitchFamily="34" charset="0"/>
                </a:rPr>
                <a:t>Which of the following is NOT a potentially appropriate therapy for a 42-year-old man with obesity and a BMI of 33 kg/m</a:t>
              </a:r>
              <a:r>
                <a:rPr lang="en-US" sz="1050" b="1" baseline="30000" noProof="0" dirty="0">
                  <a:latin typeface="Arial" panose="020B0604020202020204" pitchFamily="34" charset="0"/>
                  <a:cs typeface="Arial" panose="020B0604020202020204" pitchFamily="34" charset="0"/>
                </a:rPr>
                <a:t>2</a:t>
              </a:r>
              <a:r>
                <a:rPr lang="en-US" sz="1050" b="1" noProof="0" dirty="0">
                  <a:latin typeface="Arial" panose="020B0604020202020204" pitchFamily="34" charset="0"/>
                  <a:cs typeface="Arial" panose="020B0604020202020204" pitchFamily="34" charset="0"/>
                </a:rPr>
                <a:t> who has a history of seizure disorders?</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Phentermine</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Tirzepatide</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Semaglutide</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Liraglutide</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Naltrexone/bupropion</a:t>
              </a:r>
            </a:p>
            <a:p>
              <a:pPr marL="220663" lvl="1" indent="-220663">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Phentermine/topiramate</a:t>
              </a:r>
            </a:p>
            <a:p>
              <a:pPr marL="220663" lvl="1" indent="-220663">
                <a:lnSpc>
                  <a:spcPct val="107000"/>
                </a:lnSpc>
                <a:spcBef>
                  <a:spcPts val="0"/>
                </a:spcBef>
                <a:buFont typeface="+mj-lt"/>
                <a:buAutoNum type="alphaLcPeriod"/>
              </a:pPr>
              <a:endParaRPr lang="en-US" sz="1050" noProof="0" dirty="0">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A0AD7006-4EB4-4019-70C9-6F82314E9F71}"/>
              </a:ext>
            </a:extLst>
          </p:cNvPr>
          <p:cNvGrpSpPr/>
          <p:nvPr/>
        </p:nvGrpSpPr>
        <p:grpSpPr>
          <a:xfrm>
            <a:off x="5779167" y="4671166"/>
            <a:ext cx="5983342" cy="1341521"/>
            <a:chOff x="5779167" y="3403479"/>
            <a:chExt cx="5983342" cy="1341521"/>
          </a:xfrm>
        </p:grpSpPr>
        <p:grpSp>
          <p:nvGrpSpPr>
            <p:cNvPr id="24" name="Group 23">
              <a:extLst>
                <a:ext uri="{FF2B5EF4-FFF2-40B4-BE49-F238E27FC236}">
                  <a16:creationId xmlns:a16="http://schemas.microsoft.com/office/drawing/2014/main" id="{B8ACE899-4147-C552-F7D2-67B121A21A64}"/>
                </a:ext>
              </a:extLst>
            </p:cNvPr>
            <p:cNvGrpSpPr/>
            <p:nvPr/>
          </p:nvGrpSpPr>
          <p:grpSpPr>
            <a:xfrm>
              <a:off x="5779167" y="3403479"/>
              <a:ext cx="606666" cy="1341521"/>
              <a:chOff x="5779167" y="4120026"/>
              <a:chExt cx="606666" cy="1341521"/>
            </a:xfrm>
          </p:grpSpPr>
          <p:sp>
            <p:nvSpPr>
              <p:cNvPr id="12" name="TextBox 11">
                <a:extLst>
                  <a:ext uri="{FF2B5EF4-FFF2-40B4-BE49-F238E27FC236}">
                    <a16:creationId xmlns:a16="http://schemas.microsoft.com/office/drawing/2014/main" id="{16A74344-F494-25FE-CC10-E57453820390}"/>
                  </a:ext>
                </a:extLst>
              </p:cNvPr>
              <p:cNvSpPr txBox="1"/>
              <p:nvPr/>
            </p:nvSpPr>
            <p:spPr>
              <a:xfrm>
                <a:off x="5779167" y="4120026"/>
                <a:ext cx="570669" cy="1341521"/>
              </a:xfrm>
              <a:prstGeom prst="rect">
                <a:avLst/>
              </a:prstGeom>
              <a:noFill/>
            </p:spPr>
            <p:txBody>
              <a:bodyPr wrap="none" lIns="0" tIns="0" rIns="0" bIns="0" rtlCol="0">
                <a:spAutoFit/>
              </a:bodyPr>
              <a:lstStyle/>
              <a:p>
                <a:pPr algn="l">
                  <a:lnSpc>
                    <a:spcPct val="120000"/>
                  </a:lnSpc>
                </a:pPr>
                <a:r>
                  <a:rPr lang="en-US" sz="8000" b="1" noProof="0" dirty="0">
                    <a:solidFill>
                      <a:schemeClr val="accent1">
                        <a:lumMod val="40000"/>
                        <a:lumOff val="60000"/>
                      </a:schemeClr>
                    </a:solidFill>
                  </a:rPr>
                  <a:t>3</a:t>
                </a:r>
              </a:p>
            </p:txBody>
          </p:sp>
          <p:cxnSp>
            <p:nvCxnSpPr>
              <p:cNvPr id="13" name="Straight Connector 12">
                <a:extLst>
                  <a:ext uri="{FF2B5EF4-FFF2-40B4-BE49-F238E27FC236}">
                    <a16:creationId xmlns:a16="http://schemas.microsoft.com/office/drawing/2014/main" id="{2C737F9A-B32B-6CB7-BABB-67405B13EFDF}"/>
                  </a:ext>
                </a:extLst>
              </p:cNvPr>
              <p:cNvCxnSpPr>
                <a:cxnSpLocks/>
              </p:cNvCxnSpPr>
              <p:nvPr/>
            </p:nvCxnSpPr>
            <p:spPr>
              <a:xfrm>
                <a:off x="6385833" y="4468685"/>
                <a:ext cx="0" cy="7644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Content Placeholder 2">
              <a:extLst>
                <a:ext uri="{FF2B5EF4-FFF2-40B4-BE49-F238E27FC236}">
                  <a16:creationId xmlns:a16="http://schemas.microsoft.com/office/drawing/2014/main" id="{2E5DBBE0-F5A0-BC1C-52F0-E852857F76C1}"/>
                </a:ext>
              </a:extLst>
            </p:cNvPr>
            <p:cNvSpPr txBox="1">
              <a:spLocks/>
            </p:cNvSpPr>
            <p:nvPr/>
          </p:nvSpPr>
          <p:spPr>
            <a:xfrm>
              <a:off x="6479144" y="3726642"/>
              <a:ext cx="5283365" cy="921558"/>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00"/>
                </a:spcAft>
                <a:buNone/>
              </a:pPr>
              <a:r>
                <a:rPr lang="en-US" sz="1050" b="1" noProof="0" dirty="0">
                  <a:latin typeface="Arial"/>
                  <a:cs typeface="Arial" panose="020B0604020202020204" pitchFamily="34" charset="0"/>
                </a:rPr>
                <a:t>What is the primary action of medications that are FDA approved for chronic weight management?</a:t>
              </a:r>
              <a:endParaRPr lang="en-US" sz="1050" noProof="0" dirty="0">
                <a:latin typeface="Arial" panose="020B0604020202020204" pitchFamily="34" charset="0"/>
                <a:ea typeface="Arial" panose="020B0604020202020204" pitchFamily="34" charset="0"/>
                <a:cs typeface="Arial" panose="020B0604020202020204" pitchFamily="34" charset="0"/>
              </a:endParaRP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Increased resting metabolic rate</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Reduce absorption of carbohydrates</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Decrease appetite</a:t>
              </a:r>
            </a:p>
            <a:p>
              <a:pPr marL="212725" lvl="1" indent="-212725">
                <a:lnSpc>
                  <a:spcPct val="107000"/>
                </a:lnSpc>
                <a:spcBef>
                  <a:spcPts val="0"/>
                </a:spcBef>
                <a:buFont typeface="+mj-lt"/>
                <a:buAutoNum type="alphaLcPeriod"/>
              </a:pPr>
              <a:r>
                <a:rPr lang="en-US" sz="1050" noProof="0" dirty="0">
                  <a:latin typeface="Arial" panose="020B0604020202020204" pitchFamily="34" charset="0"/>
                  <a:ea typeface="Arial" panose="020B0604020202020204" pitchFamily="34" charset="0"/>
                  <a:cs typeface="Arial" panose="020B0604020202020204" pitchFamily="34" charset="0"/>
                </a:rPr>
                <a:t>Increase fat cell apoptosis</a:t>
              </a:r>
              <a:endParaRPr lang="en-US" sz="1050" noProof="0" dirty="0">
                <a:latin typeface="Arial" panose="020B0604020202020204" pitchFamily="34" charset="0"/>
                <a:cs typeface="Arial" panose="020B0604020202020204" pitchFamily="34" charset="0"/>
              </a:endParaRPr>
            </a:p>
          </p:txBody>
        </p:sp>
      </p:grpSp>
      <p:sp>
        <p:nvSpPr>
          <p:cNvPr id="33" name="Oval 32">
            <a:extLst>
              <a:ext uri="{FF2B5EF4-FFF2-40B4-BE49-F238E27FC236}">
                <a16:creationId xmlns:a16="http://schemas.microsoft.com/office/drawing/2014/main" id="{4501CF8F-B996-C39F-D706-30AA55129E7C}"/>
              </a:ext>
            </a:extLst>
          </p:cNvPr>
          <p:cNvSpPr/>
          <p:nvPr/>
        </p:nvSpPr>
        <p:spPr>
          <a:xfrm>
            <a:off x="609144" y="2380146"/>
            <a:ext cx="1630348" cy="1630348"/>
          </a:xfrm>
          <a:prstGeom prst="ellipse">
            <a:avLst/>
          </a:prstGeom>
          <a:solidFill>
            <a:schemeClr val="tx2"/>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34" name="Graphic 33">
            <a:extLst>
              <a:ext uri="{FF2B5EF4-FFF2-40B4-BE49-F238E27FC236}">
                <a16:creationId xmlns:a16="http://schemas.microsoft.com/office/drawing/2014/main" id="{E1E8B09B-D4B7-6DE8-789B-E13B77E96B0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5110" y="2684549"/>
            <a:ext cx="1021542" cy="1021542"/>
          </a:xfrm>
          <a:prstGeom prst="rect">
            <a:avLst/>
          </a:prstGeom>
        </p:spPr>
      </p:pic>
      <p:sp>
        <p:nvSpPr>
          <p:cNvPr id="35" name="Title 1">
            <a:extLst>
              <a:ext uri="{FF2B5EF4-FFF2-40B4-BE49-F238E27FC236}">
                <a16:creationId xmlns:a16="http://schemas.microsoft.com/office/drawing/2014/main" id="{95142EA9-EC49-A3A6-DA1F-FDC6DFB3D871}"/>
              </a:ext>
            </a:extLst>
          </p:cNvPr>
          <p:cNvSpPr>
            <a:spLocks noGrp="1"/>
          </p:cNvSpPr>
          <p:nvPr>
            <p:ph type="title"/>
          </p:nvPr>
        </p:nvSpPr>
        <p:spPr>
          <a:xfrm>
            <a:off x="2466108" y="414320"/>
            <a:ext cx="2700251" cy="5562000"/>
          </a:xfrm>
        </p:spPr>
        <p:txBody>
          <a:bodyPr/>
          <a:lstStyle/>
          <a:p>
            <a:r>
              <a:rPr lang="en-US" noProof="0" dirty="0">
                <a:latin typeface="Arial"/>
                <a:cs typeface="Arial"/>
              </a:rPr>
              <a:t>Assessments</a:t>
            </a:r>
          </a:p>
        </p:txBody>
      </p:sp>
    </p:spTree>
    <p:extLst>
      <p:ext uri="{BB962C8B-B14F-4D97-AF65-F5344CB8AC3E}">
        <p14:creationId xmlns:p14="http://schemas.microsoft.com/office/powerpoint/2010/main" val="393860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EDE21F94-98AA-EC95-4A67-15C51D3121C8}"/>
              </a:ext>
            </a:extLst>
          </p:cNvPr>
          <p:cNvSpPr/>
          <p:nvPr/>
        </p:nvSpPr>
        <p:spPr>
          <a:xfrm>
            <a:off x="0" y="2830782"/>
            <a:ext cx="12192000" cy="229970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TextBox 4">
            <a:extLst>
              <a:ext uri="{FF2B5EF4-FFF2-40B4-BE49-F238E27FC236}">
                <a16:creationId xmlns:a16="http://schemas.microsoft.com/office/drawing/2014/main" id="{0FAB07DB-036D-4123-ABC5-B70EDD945EBB}"/>
              </a:ext>
            </a:extLst>
          </p:cNvPr>
          <p:cNvSpPr txBox="1"/>
          <p:nvPr/>
        </p:nvSpPr>
        <p:spPr>
          <a:xfrm>
            <a:off x="1738650" y="1881856"/>
            <a:ext cx="9866099" cy="626400"/>
          </a:xfrm>
          <a:prstGeom prst="roundRect">
            <a:avLst>
              <a:gd name="adj" fmla="val 50000"/>
            </a:avLst>
          </a:prstGeom>
          <a:solidFill>
            <a:schemeClr val="accent1"/>
          </a:solidFill>
          <a:ln>
            <a:noFill/>
          </a:ln>
          <a:effectLst/>
        </p:spPr>
        <p:txBody>
          <a:bodyPr wrap="square" lIns="108000" rIns="108000" bIns="46800" anchor="ctr">
            <a:noAutofit/>
          </a:bodyPr>
          <a:lstStyle>
            <a:defPPr>
              <a:defRPr lang="en-US"/>
            </a:defPPr>
            <a:lvl1pPr indent="0">
              <a:buFont typeface="Arial" panose="020B0604020202020204" pitchFamily="34" charset="0"/>
              <a:buNone/>
              <a:defRPr sz="2000">
                <a:latin typeface="+mj-lt"/>
              </a:defRPr>
            </a:lvl1pPr>
          </a:lstStyle>
          <a:p>
            <a:pPr algn="ctr"/>
            <a:r>
              <a:rPr lang="en-US" sz="1700" noProof="0" dirty="0">
                <a:solidFill>
                  <a:schemeClr val="bg1"/>
                </a:solidFill>
              </a:rPr>
              <a:t>In addition to lifestyle modifications, anti-obesity medications target the pathways in the brain to help restore hormonal imbalances and decrease energy intake, promoting weight loss</a:t>
            </a:r>
            <a:r>
              <a:rPr lang="en-US" sz="1700" baseline="30000" noProof="0" dirty="0">
                <a:solidFill>
                  <a:schemeClr val="bg1"/>
                </a:solidFill>
              </a:rPr>
              <a:t>1</a:t>
            </a:r>
          </a:p>
        </p:txBody>
      </p:sp>
      <p:sp>
        <p:nvSpPr>
          <p:cNvPr id="19" name="Oval 18">
            <a:extLst>
              <a:ext uri="{FF2B5EF4-FFF2-40B4-BE49-F238E27FC236}">
                <a16:creationId xmlns:a16="http://schemas.microsoft.com/office/drawing/2014/main" id="{45E00E8F-97B9-5A0E-F623-83E9045113D9}"/>
              </a:ext>
            </a:extLst>
          </p:cNvPr>
          <p:cNvSpPr/>
          <p:nvPr/>
        </p:nvSpPr>
        <p:spPr>
          <a:xfrm>
            <a:off x="570997" y="1687224"/>
            <a:ext cx="1015200" cy="1015664"/>
          </a:xfrm>
          <a:prstGeom prst="ellipse">
            <a:avLst/>
          </a:prstGeom>
          <a:solidFill>
            <a:schemeClr val="accent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FC6C5059-B530-2E60-B73B-13ED75B223D9}"/>
              </a:ext>
            </a:extLst>
          </p:cNvPr>
          <p:cNvSpPr>
            <a:spLocks noGrp="1"/>
          </p:cNvSpPr>
          <p:nvPr>
            <p:ph type="title"/>
          </p:nvPr>
        </p:nvSpPr>
        <p:spPr/>
        <p:txBody>
          <a:bodyPr>
            <a:noAutofit/>
          </a:bodyPr>
          <a:lstStyle/>
          <a:p>
            <a:r>
              <a:rPr lang="en-US" noProof="0" dirty="0"/>
              <a:t>Rationale for the use of anti-obesity medications </a:t>
            </a:r>
          </a:p>
        </p:txBody>
      </p:sp>
      <p:sp>
        <p:nvSpPr>
          <p:cNvPr id="8" name="Text Placeholder 7">
            <a:extLst>
              <a:ext uri="{FF2B5EF4-FFF2-40B4-BE49-F238E27FC236}">
                <a16:creationId xmlns:a16="http://schemas.microsoft.com/office/drawing/2014/main" id="{435BD830-4E29-4808-FE0A-4A8FA54CA413}"/>
              </a:ext>
            </a:extLst>
          </p:cNvPr>
          <p:cNvSpPr>
            <a:spLocks noGrp="1"/>
          </p:cNvSpPr>
          <p:nvPr>
            <p:ph type="body" sz="quarter" idx="13"/>
          </p:nvPr>
        </p:nvSpPr>
        <p:spPr>
          <a:xfrm>
            <a:off x="536240" y="5976000"/>
            <a:ext cx="10896000" cy="368060"/>
          </a:xfrm>
        </p:spPr>
        <p:txBody>
          <a:bodyPr/>
          <a:lstStyle/>
          <a:p>
            <a:r>
              <a:rPr lang="en-US" noProof="0" dirty="0"/>
              <a:t>AOM, anti-obesity medication.</a:t>
            </a:r>
            <a:br>
              <a:rPr lang="en-US" noProof="0" dirty="0"/>
            </a:br>
            <a:r>
              <a:rPr lang="en-US" noProof="0" dirty="0"/>
              <a:t>1. Chakhtoura M et al. eClinicalMedicine 2023;58:101882; 2. Tchang BG et al. Pharmacologic treatment of overweight and obesity in adults. </a:t>
            </a:r>
            <a:r>
              <a:rPr lang="en-US" u="sng" noProof="0" dirty="0">
                <a:hlinkClick r:id="rId3"/>
              </a:rPr>
              <a:t>https://www.ncbi.nlm.nih.gov/books/NBK279038/</a:t>
            </a:r>
            <a:r>
              <a:rPr lang="en-US" noProof="0" dirty="0"/>
              <a:t>.</a:t>
            </a:r>
            <a:br>
              <a:rPr lang="en-US" noProof="0" dirty="0"/>
            </a:br>
            <a:r>
              <a:rPr lang="en-US" noProof="0" dirty="0"/>
              <a:t>Accessed March 2026; 3. Tak YJ, Lee SY. Curr Obes Rep 2021;10:14–30.</a:t>
            </a:r>
          </a:p>
        </p:txBody>
      </p:sp>
      <p:grpSp>
        <p:nvGrpSpPr>
          <p:cNvPr id="18" name="Group 17">
            <a:extLst>
              <a:ext uri="{FF2B5EF4-FFF2-40B4-BE49-F238E27FC236}">
                <a16:creationId xmlns:a16="http://schemas.microsoft.com/office/drawing/2014/main" id="{E2E07A80-BC2B-76DB-E711-8292BEAAD6B6}"/>
              </a:ext>
            </a:extLst>
          </p:cNvPr>
          <p:cNvGrpSpPr/>
          <p:nvPr/>
        </p:nvGrpSpPr>
        <p:grpSpPr>
          <a:xfrm flipH="1">
            <a:off x="743507" y="1815266"/>
            <a:ext cx="689655" cy="720767"/>
            <a:chOff x="105882" y="2321755"/>
            <a:chExt cx="422275" cy="441325"/>
          </a:xfrm>
          <a:solidFill>
            <a:schemeClr val="bg1"/>
          </a:solidFill>
        </p:grpSpPr>
        <p:grpSp>
          <p:nvGrpSpPr>
            <p:cNvPr id="17" name="Group 16">
              <a:extLst>
                <a:ext uri="{FF2B5EF4-FFF2-40B4-BE49-F238E27FC236}">
                  <a16:creationId xmlns:a16="http://schemas.microsoft.com/office/drawing/2014/main" id="{183BE66F-90AC-220D-3835-D4DFAFCF9EEE}"/>
                </a:ext>
              </a:extLst>
            </p:cNvPr>
            <p:cNvGrpSpPr/>
            <p:nvPr/>
          </p:nvGrpSpPr>
          <p:grpSpPr>
            <a:xfrm>
              <a:off x="237644" y="2393087"/>
              <a:ext cx="209550" cy="209550"/>
              <a:chOff x="219972" y="2393087"/>
              <a:chExt cx="209550" cy="209550"/>
            </a:xfrm>
            <a:grpFill/>
          </p:grpSpPr>
          <p:sp>
            <p:nvSpPr>
              <p:cNvPr id="10" name="Freeform 15">
                <a:extLst>
                  <a:ext uri="{FF2B5EF4-FFF2-40B4-BE49-F238E27FC236}">
                    <a16:creationId xmlns:a16="http://schemas.microsoft.com/office/drawing/2014/main" id="{5CBFD748-7818-B131-49F8-7ABA9C3D2B3D}"/>
                  </a:ext>
                </a:extLst>
              </p:cNvPr>
              <p:cNvSpPr>
                <a:spLocks noEditPoints="1"/>
              </p:cNvSpPr>
              <p:nvPr/>
            </p:nvSpPr>
            <p:spPr bwMode="auto">
              <a:xfrm>
                <a:off x="219972" y="2393087"/>
                <a:ext cx="209550" cy="209550"/>
              </a:xfrm>
              <a:custGeom>
                <a:avLst/>
                <a:gdLst>
                  <a:gd name="T0" fmla="*/ 20 w 45"/>
                  <a:gd name="T1" fmla="*/ 45 h 45"/>
                  <a:gd name="T2" fmla="*/ 17 w 45"/>
                  <a:gd name="T3" fmla="*/ 39 h 45"/>
                  <a:gd name="T4" fmla="*/ 11 w 45"/>
                  <a:gd name="T5" fmla="*/ 40 h 45"/>
                  <a:gd name="T6" fmla="*/ 5 w 45"/>
                  <a:gd name="T7" fmla="*/ 36 h 45"/>
                  <a:gd name="T8" fmla="*/ 7 w 45"/>
                  <a:gd name="T9" fmla="*/ 30 h 45"/>
                  <a:gd name="T10" fmla="*/ 2 w 45"/>
                  <a:gd name="T11" fmla="*/ 27 h 45"/>
                  <a:gd name="T12" fmla="*/ 0 w 45"/>
                  <a:gd name="T13" fmla="*/ 20 h 45"/>
                  <a:gd name="T14" fmla="*/ 6 w 45"/>
                  <a:gd name="T15" fmla="*/ 17 h 45"/>
                  <a:gd name="T16" fmla="*/ 5 w 45"/>
                  <a:gd name="T17" fmla="*/ 11 h 45"/>
                  <a:gd name="T18" fmla="*/ 8 w 45"/>
                  <a:gd name="T19" fmla="*/ 5 h 45"/>
                  <a:gd name="T20" fmla="*/ 14 w 45"/>
                  <a:gd name="T21" fmla="*/ 6 h 45"/>
                  <a:gd name="T22" fmla="*/ 18 w 45"/>
                  <a:gd name="T23" fmla="*/ 2 h 45"/>
                  <a:gd name="T24" fmla="*/ 25 w 45"/>
                  <a:gd name="T25" fmla="*/ 0 h 45"/>
                  <a:gd name="T26" fmla="*/ 28 w 45"/>
                  <a:gd name="T27" fmla="*/ 5 h 45"/>
                  <a:gd name="T28" fmla="*/ 34 w 45"/>
                  <a:gd name="T29" fmla="*/ 4 h 45"/>
                  <a:gd name="T30" fmla="*/ 40 w 45"/>
                  <a:gd name="T31" fmla="*/ 8 h 45"/>
                  <a:gd name="T32" fmla="*/ 38 w 45"/>
                  <a:gd name="T33" fmla="*/ 14 h 45"/>
                  <a:gd name="T34" fmla="*/ 43 w 45"/>
                  <a:gd name="T35" fmla="*/ 17 h 45"/>
                  <a:gd name="T36" fmla="*/ 45 w 45"/>
                  <a:gd name="T37" fmla="*/ 24 h 45"/>
                  <a:gd name="T38" fmla="*/ 40 w 45"/>
                  <a:gd name="T39" fmla="*/ 27 h 45"/>
                  <a:gd name="T40" fmla="*/ 40 w 45"/>
                  <a:gd name="T41" fmla="*/ 33 h 45"/>
                  <a:gd name="T42" fmla="*/ 37 w 45"/>
                  <a:gd name="T43" fmla="*/ 40 h 45"/>
                  <a:gd name="T44" fmla="*/ 31 w 45"/>
                  <a:gd name="T45" fmla="*/ 38 h 45"/>
                  <a:gd name="T46" fmla="*/ 27 w 45"/>
                  <a:gd name="T47" fmla="*/ 42 h 45"/>
                  <a:gd name="T48" fmla="*/ 21 w 45"/>
                  <a:gd name="T49" fmla="*/ 42 h 45"/>
                  <a:gd name="T50" fmla="*/ 25 w 45"/>
                  <a:gd name="T51" fmla="*/ 38 h 45"/>
                  <a:gd name="T52" fmla="*/ 30 w 45"/>
                  <a:gd name="T53" fmla="*/ 35 h 45"/>
                  <a:gd name="T54" fmla="*/ 35 w 45"/>
                  <a:gd name="T55" fmla="*/ 37 h 45"/>
                  <a:gd name="T56" fmla="*/ 35 w 45"/>
                  <a:gd name="T57" fmla="*/ 31 h 45"/>
                  <a:gd name="T58" fmla="*/ 37 w 45"/>
                  <a:gd name="T59" fmla="*/ 25 h 45"/>
                  <a:gd name="T60" fmla="*/ 42 w 45"/>
                  <a:gd name="T61" fmla="*/ 24 h 45"/>
                  <a:gd name="T62" fmla="*/ 38 w 45"/>
                  <a:gd name="T63" fmla="*/ 20 h 45"/>
                  <a:gd name="T64" fmla="*/ 35 w 45"/>
                  <a:gd name="T65" fmla="*/ 14 h 45"/>
                  <a:gd name="T66" fmla="*/ 38 w 45"/>
                  <a:gd name="T67" fmla="*/ 10 h 45"/>
                  <a:gd name="T68" fmla="*/ 32 w 45"/>
                  <a:gd name="T69" fmla="*/ 9 h 45"/>
                  <a:gd name="T70" fmla="*/ 26 w 45"/>
                  <a:gd name="T71" fmla="*/ 8 h 45"/>
                  <a:gd name="T72" fmla="*/ 24 w 45"/>
                  <a:gd name="T73" fmla="*/ 3 h 45"/>
                  <a:gd name="T74" fmla="*/ 20 w 45"/>
                  <a:gd name="T75" fmla="*/ 7 h 45"/>
                  <a:gd name="T76" fmla="*/ 15 w 45"/>
                  <a:gd name="T77" fmla="*/ 10 h 45"/>
                  <a:gd name="T78" fmla="*/ 10 w 45"/>
                  <a:gd name="T79" fmla="*/ 7 h 45"/>
                  <a:gd name="T80" fmla="*/ 10 w 45"/>
                  <a:gd name="T81" fmla="*/ 13 h 45"/>
                  <a:gd name="T82" fmla="*/ 8 w 45"/>
                  <a:gd name="T83" fmla="*/ 19 h 45"/>
                  <a:gd name="T84" fmla="*/ 3 w 45"/>
                  <a:gd name="T85" fmla="*/ 20 h 45"/>
                  <a:gd name="T86" fmla="*/ 7 w 45"/>
                  <a:gd name="T87" fmla="*/ 24 h 45"/>
                  <a:gd name="T88" fmla="*/ 10 w 45"/>
                  <a:gd name="T89" fmla="*/ 30 h 45"/>
                  <a:gd name="T90" fmla="*/ 7 w 45"/>
                  <a:gd name="T91" fmla="*/ 35 h 45"/>
                  <a:gd name="T92" fmla="*/ 13 w 45"/>
                  <a:gd name="T93" fmla="*/ 35 h 45"/>
                  <a:gd name="T94" fmla="*/ 19 w 45"/>
                  <a:gd name="T95" fmla="*/ 36 h 45"/>
                  <a:gd name="T96" fmla="*/ 21 w 45"/>
                  <a:gd name="T97" fmla="*/ 4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5">
                    <a:moveTo>
                      <a:pt x="25" y="45"/>
                    </a:moveTo>
                    <a:cubicBezTo>
                      <a:pt x="20" y="45"/>
                      <a:pt x="20" y="45"/>
                      <a:pt x="20" y="45"/>
                    </a:cubicBezTo>
                    <a:cubicBezTo>
                      <a:pt x="19" y="45"/>
                      <a:pt x="18" y="44"/>
                      <a:pt x="18" y="42"/>
                    </a:cubicBezTo>
                    <a:cubicBezTo>
                      <a:pt x="17" y="39"/>
                      <a:pt x="17" y="39"/>
                      <a:pt x="17" y="39"/>
                    </a:cubicBezTo>
                    <a:cubicBezTo>
                      <a:pt x="16" y="39"/>
                      <a:pt x="15" y="38"/>
                      <a:pt x="14" y="38"/>
                    </a:cubicBezTo>
                    <a:cubicBezTo>
                      <a:pt x="11" y="40"/>
                      <a:pt x="11" y="40"/>
                      <a:pt x="11" y="40"/>
                    </a:cubicBezTo>
                    <a:cubicBezTo>
                      <a:pt x="10" y="41"/>
                      <a:pt x="9" y="41"/>
                      <a:pt x="8" y="40"/>
                    </a:cubicBezTo>
                    <a:cubicBezTo>
                      <a:pt x="5" y="36"/>
                      <a:pt x="5" y="36"/>
                      <a:pt x="5" y="36"/>
                    </a:cubicBezTo>
                    <a:cubicBezTo>
                      <a:pt x="4" y="35"/>
                      <a:pt x="4" y="34"/>
                      <a:pt x="5" y="33"/>
                    </a:cubicBezTo>
                    <a:cubicBezTo>
                      <a:pt x="7" y="30"/>
                      <a:pt x="7" y="30"/>
                      <a:pt x="7" y="30"/>
                    </a:cubicBezTo>
                    <a:cubicBezTo>
                      <a:pt x="6" y="29"/>
                      <a:pt x="6" y="28"/>
                      <a:pt x="5" y="27"/>
                    </a:cubicBezTo>
                    <a:cubicBezTo>
                      <a:pt x="2" y="27"/>
                      <a:pt x="2" y="27"/>
                      <a:pt x="2" y="27"/>
                    </a:cubicBezTo>
                    <a:cubicBezTo>
                      <a:pt x="1" y="27"/>
                      <a:pt x="0" y="26"/>
                      <a:pt x="0" y="24"/>
                    </a:cubicBezTo>
                    <a:cubicBezTo>
                      <a:pt x="0" y="20"/>
                      <a:pt x="0" y="20"/>
                      <a:pt x="0" y="20"/>
                    </a:cubicBezTo>
                    <a:cubicBezTo>
                      <a:pt x="0" y="18"/>
                      <a:pt x="1" y="18"/>
                      <a:pt x="2" y="17"/>
                    </a:cubicBezTo>
                    <a:cubicBezTo>
                      <a:pt x="6" y="17"/>
                      <a:pt x="6" y="17"/>
                      <a:pt x="6" y="17"/>
                    </a:cubicBezTo>
                    <a:cubicBezTo>
                      <a:pt x="6" y="16"/>
                      <a:pt x="6" y="15"/>
                      <a:pt x="7" y="14"/>
                    </a:cubicBezTo>
                    <a:cubicBezTo>
                      <a:pt x="5" y="11"/>
                      <a:pt x="5" y="11"/>
                      <a:pt x="5" y="11"/>
                    </a:cubicBezTo>
                    <a:cubicBezTo>
                      <a:pt x="4" y="10"/>
                      <a:pt x="4" y="9"/>
                      <a:pt x="5" y="8"/>
                    </a:cubicBezTo>
                    <a:cubicBezTo>
                      <a:pt x="8" y="5"/>
                      <a:pt x="8" y="5"/>
                      <a:pt x="8" y="5"/>
                    </a:cubicBezTo>
                    <a:cubicBezTo>
                      <a:pt x="9" y="4"/>
                      <a:pt x="10" y="4"/>
                      <a:pt x="11" y="4"/>
                    </a:cubicBezTo>
                    <a:cubicBezTo>
                      <a:pt x="14" y="6"/>
                      <a:pt x="14" y="6"/>
                      <a:pt x="14" y="6"/>
                    </a:cubicBezTo>
                    <a:cubicBezTo>
                      <a:pt x="15" y="6"/>
                      <a:pt x="16" y="6"/>
                      <a:pt x="17" y="5"/>
                    </a:cubicBezTo>
                    <a:cubicBezTo>
                      <a:pt x="18" y="2"/>
                      <a:pt x="18" y="2"/>
                      <a:pt x="18" y="2"/>
                    </a:cubicBezTo>
                    <a:cubicBezTo>
                      <a:pt x="18" y="1"/>
                      <a:pt x="19" y="0"/>
                      <a:pt x="20" y="0"/>
                    </a:cubicBezTo>
                    <a:cubicBezTo>
                      <a:pt x="25" y="0"/>
                      <a:pt x="25" y="0"/>
                      <a:pt x="25" y="0"/>
                    </a:cubicBezTo>
                    <a:cubicBezTo>
                      <a:pt x="26" y="0"/>
                      <a:pt x="27" y="1"/>
                      <a:pt x="27" y="2"/>
                    </a:cubicBezTo>
                    <a:cubicBezTo>
                      <a:pt x="28" y="5"/>
                      <a:pt x="28" y="5"/>
                      <a:pt x="28" y="5"/>
                    </a:cubicBezTo>
                    <a:cubicBezTo>
                      <a:pt x="29" y="6"/>
                      <a:pt x="30" y="6"/>
                      <a:pt x="31" y="6"/>
                    </a:cubicBezTo>
                    <a:cubicBezTo>
                      <a:pt x="34" y="4"/>
                      <a:pt x="34" y="4"/>
                      <a:pt x="34" y="4"/>
                    </a:cubicBezTo>
                    <a:cubicBezTo>
                      <a:pt x="35" y="4"/>
                      <a:pt x="36" y="4"/>
                      <a:pt x="37" y="5"/>
                    </a:cubicBezTo>
                    <a:cubicBezTo>
                      <a:pt x="40" y="8"/>
                      <a:pt x="40" y="8"/>
                      <a:pt x="40" y="8"/>
                    </a:cubicBezTo>
                    <a:cubicBezTo>
                      <a:pt x="41" y="9"/>
                      <a:pt x="41" y="10"/>
                      <a:pt x="40" y="11"/>
                    </a:cubicBezTo>
                    <a:cubicBezTo>
                      <a:pt x="38" y="14"/>
                      <a:pt x="38" y="14"/>
                      <a:pt x="38" y="14"/>
                    </a:cubicBezTo>
                    <a:cubicBezTo>
                      <a:pt x="39" y="15"/>
                      <a:pt x="39" y="16"/>
                      <a:pt x="39" y="17"/>
                    </a:cubicBezTo>
                    <a:cubicBezTo>
                      <a:pt x="43" y="17"/>
                      <a:pt x="43" y="17"/>
                      <a:pt x="43" y="17"/>
                    </a:cubicBezTo>
                    <a:cubicBezTo>
                      <a:pt x="44" y="18"/>
                      <a:pt x="45" y="18"/>
                      <a:pt x="45" y="20"/>
                    </a:cubicBezTo>
                    <a:cubicBezTo>
                      <a:pt x="45" y="24"/>
                      <a:pt x="45" y="24"/>
                      <a:pt x="45" y="24"/>
                    </a:cubicBezTo>
                    <a:cubicBezTo>
                      <a:pt x="45" y="26"/>
                      <a:pt x="44" y="27"/>
                      <a:pt x="43" y="27"/>
                    </a:cubicBezTo>
                    <a:cubicBezTo>
                      <a:pt x="40" y="27"/>
                      <a:pt x="40" y="27"/>
                      <a:pt x="40" y="27"/>
                    </a:cubicBezTo>
                    <a:cubicBezTo>
                      <a:pt x="39" y="28"/>
                      <a:pt x="39" y="29"/>
                      <a:pt x="38" y="30"/>
                    </a:cubicBezTo>
                    <a:cubicBezTo>
                      <a:pt x="40" y="33"/>
                      <a:pt x="40" y="33"/>
                      <a:pt x="40" y="33"/>
                    </a:cubicBezTo>
                    <a:cubicBezTo>
                      <a:pt x="41" y="34"/>
                      <a:pt x="41" y="35"/>
                      <a:pt x="40" y="36"/>
                    </a:cubicBezTo>
                    <a:cubicBezTo>
                      <a:pt x="37" y="40"/>
                      <a:pt x="37" y="40"/>
                      <a:pt x="37" y="40"/>
                    </a:cubicBezTo>
                    <a:cubicBezTo>
                      <a:pt x="36" y="41"/>
                      <a:pt x="35" y="41"/>
                      <a:pt x="34" y="40"/>
                    </a:cubicBezTo>
                    <a:cubicBezTo>
                      <a:pt x="31" y="38"/>
                      <a:pt x="31" y="38"/>
                      <a:pt x="31" y="38"/>
                    </a:cubicBezTo>
                    <a:cubicBezTo>
                      <a:pt x="30" y="38"/>
                      <a:pt x="29" y="39"/>
                      <a:pt x="28" y="39"/>
                    </a:cubicBezTo>
                    <a:cubicBezTo>
                      <a:pt x="27" y="42"/>
                      <a:pt x="27" y="42"/>
                      <a:pt x="27" y="42"/>
                    </a:cubicBezTo>
                    <a:cubicBezTo>
                      <a:pt x="27" y="44"/>
                      <a:pt x="26" y="45"/>
                      <a:pt x="25" y="45"/>
                    </a:cubicBezTo>
                    <a:close/>
                    <a:moveTo>
                      <a:pt x="21" y="42"/>
                    </a:moveTo>
                    <a:cubicBezTo>
                      <a:pt x="24" y="42"/>
                      <a:pt x="24" y="42"/>
                      <a:pt x="24" y="42"/>
                    </a:cubicBezTo>
                    <a:cubicBezTo>
                      <a:pt x="25" y="38"/>
                      <a:pt x="25" y="38"/>
                      <a:pt x="25" y="38"/>
                    </a:cubicBezTo>
                    <a:cubicBezTo>
                      <a:pt x="25" y="37"/>
                      <a:pt x="25" y="37"/>
                      <a:pt x="26" y="36"/>
                    </a:cubicBezTo>
                    <a:cubicBezTo>
                      <a:pt x="27" y="36"/>
                      <a:pt x="29" y="36"/>
                      <a:pt x="30" y="35"/>
                    </a:cubicBezTo>
                    <a:cubicBezTo>
                      <a:pt x="31" y="34"/>
                      <a:pt x="31" y="34"/>
                      <a:pt x="32" y="35"/>
                    </a:cubicBezTo>
                    <a:cubicBezTo>
                      <a:pt x="35" y="37"/>
                      <a:pt x="35" y="37"/>
                      <a:pt x="35" y="37"/>
                    </a:cubicBezTo>
                    <a:cubicBezTo>
                      <a:pt x="38" y="35"/>
                      <a:pt x="38" y="35"/>
                      <a:pt x="38" y="35"/>
                    </a:cubicBezTo>
                    <a:cubicBezTo>
                      <a:pt x="35" y="31"/>
                      <a:pt x="35" y="31"/>
                      <a:pt x="35" y="31"/>
                    </a:cubicBezTo>
                    <a:cubicBezTo>
                      <a:pt x="35" y="31"/>
                      <a:pt x="35" y="30"/>
                      <a:pt x="35" y="30"/>
                    </a:cubicBezTo>
                    <a:cubicBezTo>
                      <a:pt x="36" y="28"/>
                      <a:pt x="37" y="27"/>
                      <a:pt x="37" y="25"/>
                    </a:cubicBezTo>
                    <a:cubicBezTo>
                      <a:pt x="37" y="24"/>
                      <a:pt x="38" y="24"/>
                      <a:pt x="38" y="24"/>
                    </a:cubicBezTo>
                    <a:cubicBezTo>
                      <a:pt x="42" y="24"/>
                      <a:pt x="42" y="24"/>
                      <a:pt x="42" y="24"/>
                    </a:cubicBezTo>
                    <a:cubicBezTo>
                      <a:pt x="42" y="20"/>
                      <a:pt x="42" y="20"/>
                      <a:pt x="42" y="20"/>
                    </a:cubicBezTo>
                    <a:cubicBezTo>
                      <a:pt x="38" y="20"/>
                      <a:pt x="38" y="20"/>
                      <a:pt x="38" y="20"/>
                    </a:cubicBezTo>
                    <a:cubicBezTo>
                      <a:pt x="37" y="20"/>
                      <a:pt x="37" y="19"/>
                      <a:pt x="37" y="19"/>
                    </a:cubicBezTo>
                    <a:cubicBezTo>
                      <a:pt x="36" y="17"/>
                      <a:pt x="36" y="16"/>
                      <a:pt x="35" y="14"/>
                    </a:cubicBezTo>
                    <a:cubicBezTo>
                      <a:pt x="35" y="14"/>
                      <a:pt x="35" y="13"/>
                      <a:pt x="35" y="13"/>
                    </a:cubicBezTo>
                    <a:cubicBezTo>
                      <a:pt x="38" y="10"/>
                      <a:pt x="38" y="10"/>
                      <a:pt x="38" y="10"/>
                    </a:cubicBezTo>
                    <a:cubicBezTo>
                      <a:pt x="35" y="7"/>
                      <a:pt x="35" y="7"/>
                      <a:pt x="35" y="7"/>
                    </a:cubicBezTo>
                    <a:cubicBezTo>
                      <a:pt x="32" y="9"/>
                      <a:pt x="32" y="9"/>
                      <a:pt x="32" y="9"/>
                    </a:cubicBezTo>
                    <a:cubicBezTo>
                      <a:pt x="31" y="10"/>
                      <a:pt x="31" y="10"/>
                      <a:pt x="30" y="10"/>
                    </a:cubicBezTo>
                    <a:cubicBezTo>
                      <a:pt x="29" y="9"/>
                      <a:pt x="27" y="8"/>
                      <a:pt x="26" y="8"/>
                    </a:cubicBezTo>
                    <a:cubicBezTo>
                      <a:pt x="25" y="8"/>
                      <a:pt x="25" y="7"/>
                      <a:pt x="25" y="7"/>
                    </a:cubicBezTo>
                    <a:cubicBezTo>
                      <a:pt x="24" y="3"/>
                      <a:pt x="24" y="3"/>
                      <a:pt x="24" y="3"/>
                    </a:cubicBezTo>
                    <a:cubicBezTo>
                      <a:pt x="21" y="3"/>
                      <a:pt x="21" y="3"/>
                      <a:pt x="21" y="3"/>
                    </a:cubicBezTo>
                    <a:cubicBezTo>
                      <a:pt x="20" y="7"/>
                      <a:pt x="20" y="7"/>
                      <a:pt x="20" y="7"/>
                    </a:cubicBezTo>
                    <a:cubicBezTo>
                      <a:pt x="20" y="7"/>
                      <a:pt x="20" y="8"/>
                      <a:pt x="19" y="8"/>
                    </a:cubicBezTo>
                    <a:cubicBezTo>
                      <a:pt x="18" y="8"/>
                      <a:pt x="16" y="9"/>
                      <a:pt x="15" y="10"/>
                    </a:cubicBezTo>
                    <a:cubicBezTo>
                      <a:pt x="14" y="10"/>
                      <a:pt x="14" y="10"/>
                      <a:pt x="13" y="9"/>
                    </a:cubicBezTo>
                    <a:cubicBezTo>
                      <a:pt x="10" y="7"/>
                      <a:pt x="10" y="7"/>
                      <a:pt x="10" y="7"/>
                    </a:cubicBezTo>
                    <a:cubicBezTo>
                      <a:pt x="7" y="10"/>
                      <a:pt x="7" y="10"/>
                      <a:pt x="7" y="10"/>
                    </a:cubicBezTo>
                    <a:cubicBezTo>
                      <a:pt x="10" y="13"/>
                      <a:pt x="10" y="13"/>
                      <a:pt x="10" y="13"/>
                    </a:cubicBezTo>
                    <a:cubicBezTo>
                      <a:pt x="10" y="13"/>
                      <a:pt x="10" y="14"/>
                      <a:pt x="10" y="14"/>
                    </a:cubicBezTo>
                    <a:cubicBezTo>
                      <a:pt x="9" y="16"/>
                      <a:pt x="9" y="17"/>
                      <a:pt x="8" y="19"/>
                    </a:cubicBezTo>
                    <a:cubicBezTo>
                      <a:pt x="8" y="19"/>
                      <a:pt x="8" y="20"/>
                      <a:pt x="7" y="20"/>
                    </a:cubicBezTo>
                    <a:cubicBezTo>
                      <a:pt x="3" y="20"/>
                      <a:pt x="3" y="20"/>
                      <a:pt x="3" y="20"/>
                    </a:cubicBezTo>
                    <a:cubicBezTo>
                      <a:pt x="3" y="24"/>
                      <a:pt x="3" y="24"/>
                      <a:pt x="3" y="24"/>
                    </a:cubicBezTo>
                    <a:cubicBezTo>
                      <a:pt x="7" y="24"/>
                      <a:pt x="7" y="24"/>
                      <a:pt x="7" y="24"/>
                    </a:cubicBezTo>
                    <a:cubicBezTo>
                      <a:pt x="7" y="24"/>
                      <a:pt x="8" y="24"/>
                      <a:pt x="8" y="25"/>
                    </a:cubicBezTo>
                    <a:cubicBezTo>
                      <a:pt x="8" y="27"/>
                      <a:pt x="9" y="28"/>
                      <a:pt x="10" y="30"/>
                    </a:cubicBezTo>
                    <a:cubicBezTo>
                      <a:pt x="10" y="30"/>
                      <a:pt x="10" y="31"/>
                      <a:pt x="10" y="31"/>
                    </a:cubicBezTo>
                    <a:cubicBezTo>
                      <a:pt x="7" y="35"/>
                      <a:pt x="7" y="35"/>
                      <a:pt x="7" y="35"/>
                    </a:cubicBezTo>
                    <a:cubicBezTo>
                      <a:pt x="10" y="37"/>
                      <a:pt x="10" y="37"/>
                      <a:pt x="10" y="37"/>
                    </a:cubicBezTo>
                    <a:cubicBezTo>
                      <a:pt x="13" y="35"/>
                      <a:pt x="13" y="35"/>
                      <a:pt x="13" y="35"/>
                    </a:cubicBezTo>
                    <a:cubicBezTo>
                      <a:pt x="14" y="34"/>
                      <a:pt x="14" y="34"/>
                      <a:pt x="15" y="35"/>
                    </a:cubicBezTo>
                    <a:cubicBezTo>
                      <a:pt x="16" y="36"/>
                      <a:pt x="18" y="36"/>
                      <a:pt x="19" y="36"/>
                    </a:cubicBezTo>
                    <a:cubicBezTo>
                      <a:pt x="20" y="37"/>
                      <a:pt x="20" y="37"/>
                      <a:pt x="20" y="38"/>
                    </a:cubicBezTo>
                    <a:cubicBezTo>
                      <a:pt x="21" y="42"/>
                      <a:pt x="21" y="42"/>
                      <a:pt x="21" y="4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11" name="Freeform 16">
                <a:extLst>
                  <a:ext uri="{FF2B5EF4-FFF2-40B4-BE49-F238E27FC236}">
                    <a16:creationId xmlns:a16="http://schemas.microsoft.com/office/drawing/2014/main" id="{68C266F0-855C-2622-0D75-886732759A85}"/>
                  </a:ext>
                </a:extLst>
              </p:cNvPr>
              <p:cNvSpPr>
                <a:spLocks noEditPoints="1"/>
              </p:cNvSpPr>
              <p:nvPr/>
            </p:nvSpPr>
            <p:spPr bwMode="auto">
              <a:xfrm>
                <a:off x="280297" y="2453412"/>
                <a:ext cx="88900" cy="84138"/>
              </a:xfrm>
              <a:custGeom>
                <a:avLst/>
                <a:gdLst>
                  <a:gd name="T0" fmla="*/ 10 w 19"/>
                  <a:gd name="T1" fmla="*/ 18 h 18"/>
                  <a:gd name="T2" fmla="*/ 0 w 19"/>
                  <a:gd name="T3" fmla="*/ 9 h 18"/>
                  <a:gd name="T4" fmla="*/ 10 w 19"/>
                  <a:gd name="T5" fmla="*/ 0 h 18"/>
                  <a:gd name="T6" fmla="*/ 19 w 19"/>
                  <a:gd name="T7" fmla="*/ 9 h 18"/>
                  <a:gd name="T8" fmla="*/ 10 w 19"/>
                  <a:gd name="T9" fmla="*/ 18 h 18"/>
                  <a:gd name="T10" fmla="*/ 10 w 19"/>
                  <a:gd name="T11" fmla="*/ 3 h 18"/>
                  <a:gd name="T12" fmla="*/ 3 w 19"/>
                  <a:gd name="T13" fmla="*/ 9 h 18"/>
                  <a:gd name="T14" fmla="*/ 10 w 19"/>
                  <a:gd name="T15" fmla="*/ 15 h 18"/>
                  <a:gd name="T16" fmla="*/ 16 w 19"/>
                  <a:gd name="T17" fmla="*/ 9 h 18"/>
                  <a:gd name="T18" fmla="*/ 10 w 19"/>
                  <a:gd name="T1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8">
                    <a:moveTo>
                      <a:pt x="10" y="18"/>
                    </a:moveTo>
                    <a:cubicBezTo>
                      <a:pt x="5" y="18"/>
                      <a:pt x="0" y="14"/>
                      <a:pt x="0" y="9"/>
                    </a:cubicBezTo>
                    <a:cubicBezTo>
                      <a:pt x="0" y="4"/>
                      <a:pt x="5" y="0"/>
                      <a:pt x="10" y="0"/>
                    </a:cubicBezTo>
                    <a:cubicBezTo>
                      <a:pt x="14" y="0"/>
                      <a:pt x="19" y="4"/>
                      <a:pt x="19" y="9"/>
                    </a:cubicBezTo>
                    <a:cubicBezTo>
                      <a:pt x="19" y="14"/>
                      <a:pt x="14" y="18"/>
                      <a:pt x="10" y="18"/>
                    </a:cubicBezTo>
                    <a:close/>
                    <a:moveTo>
                      <a:pt x="10" y="3"/>
                    </a:moveTo>
                    <a:cubicBezTo>
                      <a:pt x="6" y="3"/>
                      <a:pt x="3" y="6"/>
                      <a:pt x="3" y="9"/>
                    </a:cubicBezTo>
                    <a:cubicBezTo>
                      <a:pt x="3" y="12"/>
                      <a:pt x="6" y="15"/>
                      <a:pt x="10" y="15"/>
                    </a:cubicBezTo>
                    <a:cubicBezTo>
                      <a:pt x="13" y="15"/>
                      <a:pt x="16" y="12"/>
                      <a:pt x="16" y="9"/>
                    </a:cubicBezTo>
                    <a:cubicBezTo>
                      <a:pt x="16" y="6"/>
                      <a:pt x="13" y="3"/>
                      <a:pt x="1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grpSp>
        <p:sp>
          <p:nvSpPr>
            <p:cNvPr id="15" name="Freeform 118">
              <a:extLst>
                <a:ext uri="{FF2B5EF4-FFF2-40B4-BE49-F238E27FC236}">
                  <a16:creationId xmlns:a16="http://schemas.microsoft.com/office/drawing/2014/main" id="{4DB8CA1C-A341-D28D-8066-A7857EE76F95}"/>
                </a:ext>
              </a:extLst>
            </p:cNvPr>
            <p:cNvSpPr>
              <a:spLocks/>
            </p:cNvSpPr>
            <p:nvPr/>
          </p:nvSpPr>
          <p:spPr bwMode="auto">
            <a:xfrm>
              <a:off x="105882" y="2321755"/>
              <a:ext cx="422275" cy="441325"/>
            </a:xfrm>
            <a:custGeom>
              <a:avLst/>
              <a:gdLst>
                <a:gd name="T0" fmla="*/ 73 w 91"/>
                <a:gd name="T1" fmla="*/ 95 h 95"/>
                <a:gd name="T2" fmla="*/ 72 w 91"/>
                <a:gd name="T3" fmla="*/ 94 h 95"/>
                <a:gd name="T4" fmla="*/ 72 w 91"/>
                <a:gd name="T5" fmla="*/ 75 h 95"/>
                <a:gd name="T6" fmla="*/ 74 w 91"/>
                <a:gd name="T7" fmla="*/ 68 h 95"/>
                <a:gd name="T8" fmla="*/ 88 w 91"/>
                <a:gd name="T9" fmla="*/ 39 h 95"/>
                <a:gd name="T10" fmla="*/ 51 w 91"/>
                <a:gd name="T11" fmla="*/ 3 h 95"/>
                <a:gd name="T12" fmla="*/ 14 w 91"/>
                <a:gd name="T13" fmla="*/ 39 h 95"/>
                <a:gd name="T14" fmla="*/ 14 w 91"/>
                <a:gd name="T15" fmla="*/ 42 h 95"/>
                <a:gd name="T16" fmla="*/ 14 w 91"/>
                <a:gd name="T17" fmla="*/ 43 h 95"/>
                <a:gd name="T18" fmla="*/ 14 w 91"/>
                <a:gd name="T19" fmla="*/ 44 h 95"/>
                <a:gd name="T20" fmla="*/ 9 w 91"/>
                <a:gd name="T21" fmla="*/ 50 h 95"/>
                <a:gd name="T22" fmla="*/ 3 w 91"/>
                <a:gd name="T23" fmla="*/ 57 h 95"/>
                <a:gd name="T24" fmla="*/ 7 w 91"/>
                <a:gd name="T25" fmla="*/ 59 h 95"/>
                <a:gd name="T26" fmla="*/ 12 w 91"/>
                <a:gd name="T27" fmla="*/ 61 h 95"/>
                <a:gd name="T28" fmla="*/ 12 w 91"/>
                <a:gd name="T29" fmla="*/ 63 h 95"/>
                <a:gd name="T30" fmla="*/ 11 w 91"/>
                <a:gd name="T31" fmla="*/ 70 h 95"/>
                <a:gd name="T32" fmla="*/ 12 w 91"/>
                <a:gd name="T33" fmla="*/ 71 h 95"/>
                <a:gd name="T34" fmla="*/ 13 w 91"/>
                <a:gd name="T35" fmla="*/ 74 h 95"/>
                <a:gd name="T36" fmla="*/ 12 w 91"/>
                <a:gd name="T37" fmla="*/ 77 h 95"/>
                <a:gd name="T38" fmla="*/ 11 w 91"/>
                <a:gd name="T39" fmla="*/ 81 h 95"/>
                <a:gd name="T40" fmla="*/ 33 w 91"/>
                <a:gd name="T41" fmla="*/ 87 h 95"/>
                <a:gd name="T42" fmla="*/ 34 w 91"/>
                <a:gd name="T43" fmla="*/ 87 h 95"/>
                <a:gd name="T44" fmla="*/ 36 w 91"/>
                <a:gd name="T45" fmla="*/ 88 h 95"/>
                <a:gd name="T46" fmla="*/ 34 w 91"/>
                <a:gd name="T47" fmla="*/ 90 h 95"/>
                <a:gd name="T48" fmla="*/ 33 w 91"/>
                <a:gd name="T49" fmla="*/ 90 h 95"/>
                <a:gd name="T50" fmla="*/ 8 w 91"/>
                <a:gd name="T51" fmla="*/ 82 h 95"/>
                <a:gd name="T52" fmla="*/ 9 w 91"/>
                <a:gd name="T53" fmla="*/ 76 h 95"/>
                <a:gd name="T54" fmla="*/ 10 w 91"/>
                <a:gd name="T55" fmla="*/ 74 h 95"/>
                <a:gd name="T56" fmla="*/ 9 w 91"/>
                <a:gd name="T57" fmla="*/ 73 h 95"/>
                <a:gd name="T58" fmla="*/ 8 w 91"/>
                <a:gd name="T59" fmla="*/ 71 h 95"/>
                <a:gd name="T60" fmla="*/ 9 w 91"/>
                <a:gd name="T61" fmla="*/ 63 h 95"/>
                <a:gd name="T62" fmla="*/ 6 w 91"/>
                <a:gd name="T63" fmla="*/ 62 h 95"/>
                <a:gd name="T64" fmla="*/ 0 w 91"/>
                <a:gd name="T65" fmla="*/ 57 h 95"/>
                <a:gd name="T66" fmla="*/ 0 w 91"/>
                <a:gd name="T67" fmla="*/ 56 h 95"/>
                <a:gd name="T68" fmla="*/ 7 w 91"/>
                <a:gd name="T69" fmla="*/ 48 h 95"/>
                <a:gd name="T70" fmla="*/ 11 w 91"/>
                <a:gd name="T71" fmla="*/ 43 h 95"/>
                <a:gd name="T72" fmla="*/ 11 w 91"/>
                <a:gd name="T73" fmla="*/ 42 h 95"/>
                <a:gd name="T74" fmla="*/ 11 w 91"/>
                <a:gd name="T75" fmla="*/ 39 h 95"/>
                <a:gd name="T76" fmla="*/ 51 w 91"/>
                <a:gd name="T77" fmla="*/ 0 h 95"/>
                <a:gd name="T78" fmla="*/ 91 w 91"/>
                <a:gd name="T79" fmla="*/ 39 h 95"/>
                <a:gd name="T80" fmla="*/ 76 w 91"/>
                <a:gd name="T81" fmla="*/ 71 h 95"/>
                <a:gd name="T82" fmla="*/ 76 w 91"/>
                <a:gd name="T83" fmla="*/ 71 h 95"/>
                <a:gd name="T84" fmla="*/ 75 w 91"/>
                <a:gd name="T85" fmla="*/ 75 h 95"/>
                <a:gd name="T86" fmla="*/ 75 w 91"/>
                <a:gd name="T87" fmla="*/ 94 h 95"/>
                <a:gd name="T88" fmla="*/ 73 w 91"/>
                <a:gd name="T8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1" h="95">
                  <a:moveTo>
                    <a:pt x="73" y="95"/>
                  </a:moveTo>
                  <a:cubicBezTo>
                    <a:pt x="72" y="95"/>
                    <a:pt x="72" y="94"/>
                    <a:pt x="72" y="94"/>
                  </a:cubicBezTo>
                  <a:cubicBezTo>
                    <a:pt x="72" y="75"/>
                    <a:pt x="72" y="75"/>
                    <a:pt x="72" y="75"/>
                  </a:cubicBezTo>
                  <a:cubicBezTo>
                    <a:pt x="72" y="70"/>
                    <a:pt x="74" y="69"/>
                    <a:pt x="74" y="68"/>
                  </a:cubicBezTo>
                  <a:cubicBezTo>
                    <a:pt x="83" y="61"/>
                    <a:pt x="88" y="51"/>
                    <a:pt x="88" y="39"/>
                  </a:cubicBezTo>
                  <a:cubicBezTo>
                    <a:pt x="88" y="19"/>
                    <a:pt x="71" y="3"/>
                    <a:pt x="51" y="3"/>
                  </a:cubicBezTo>
                  <a:cubicBezTo>
                    <a:pt x="30" y="3"/>
                    <a:pt x="14" y="19"/>
                    <a:pt x="14" y="39"/>
                  </a:cubicBezTo>
                  <a:cubicBezTo>
                    <a:pt x="14" y="40"/>
                    <a:pt x="14" y="41"/>
                    <a:pt x="14" y="42"/>
                  </a:cubicBezTo>
                  <a:cubicBezTo>
                    <a:pt x="14" y="43"/>
                    <a:pt x="14" y="43"/>
                    <a:pt x="14" y="43"/>
                  </a:cubicBezTo>
                  <a:cubicBezTo>
                    <a:pt x="14" y="44"/>
                    <a:pt x="14" y="44"/>
                    <a:pt x="14" y="44"/>
                  </a:cubicBezTo>
                  <a:cubicBezTo>
                    <a:pt x="13" y="46"/>
                    <a:pt x="11" y="48"/>
                    <a:pt x="9" y="50"/>
                  </a:cubicBezTo>
                  <a:cubicBezTo>
                    <a:pt x="7" y="52"/>
                    <a:pt x="5" y="54"/>
                    <a:pt x="3" y="57"/>
                  </a:cubicBezTo>
                  <a:cubicBezTo>
                    <a:pt x="4" y="58"/>
                    <a:pt x="6" y="58"/>
                    <a:pt x="7" y="59"/>
                  </a:cubicBezTo>
                  <a:cubicBezTo>
                    <a:pt x="9" y="60"/>
                    <a:pt x="11" y="60"/>
                    <a:pt x="12" y="61"/>
                  </a:cubicBezTo>
                  <a:cubicBezTo>
                    <a:pt x="12" y="62"/>
                    <a:pt x="12" y="62"/>
                    <a:pt x="12" y="63"/>
                  </a:cubicBezTo>
                  <a:cubicBezTo>
                    <a:pt x="10" y="67"/>
                    <a:pt x="11" y="67"/>
                    <a:pt x="11" y="70"/>
                  </a:cubicBezTo>
                  <a:cubicBezTo>
                    <a:pt x="11" y="71"/>
                    <a:pt x="11" y="71"/>
                    <a:pt x="12" y="71"/>
                  </a:cubicBezTo>
                  <a:cubicBezTo>
                    <a:pt x="12" y="72"/>
                    <a:pt x="13" y="73"/>
                    <a:pt x="13" y="74"/>
                  </a:cubicBezTo>
                  <a:cubicBezTo>
                    <a:pt x="13" y="75"/>
                    <a:pt x="12" y="76"/>
                    <a:pt x="12" y="77"/>
                  </a:cubicBezTo>
                  <a:cubicBezTo>
                    <a:pt x="11" y="79"/>
                    <a:pt x="11" y="80"/>
                    <a:pt x="11" y="81"/>
                  </a:cubicBezTo>
                  <a:cubicBezTo>
                    <a:pt x="12" y="87"/>
                    <a:pt x="22" y="87"/>
                    <a:pt x="33" y="87"/>
                  </a:cubicBezTo>
                  <a:cubicBezTo>
                    <a:pt x="34" y="87"/>
                    <a:pt x="34" y="87"/>
                    <a:pt x="34" y="87"/>
                  </a:cubicBezTo>
                  <a:cubicBezTo>
                    <a:pt x="35" y="87"/>
                    <a:pt x="36" y="87"/>
                    <a:pt x="36" y="88"/>
                  </a:cubicBezTo>
                  <a:cubicBezTo>
                    <a:pt x="36" y="89"/>
                    <a:pt x="35" y="90"/>
                    <a:pt x="34" y="90"/>
                  </a:cubicBezTo>
                  <a:cubicBezTo>
                    <a:pt x="33" y="90"/>
                    <a:pt x="33" y="90"/>
                    <a:pt x="33" y="90"/>
                  </a:cubicBezTo>
                  <a:cubicBezTo>
                    <a:pt x="20" y="89"/>
                    <a:pt x="9" y="90"/>
                    <a:pt x="8" y="82"/>
                  </a:cubicBezTo>
                  <a:cubicBezTo>
                    <a:pt x="8" y="80"/>
                    <a:pt x="8" y="78"/>
                    <a:pt x="9" y="76"/>
                  </a:cubicBezTo>
                  <a:cubicBezTo>
                    <a:pt x="9" y="75"/>
                    <a:pt x="10" y="74"/>
                    <a:pt x="10" y="74"/>
                  </a:cubicBezTo>
                  <a:cubicBezTo>
                    <a:pt x="10" y="74"/>
                    <a:pt x="10" y="74"/>
                    <a:pt x="9" y="73"/>
                  </a:cubicBezTo>
                  <a:cubicBezTo>
                    <a:pt x="9" y="73"/>
                    <a:pt x="8" y="72"/>
                    <a:pt x="8" y="71"/>
                  </a:cubicBezTo>
                  <a:cubicBezTo>
                    <a:pt x="8" y="68"/>
                    <a:pt x="7" y="67"/>
                    <a:pt x="9" y="63"/>
                  </a:cubicBezTo>
                  <a:cubicBezTo>
                    <a:pt x="8" y="62"/>
                    <a:pt x="7" y="62"/>
                    <a:pt x="6" y="62"/>
                  </a:cubicBezTo>
                  <a:cubicBezTo>
                    <a:pt x="4" y="61"/>
                    <a:pt x="1" y="60"/>
                    <a:pt x="0" y="57"/>
                  </a:cubicBezTo>
                  <a:cubicBezTo>
                    <a:pt x="0" y="56"/>
                    <a:pt x="0" y="56"/>
                    <a:pt x="0" y="56"/>
                  </a:cubicBezTo>
                  <a:cubicBezTo>
                    <a:pt x="2" y="53"/>
                    <a:pt x="4" y="50"/>
                    <a:pt x="7" y="48"/>
                  </a:cubicBezTo>
                  <a:cubicBezTo>
                    <a:pt x="8" y="46"/>
                    <a:pt x="10" y="45"/>
                    <a:pt x="11" y="43"/>
                  </a:cubicBezTo>
                  <a:cubicBezTo>
                    <a:pt x="11" y="42"/>
                    <a:pt x="11" y="42"/>
                    <a:pt x="11" y="42"/>
                  </a:cubicBezTo>
                  <a:cubicBezTo>
                    <a:pt x="11" y="41"/>
                    <a:pt x="11" y="40"/>
                    <a:pt x="11" y="39"/>
                  </a:cubicBezTo>
                  <a:cubicBezTo>
                    <a:pt x="11" y="17"/>
                    <a:pt x="29" y="0"/>
                    <a:pt x="51" y="0"/>
                  </a:cubicBezTo>
                  <a:cubicBezTo>
                    <a:pt x="73" y="0"/>
                    <a:pt x="91" y="17"/>
                    <a:pt x="91" y="39"/>
                  </a:cubicBezTo>
                  <a:cubicBezTo>
                    <a:pt x="91" y="52"/>
                    <a:pt x="85" y="63"/>
                    <a:pt x="76" y="71"/>
                  </a:cubicBezTo>
                  <a:cubicBezTo>
                    <a:pt x="76" y="71"/>
                    <a:pt x="76" y="71"/>
                    <a:pt x="76" y="71"/>
                  </a:cubicBezTo>
                  <a:cubicBezTo>
                    <a:pt x="76" y="71"/>
                    <a:pt x="75" y="72"/>
                    <a:pt x="75" y="75"/>
                  </a:cubicBezTo>
                  <a:cubicBezTo>
                    <a:pt x="75" y="94"/>
                    <a:pt x="75" y="94"/>
                    <a:pt x="75" y="94"/>
                  </a:cubicBezTo>
                  <a:cubicBezTo>
                    <a:pt x="75" y="94"/>
                    <a:pt x="74" y="95"/>
                    <a:pt x="73"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noProof="0" dirty="0"/>
            </a:p>
          </p:txBody>
        </p:sp>
      </p:grpSp>
      <p:sp>
        <p:nvSpPr>
          <p:cNvPr id="24" name="TextBox 23">
            <a:extLst>
              <a:ext uri="{FF2B5EF4-FFF2-40B4-BE49-F238E27FC236}">
                <a16:creationId xmlns:a16="http://schemas.microsoft.com/office/drawing/2014/main" id="{C1F6BD68-A0FB-ABD6-5818-79ADA2BAFAF0}"/>
              </a:ext>
            </a:extLst>
          </p:cNvPr>
          <p:cNvSpPr txBox="1"/>
          <p:nvPr/>
        </p:nvSpPr>
        <p:spPr>
          <a:xfrm>
            <a:off x="4402416" y="4522007"/>
            <a:ext cx="6303758" cy="464331"/>
          </a:xfrm>
          <a:prstGeom prst="rect">
            <a:avLst/>
          </a:prstGeom>
          <a:noFill/>
        </p:spPr>
        <p:txBody>
          <a:bodyPr wrap="square" tIns="108000" bIns="108000">
            <a:spAutoFit/>
          </a:bodyPr>
          <a:lstStyle/>
          <a:p>
            <a:pPr marL="0" lvl="1"/>
            <a:r>
              <a:rPr lang="en-US" sz="1600" noProof="0" dirty="0">
                <a:latin typeface="+mj-lt"/>
              </a:rPr>
              <a:t>AOMs tend to be used as long-term treatment</a:t>
            </a:r>
          </a:p>
        </p:txBody>
      </p:sp>
      <p:sp>
        <p:nvSpPr>
          <p:cNvPr id="25" name="TextBox 24">
            <a:extLst>
              <a:ext uri="{FF2B5EF4-FFF2-40B4-BE49-F238E27FC236}">
                <a16:creationId xmlns:a16="http://schemas.microsoft.com/office/drawing/2014/main" id="{BF7CE647-F606-EE83-3A02-25E1BA9A8F9C}"/>
              </a:ext>
            </a:extLst>
          </p:cNvPr>
          <p:cNvSpPr txBox="1"/>
          <p:nvPr/>
        </p:nvSpPr>
        <p:spPr>
          <a:xfrm>
            <a:off x="4402416" y="2982886"/>
            <a:ext cx="6303758" cy="464331"/>
          </a:xfrm>
          <a:prstGeom prst="rect">
            <a:avLst/>
          </a:prstGeom>
          <a:noFill/>
        </p:spPr>
        <p:txBody>
          <a:bodyPr wrap="square" tIns="108000" bIns="108000">
            <a:spAutoFit/>
          </a:bodyPr>
          <a:lstStyle/>
          <a:p>
            <a:pPr marL="0" lvl="1"/>
            <a:r>
              <a:rPr lang="en-US" sz="1600" noProof="0" dirty="0">
                <a:latin typeface="+mj-lt"/>
              </a:rPr>
              <a:t>AOMs affect pathophysiological pathways that lead to obesity</a:t>
            </a:r>
          </a:p>
        </p:txBody>
      </p:sp>
      <p:sp>
        <p:nvSpPr>
          <p:cNvPr id="26" name="TextBox 25">
            <a:extLst>
              <a:ext uri="{FF2B5EF4-FFF2-40B4-BE49-F238E27FC236}">
                <a16:creationId xmlns:a16="http://schemas.microsoft.com/office/drawing/2014/main" id="{06961E52-2CDC-582B-C60E-EF9064F54BAB}"/>
              </a:ext>
            </a:extLst>
          </p:cNvPr>
          <p:cNvSpPr txBox="1"/>
          <p:nvPr/>
        </p:nvSpPr>
        <p:spPr>
          <a:xfrm>
            <a:off x="4402416" y="3495926"/>
            <a:ext cx="6303758" cy="464331"/>
          </a:xfrm>
          <a:prstGeom prst="rect">
            <a:avLst/>
          </a:prstGeom>
          <a:noFill/>
        </p:spPr>
        <p:txBody>
          <a:bodyPr wrap="square" tIns="108000" bIns="108000">
            <a:spAutoFit/>
          </a:bodyPr>
          <a:lstStyle/>
          <a:p>
            <a:pPr marL="0" lvl="1"/>
            <a:r>
              <a:rPr lang="en-US" sz="1600" noProof="0" dirty="0">
                <a:latin typeface="+mj-lt"/>
              </a:rPr>
              <a:t>Treatments benefit both weight and weight-related complications</a:t>
            </a:r>
          </a:p>
        </p:txBody>
      </p:sp>
      <p:sp>
        <p:nvSpPr>
          <p:cNvPr id="27" name="TextBox 26">
            <a:extLst>
              <a:ext uri="{FF2B5EF4-FFF2-40B4-BE49-F238E27FC236}">
                <a16:creationId xmlns:a16="http://schemas.microsoft.com/office/drawing/2014/main" id="{3C3AD0C9-18D7-B1BF-B974-6BD3839560BA}"/>
              </a:ext>
            </a:extLst>
          </p:cNvPr>
          <p:cNvSpPr txBox="1"/>
          <p:nvPr/>
        </p:nvSpPr>
        <p:spPr>
          <a:xfrm>
            <a:off x="4402416" y="4008966"/>
            <a:ext cx="6303758" cy="464331"/>
          </a:xfrm>
          <a:prstGeom prst="rect">
            <a:avLst/>
          </a:prstGeom>
          <a:noFill/>
        </p:spPr>
        <p:txBody>
          <a:bodyPr wrap="square" tIns="108000" bIns="108000">
            <a:spAutoFit/>
          </a:bodyPr>
          <a:lstStyle/>
          <a:p>
            <a:pPr marL="0" lvl="1"/>
            <a:r>
              <a:rPr lang="en-US" sz="1600" noProof="0" dirty="0">
                <a:latin typeface="+mj-lt"/>
              </a:rPr>
              <a:t>Expect heterogeneity in weight loss response</a:t>
            </a:r>
            <a:endParaRPr lang="en-US" sz="1400" noProof="0" dirty="0"/>
          </a:p>
        </p:txBody>
      </p:sp>
      <p:sp>
        <p:nvSpPr>
          <p:cNvPr id="7" name="TextBox 6">
            <a:extLst>
              <a:ext uri="{FF2B5EF4-FFF2-40B4-BE49-F238E27FC236}">
                <a16:creationId xmlns:a16="http://schemas.microsoft.com/office/drawing/2014/main" id="{D258CBAA-2210-09D6-4CC6-AE9AD984081B}"/>
              </a:ext>
            </a:extLst>
          </p:cNvPr>
          <p:cNvSpPr txBox="1"/>
          <p:nvPr/>
        </p:nvSpPr>
        <p:spPr>
          <a:xfrm>
            <a:off x="1538657" y="3040906"/>
            <a:ext cx="2690586" cy="646331"/>
          </a:xfrm>
          <a:prstGeom prst="rect">
            <a:avLst/>
          </a:prstGeom>
          <a:noFill/>
        </p:spPr>
        <p:txBody>
          <a:bodyPr wrap="square">
            <a:spAutoFit/>
          </a:bodyPr>
          <a:lstStyle/>
          <a:p>
            <a:pPr algn="ctr"/>
            <a:r>
              <a:rPr lang="en-US" b="1" noProof="0" dirty="0">
                <a:latin typeface="+mj-lt"/>
              </a:rPr>
              <a:t>Principles of obesity pharmacotherapy</a:t>
            </a:r>
            <a:r>
              <a:rPr lang="en-US" baseline="30000" noProof="0" dirty="0">
                <a:latin typeface="+mj-lt"/>
              </a:rPr>
              <a:t>2</a:t>
            </a:r>
          </a:p>
        </p:txBody>
      </p:sp>
      <p:grpSp>
        <p:nvGrpSpPr>
          <p:cNvPr id="20" name="Group 19">
            <a:extLst>
              <a:ext uri="{FF2B5EF4-FFF2-40B4-BE49-F238E27FC236}">
                <a16:creationId xmlns:a16="http://schemas.microsoft.com/office/drawing/2014/main" id="{B99B7755-9F9C-A57E-2E1C-562EBAEDD59B}"/>
              </a:ext>
            </a:extLst>
          </p:cNvPr>
          <p:cNvGrpSpPr/>
          <p:nvPr/>
        </p:nvGrpSpPr>
        <p:grpSpPr>
          <a:xfrm>
            <a:off x="2576826" y="3752228"/>
            <a:ext cx="614247" cy="1117568"/>
            <a:chOff x="-2116458" y="3653464"/>
            <a:chExt cx="430211" cy="782730"/>
          </a:xfrm>
          <a:solidFill>
            <a:schemeClr val="tx1"/>
          </a:solidFill>
        </p:grpSpPr>
        <p:sp>
          <p:nvSpPr>
            <p:cNvPr id="21" name="Freeform 110">
              <a:extLst>
                <a:ext uri="{FF2B5EF4-FFF2-40B4-BE49-F238E27FC236}">
                  <a16:creationId xmlns:a16="http://schemas.microsoft.com/office/drawing/2014/main" id="{95631799-7DCB-28F3-9D6F-8AFF5DDE8F97}"/>
                </a:ext>
              </a:extLst>
            </p:cNvPr>
            <p:cNvSpPr>
              <a:spLocks noEditPoints="1"/>
            </p:cNvSpPr>
            <p:nvPr/>
          </p:nvSpPr>
          <p:spPr bwMode="auto">
            <a:xfrm>
              <a:off x="-2116458" y="3818287"/>
              <a:ext cx="430211" cy="617907"/>
            </a:xfrm>
            <a:custGeom>
              <a:avLst/>
              <a:gdLst>
                <a:gd name="T0" fmla="*/ 406 w 787"/>
                <a:gd name="T1" fmla="*/ 659 h 1134"/>
                <a:gd name="T2" fmla="*/ 381 w 787"/>
                <a:gd name="T3" fmla="*/ 659 h 1134"/>
                <a:gd name="T4" fmla="*/ 381 w 787"/>
                <a:gd name="T5" fmla="*/ 677 h 1134"/>
                <a:gd name="T6" fmla="*/ 381 w 787"/>
                <a:gd name="T7" fmla="*/ 1049 h 1134"/>
                <a:gd name="T8" fmla="*/ 292 w 787"/>
                <a:gd name="T9" fmla="*/ 1124 h 1134"/>
                <a:gd name="T10" fmla="*/ 230 w 787"/>
                <a:gd name="T11" fmla="*/ 1061 h 1134"/>
                <a:gd name="T12" fmla="*/ 169 w 787"/>
                <a:gd name="T13" fmla="*/ 734 h 1134"/>
                <a:gd name="T14" fmla="*/ 130 w 787"/>
                <a:gd name="T15" fmla="*/ 526 h 1134"/>
                <a:gd name="T16" fmla="*/ 125 w 787"/>
                <a:gd name="T17" fmla="*/ 519 h 1134"/>
                <a:gd name="T18" fmla="*/ 125 w 787"/>
                <a:gd name="T19" fmla="*/ 558 h 1134"/>
                <a:gd name="T20" fmla="*/ 86 w 787"/>
                <a:gd name="T21" fmla="*/ 614 h 1134"/>
                <a:gd name="T22" fmla="*/ 1 w 787"/>
                <a:gd name="T23" fmla="*/ 563 h 1134"/>
                <a:gd name="T24" fmla="*/ 58 w 787"/>
                <a:gd name="T25" fmla="*/ 196 h 1134"/>
                <a:gd name="T26" fmla="*/ 158 w 787"/>
                <a:gd name="T27" fmla="*/ 52 h 1134"/>
                <a:gd name="T28" fmla="*/ 296 w 787"/>
                <a:gd name="T29" fmla="*/ 5 h 1134"/>
                <a:gd name="T30" fmla="*/ 313 w 787"/>
                <a:gd name="T31" fmla="*/ 11 h 1134"/>
                <a:gd name="T32" fmla="*/ 463 w 787"/>
                <a:gd name="T33" fmla="*/ 15 h 1134"/>
                <a:gd name="T34" fmla="*/ 559 w 787"/>
                <a:gd name="T35" fmla="*/ 13 h 1134"/>
                <a:gd name="T36" fmla="*/ 695 w 787"/>
                <a:gd name="T37" fmla="*/ 128 h 1134"/>
                <a:gd name="T38" fmla="*/ 769 w 787"/>
                <a:gd name="T39" fmla="*/ 338 h 1134"/>
                <a:gd name="T40" fmla="*/ 787 w 787"/>
                <a:gd name="T41" fmla="*/ 556 h 1134"/>
                <a:gd name="T42" fmla="*/ 734 w 787"/>
                <a:gd name="T43" fmla="*/ 618 h 1134"/>
                <a:gd name="T44" fmla="*/ 665 w 787"/>
                <a:gd name="T45" fmla="*/ 574 h 1134"/>
                <a:gd name="T46" fmla="*/ 662 w 787"/>
                <a:gd name="T47" fmla="*/ 529 h 1134"/>
                <a:gd name="T48" fmla="*/ 659 w 787"/>
                <a:gd name="T49" fmla="*/ 516 h 1134"/>
                <a:gd name="T50" fmla="*/ 646 w 787"/>
                <a:gd name="T51" fmla="*/ 588 h 1134"/>
                <a:gd name="T52" fmla="*/ 592 w 787"/>
                <a:gd name="T53" fmla="*/ 875 h 1134"/>
                <a:gd name="T54" fmla="*/ 556 w 787"/>
                <a:gd name="T55" fmla="*/ 1072 h 1134"/>
                <a:gd name="T56" fmla="*/ 539 w 787"/>
                <a:gd name="T57" fmla="*/ 1103 h 1134"/>
                <a:gd name="T58" fmla="*/ 422 w 787"/>
                <a:gd name="T59" fmla="*/ 1101 h 1134"/>
                <a:gd name="T60" fmla="*/ 406 w 787"/>
                <a:gd name="T61" fmla="*/ 1060 h 1134"/>
                <a:gd name="T62" fmla="*/ 406 w 787"/>
                <a:gd name="T63" fmla="*/ 677 h 1134"/>
                <a:gd name="T64" fmla="*/ 406 w 787"/>
                <a:gd name="T65" fmla="*/ 659 h 1134"/>
                <a:gd name="T66" fmla="*/ 616 w 787"/>
                <a:gd name="T67" fmla="*/ 557 h 1134"/>
                <a:gd name="T68" fmla="*/ 637 w 787"/>
                <a:gd name="T69" fmla="*/ 311 h 1134"/>
                <a:gd name="T70" fmla="*/ 616 w 787"/>
                <a:gd name="T71" fmla="*/ 557 h 1134"/>
                <a:gd name="T72" fmla="*/ 167 w 787"/>
                <a:gd name="T73" fmla="*/ 554 h 1134"/>
                <a:gd name="T74" fmla="*/ 124 w 787"/>
                <a:gd name="T75" fmla="*/ 441 h 1134"/>
                <a:gd name="T76" fmla="*/ 144 w 787"/>
                <a:gd name="T77" fmla="*/ 321 h 1134"/>
                <a:gd name="T78" fmla="*/ 167 w 787"/>
                <a:gd name="T79" fmla="*/ 554 h 1134"/>
                <a:gd name="T80" fmla="*/ 627 w 787"/>
                <a:gd name="T81" fmla="*/ 300 h 1134"/>
                <a:gd name="T82" fmla="*/ 633 w 787"/>
                <a:gd name="T83" fmla="*/ 298 h 1134"/>
                <a:gd name="T84" fmla="*/ 603 w 787"/>
                <a:gd name="T85" fmla="*/ 218 h 1134"/>
                <a:gd name="T86" fmla="*/ 600 w 787"/>
                <a:gd name="T87" fmla="*/ 219 h 1134"/>
                <a:gd name="T88" fmla="*/ 611 w 787"/>
                <a:gd name="T89" fmla="*/ 260 h 1134"/>
                <a:gd name="T90" fmla="*/ 627 w 787"/>
                <a:gd name="T91" fmla="*/ 300 h 1134"/>
                <a:gd name="T92" fmla="*/ 186 w 787"/>
                <a:gd name="T93" fmla="*/ 226 h 1134"/>
                <a:gd name="T94" fmla="*/ 182 w 787"/>
                <a:gd name="T95" fmla="*/ 224 h 1134"/>
                <a:gd name="T96" fmla="*/ 154 w 787"/>
                <a:gd name="T97" fmla="*/ 298 h 1134"/>
                <a:gd name="T98" fmla="*/ 186 w 787"/>
                <a:gd name="T99" fmla="*/ 22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1134">
                  <a:moveTo>
                    <a:pt x="406" y="659"/>
                  </a:moveTo>
                  <a:cubicBezTo>
                    <a:pt x="397" y="659"/>
                    <a:pt x="390" y="659"/>
                    <a:pt x="381" y="659"/>
                  </a:cubicBezTo>
                  <a:cubicBezTo>
                    <a:pt x="381" y="665"/>
                    <a:pt x="381" y="671"/>
                    <a:pt x="381" y="677"/>
                  </a:cubicBezTo>
                  <a:cubicBezTo>
                    <a:pt x="381" y="801"/>
                    <a:pt x="381" y="925"/>
                    <a:pt x="381" y="1049"/>
                  </a:cubicBezTo>
                  <a:cubicBezTo>
                    <a:pt x="381" y="1102"/>
                    <a:pt x="343" y="1133"/>
                    <a:pt x="292" y="1124"/>
                  </a:cubicBezTo>
                  <a:cubicBezTo>
                    <a:pt x="255" y="1118"/>
                    <a:pt x="238" y="1099"/>
                    <a:pt x="230" y="1061"/>
                  </a:cubicBezTo>
                  <a:cubicBezTo>
                    <a:pt x="210" y="952"/>
                    <a:pt x="189" y="843"/>
                    <a:pt x="169" y="734"/>
                  </a:cubicBezTo>
                  <a:cubicBezTo>
                    <a:pt x="156" y="664"/>
                    <a:pt x="143" y="595"/>
                    <a:pt x="130" y="526"/>
                  </a:cubicBezTo>
                  <a:cubicBezTo>
                    <a:pt x="130" y="524"/>
                    <a:pt x="129" y="522"/>
                    <a:pt x="125" y="519"/>
                  </a:cubicBezTo>
                  <a:cubicBezTo>
                    <a:pt x="125" y="532"/>
                    <a:pt x="125" y="545"/>
                    <a:pt x="125" y="558"/>
                  </a:cubicBezTo>
                  <a:cubicBezTo>
                    <a:pt x="124" y="585"/>
                    <a:pt x="110" y="604"/>
                    <a:pt x="86" y="614"/>
                  </a:cubicBezTo>
                  <a:cubicBezTo>
                    <a:pt x="48" y="630"/>
                    <a:pt x="1" y="603"/>
                    <a:pt x="1" y="563"/>
                  </a:cubicBezTo>
                  <a:cubicBezTo>
                    <a:pt x="0" y="437"/>
                    <a:pt x="12" y="314"/>
                    <a:pt x="58" y="196"/>
                  </a:cubicBezTo>
                  <a:cubicBezTo>
                    <a:pt x="81" y="141"/>
                    <a:pt x="111" y="91"/>
                    <a:pt x="158" y="52"/>
                  </a:cubicBezTo>
                  <a:cubicBezTo>
                    <a:pt x="198" y="19"/>
                    <a:pt x="243" y="1"/>
                    <a:pt x="296" y="5"/>
                  </a:cubicBezTo>
                  <a:cubicBezTo>
                    <a:pt x="302" y="6"/>
                    <a:pt x="308" y="8"/>
                    <a:pt x="313" y="11"/>
                  </a:cubicBezTo>
                  <a:cubicBezTo>
                    <a:pt x="362" y="35"/>
                    <a:pt x="413" y="39"/>
                    <a:pt x="463" y="15"/>
                  </a:cubicBezTo>
                  <a:cubicBezTo>
                    <a:pt x="495" y="0"/>
                    <a:pt x="527" y="2"/>
                    <a:pt x="559" y="13"/>
                  </a:cubicBezTo>
                  <a:cubicBezTo>
                    <a:pt x="619" y="33"/>
                    <a:pt x="662" y="76"/>
                    <a:pt x="695" y="128"/>
                  </a:cubicBezTo>
                  <a:cubicBezTo>
                    <a:pt x="735" y="193"/>
                    <a:pt x="756" y="264"/>
                    <a:pt x="769" y="338"/>
                  </a:cubicBezTo>
                  <a:cubicBezTo>
                    <a:pt x="782" y="410"/>
                    <a:pt x="787" y="483"/>
                    <a:pt x="787" y="556"/>
                  </a:cubicBezTo>
                  <a:cubicBezTo>
                    <a:pt x="787" y="587"/>
                    <a:pt x="764" y="614"/>
                    <a:pt x="734" y="618"/>
                  </a:cubicBezTo>
                  <a:cubicBezTo>
                    <a:pt x="703" y="622"/>
                    <a:pt x="673" y="605"/>
                    <a:pt x="665" y="574"/>
                  </a:cubicBezTo>
                  <a:cubicBezTo>
                    <a:pt x="661" y="560"/>
                    <a:pt x="663" y="544"/>
                    <a:pt x="662" y="529"/>
                  </a:cubicBezTo>
                  <a:cubicBezTo>
                    <a:pt x="661" y="524"/>
                    <a:pt x="662" y="520"/>
                    <a:pt x="659" y="516"/>
                  </a:cubicBezTo>
                  <a:cubicBezTo>
                    <a:pt x="655" y="540"/>
                    <a:pt x="650" y="564"/>
                    <a:pt x="646" y="588"/>
                  </a:cubicBezTo>
                  <a:cubicBezTo>
                    <a:pt x="628" y="684"/>
                    <a:pt x="610" y="779"/>
                    <a:pt x="592" y="875"/>
                  </a:cubicBezTo>
                  <a:cubicBezTo>
                    <a:pt x="580" y="940"/>
                    <a:pt x="569" y="1006"/>
                    <a:pt x="556" y="1072"/>
                  </a:cubicBezTo>
                  <a:cubicBezTo>
                    <a:pt x="553" y="1083"/>
                    <a:pt x="547" y="1095"/>
                    <a:pt x="539" y="1103"/>
                  </a:cubicBezTo>
                  <a:cubicBezTo>
                    <a:pt x="508" y="1134"/>
                    <a:pt x="452" y="1132"/>
                    <a:pt x="422" y="1101"/>
                  </a:cubicBezTo>
                  <a:cubicBezTo>
                    <a:pt x="410" y="1090"/>
                    <a:pt x="406" y="1076"/>
                    <a:pt x="406" y="1060"/>
                  </a:cubicBezTo>
                  <a:cubicBezTo>
                    <a:pt x="406" y="932"/>
                    <a:pt x="406" y="804"/>
                    <a:pt x="406" y="677"/>
                  </a:cubicBezTo>
                  <a:cubicBezTo>
                    <a:pt x="406" y="671"/>
                    <a:pt x="406" y="665"/>
                    <a:pt x="406" y="659"/>
                  </a:cubicBezTo>
                  <a:close/>
                  <a:moveTo>
                    <a:pt x="616" y="557"/>
                  </a:moveTo>
                  <a:cubicBezTo>
                    <a:pt x="689" y="506"/>
                    <a:pt x="689" y="379"/>
                    <a:pt x="637" y="311"/>
                  </a:cubicBezTo>
                  <a:cubicBezTo>
                    <a:pt x="680" y="398"/>
                    <a:pt x="673" y="479"/>
                    <a:pt x="616" y="557"/>
                  </a:cubicBezTo>
                  <a:close/>
                  <a:moveTo>
                    <a:pt x="167" y="554"/>
                  </a:moveTo>
                  <a:cubicBezTo>
                    <a:pt x="144" y="519"/>
                    <a:pt x="128" y="483"/>
                    <a:pt x="124" y="441"/>
                  </a:cubicBezTo>
                  <a:cubicBezTo>
                    <a:pt x="120" y="399"/>
                    <a:pt x="128" y="360"/>
                    <a:pt x="144" y="321"/>
                  </a:cubicBezTo>
                  <a:cubicBezTo>
                    <a:pt x="102" y="381"/>
                    <a:pt x="98" y="501"/>
                    <a:pt x="167" y="554"/>
                  </a:cubicBezTo>
                  <a:close/>
                  <a:moveTo>
                    <a:pt x="627" y="300"/>
                  </a:moveTo>
                  <a:cubicBezTo>
                    <a:pt x="629" y="300"/>
                    <a:pt x="631" y="299"/>
                    <a:pt x="633" y="298"/>
                  </a:cubicBezTo>
                  <a:cubicBezTo>
                    <a:pt x="623" y="272"/>
                    <a:pt x="613" y="245"/>
                    <a:pt x="603" y="218"/>
                  </a:cubicBezTo>
                  <a:cubicBezTo>
                    <a:pt x="602" y="219"/>
                    <a:pt x="601" y="219"/>
                    <a:pt x="600" y="219"/>
                  </a:cubicBezTo>
                  <a:cubicBezTo>
                    <a:pt x="603" y="233"/>
                    <a:pt x="607" y="247"/>
                    <a:pt x="611" y="260"/>
                  </a:cubicBezTo>
                  <a:cubicBezTo>
                    <a:pt x="616" y="274"/>
                    <a:pt x="621" y="287"/>
                    <a:pt x="627" y="300"/>
                  </a:cubicBezTo>
                  <a:close/>
                  <a:moveTo>
                    <a:pt x="186" y="226"/>
                  </a:moveTo>
                  <a:cubicBezTo>
                    <a:pt x="185" y="225"/>
                    <a:pt x="183" y="224"/>
                    <a:pt x="182" y="224"/>
                  </a:cubicBezTo>
                  <a:cubicBezTo>
                    <a:pt x="172" y="249"/>
                    <a:pt x="163" y="273"/>
                    <a:pt x="154" y="298"/>
                  </a:cubicBezTo>
                  <a:cubicBezTo>
                    <a:pt x="177" y="278"/>
                    <a:pt x="177" y="250"/>
                    <a:pt x="186"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111">
              <a:extLst>
                <a:ext uri="{FF2B5EF4-FFF2-40B4-BE49-F238E27FC236}">
                  <a16:creationId xmlns:a16="http://schemas.microsoft.com/office/drawing/2014/main" id="{7DD24CE0-D3E9-85F5-13D3-B653865891B6}"/>
                </a:ext>
              </a:extLst>
            </p:cNvPr>
            <p:cNvSpPr>
              <a:spLocks/>
            </p:cNvSpPr>
            <p:nvPr/>
          </p:nvSpPr>
          <p:spPr bwMode="auto">
            <a:xfrm>
              <a:off x="-1988302" y="3653464"/>
              <a:ext cx="173537" cy="173537"/>
            </a:xfrm>
            <a:custGeom>
              <a:avLst/>
              <a:gdLst>
                <a:gd name="T0" fmla="*/ 317 w 317"/>
                <a:gd name="T1" fmla="*/ 159 h 318"/>
                <a:gd name="T2" fmla="*/ 159 w 317"/>
                <a:gd name="T3" fmla="*/ 318 h 318"/>
                <a:gd name="T4" fmla="*/ 0 w 317"/>
                <a:gd name="T5" fmla="*/ 159 h 318"/>
                <a:gd name="T6" fmla="*/ 159 w 317"/>
                <a:gd name="T7" fmla="*/ 0 h 318"/>
                <a:gd name="T8" fmla="*/ 317 w 317"/>
                <a:gd name="T9" fmla="*/ 159 h 318"/>
              </a:gdLst>
              <a:ahLst/>
              <a:cxnLst>
                <a:cxn ang="0">
                  <a:pos x="T0" y="T1"/>
                </a:cxn>
                <a:cxn ang="0">
                  <a:pos x="T2" y="T3"/>
                </a:cxn>
                <a:cxn ang="0">
                  <a:pos x="T4" y="T5"/>
                </a:cxn>
                <a:cxn ang="0">
                  <a:pos x="T6" y="T7"/>
                </a:cxn>
                <a:cxn ang="0">
                  <a:pos x="T8" y="T9"/>
                </a:cxn>
              </a:cxnLst>
              <a:rect l="0" t="0" r="r" b="b"/>
              <a:pathLst>
                <a:path w="317" h="318">
                  <a:moveTo>
                    <a:pt x="317" y="159"/>
                  </a:moveTo>
                  <a:cubicBezTo>
                    <a:pt x="317" y="246"/>
                    <a:pt x="246" y="318"/>
                    <a:pt x="159" y="318"/>
                  </a:cubicBezTo>
                  <a:cubicBezTo>
                    <a:pt x="71" y="317"/>
                    <a:pt x="0" y="250"/>
                    <a:pt x="0" y="159"/>
                  </a:cubicBezTo>
                  <a:cubicBezTo>
                    <a:pt x="0" y="66"/>
                    <a:pt x="74" y="0"/>
                    <a:pt x="159" y="0"/>
                  </a:cubicBezTo>
                  <a:cubicBezTo>
                    <a:pt x="247" y="0"/>
                    <a:pt x="317" y="72"/>
                    <a:pt x="317"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4" name="TextBox 3">
            <a:extLst>
              <a:ext uri="{FF2B5EF4-FFF2-40B4-BE49-F238E27FC236}">
                <a16:creationId xmlns:a16="http://schemas.microsoft.com/office/drawing/2014/main" id="{C15202F3-CA34-38BF-6B38-2239D2277CE4}"/>
              </a:ext>
            </a:extLst>
          </p:cNvPr>
          <p:cNvSpPr txBox="1"/>
          <p:nvPr/>
        </p:nvSpPr>
        <p:spPr>
          <a:xfrm>
            <a:off x="835782" y="5250239"/>
            <a:ext cx="10520436" cy="625916"/>
          </a:xfrm>
          <a:prstGeom prst="roundRect">
            <a:avLst>
              <a:gd name="adj" fmla="val 50000"/>
            </a:avLst>
          </a:prstGeom>
          <a:solidFill>
            <a:schemeClr val="accent1"/>
          </a:solidFill>
          <a:ln>
            <a:noFill/>
          </a:ln>
          <a:effectLst/>
        </p:spPr>
        <p:txBody>
          <a:bodyPr wrap="square" lIns="396000" bIns="46800" anchor="ctr">
            <a:noAutofit/>
          </a:bodyPr>
          <a:lstStyle>
            <a:defPPr>
              <a:defRPr lang="en-US"/>
            </a:defPPr>
            <a:lvl1pPr indent="0">
              <a:buFont typeface="Arial" panose="020B0604020202020204" pitchFamily="34" charset="0"/>
              <a:buNone/>
              <a:defRPr sz="2000">
                <a:latin typeface="+mj-lt"/>
              </a:defRPr>
            </a:lvl1pPr>
          </a:lstStyle>
          <a:p>
            <a:pPr algn="ctr"/>
            <a:r>
              <a:rPr lang="en-US" sz="1600" noProof="0" dirty="0">
                <a:solidFill>
                  <a:schemeClr val="bg1"/>
                </a:solidFill>
              </a:rPr>
              <a:t>AOMs tend to be used long term because the pathophysiology of obesity involves a decrease in resting metabolic rate, with an increase in ghrelin and a decrease in the satiety hormones, leading to weight regain</a:t>
            </a:r>
            <a:r>
              <a:rPr lang="en-US" sz="1600" baseline="30000" noProof="0" dirty="0">
                <a:solidFill>
                  <a:schemeClr val="bg1"/>
                </a:solidFill>
              </a:rPr>
              <a:t>3</a:t>
            </a:r>
            <a:r>
              <a:rPr lang="en-US" sz="1600" noProof="0" dirty="0">
                <a:solidFill>
                  <a:schemeClr val="bg1"/>
                </a:solidFill>
              </a:rPr>
              <a:t> </a:t>
            </a:r>
            <a:endParaRPr lang="en-US" sz="1600" baseline="30000" noProof="0" dirty="0">
              <a:solidFill>
                <a:schemeClr val="bg1"/>
              </a:solidFill>
            </a:endParaRPr>
          </a:p>
        </p:txBody>
      </p:sp>
      <p:sp>
        <p:nvSpPr>
          <p:cNvPr id="13" name="Rectangle: Rounded Corners 12">
            <a:extLst>
              <a:ext uri="{FF2B5EF4-FFF2-40B4-BE49-F238E27FC236}">
                <a16:creationId xmlns:a16="http://schemas.microsoft.com/office/drawing/2014/main" id="{213D2192-1A6B-C1A6-216F-836C5DB884E0}"/>
              </a:ext>
            </a:extLst>
          </p:cNvPr>
          <p:cNvSpPr/>
          <p:nvPr/>
        </p:nvSpPr>
        <p:spPr>
          <a:xfrm>
            <a:off x="9371905" y="5976000"/>
            <a:ext cx="2306648" cy="348395"/>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noProof="0" dirty="0">
                <a:solidFill>
                  <a:schemeClr val="tx1"/>
                </a:solidFill>
              </a:rPr>
              <a:t>See Modules 2, 3 &amp; 6 for </a:t>
            </a:r>
            <a:br>
              <a:rPr lang="en-US" sz="1000" noProof="0" dirty="0">
                <a:solidFill>
                  <a:schemeClr val="tx1"/>
                </a:solidFill>
              </a:rPr>
            </a:br>
            <a:r>
              <a:rPr lang="en-US" sz="1000" noProof="0" dirty="0">
                <a:solidFill>
                  <a:schemeClr val="tx1"/>
                </a:solidFill>
              </a:rPr>
              <a:t>more disease state information</a:t>
            </a:r>
          </a:p>
        </p:txBody>
      </p:sp>
      <p:sp>
        <p:nvSpPr>
          <p:cNvPr id="35" name="Rectangle 34">
            <a:extLst>
              <a:ext uri="{FF2B5EF4-FFF2-40B4-BE49-F238E27FC236}">
                <a16:creationId xmlns:a16="http://schemas.microsoft.com/office/drawing/2014/main" id="{24AFA2B4-4AB1-5C0F-4346-83BCE166088C}"/>
              </a:ext>
            </a:extLst>
          </p:cNvPr>
          <p:cNvSpPr/>
          <p:nvPr/>
        </p:nvSpPr>
        <p:spPr>
          <a:xfrm>
            <a:off x="9371905" y="5976000"/>
            <a:ext cx="2306648" cy="3483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6" name="Straight Connector 5">
            <a:extLst>
              <a:ext uri="{FF2B5EF4-FFF2-40B4-BE49-F238E27FC236}">
                <a16:creationId xmlns:a16="http://schemas.microsoft.com/office/drawing/2014/main" id="{6C97BE11-EE55-5907-14E5-6A722E039024}"/>
              </a:ext>
            </a:extLst>
          </p:cNvPr>
          <p:cNvCxnSpPr/>
          <p:nvPr/>
        </p:nvCxnSpPr>
        <p:spPr>
          <a:xfrm>
            <a:off x="4324350" y="3024188"/>
            <a:ext cx="0" cy="1924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9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E36D8EEE-D427-9F5A-48A6-7446A7E0C9B4}"/>
              </a:ext>
            </a:extLst>
          </p:cNvPr>
          <p:cNvSpPr/>
          <p:nvPr/>
        </p:nvSpPr>
        <p:spPr>
          <a:xfrm>
            <a:off x="0" y="2156460"/>
            <a:ext cx="12192000" cy="29740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2" name="TextBox 111">
            <a:extLst>
              <a:ext uri="{FF2B5EF4-FFF2-40B4-BE49-F238E27FC236}">
                <a16:creationId xmlns:a16="http://schemas.microsoft.com/office/drawing/2014/main" id="{24AC3FF5-6ADB-5C10-1E67-6CF7E689646D}"/>
              </a:ext>
            </a:extLst>
          </p:cNvPr>
          <p:cNvSpPr txBox="1"/>
          <p:nvPr/>
        </p:nvSpPr>
        <p:spPr>
          <a:xfrm>
            <a:off x="1198016" y="5250239"/>
            <a:ext cx="9795968" cy="625916"/>
          </a:xfrm>
          <a:prstGeom prst="roundRect">
            <a:avLst>
              <a:gd name="adj" fmla="val 50000"/>
            </a:avLst>
          </a:prstGeom>
          <a:solidFill>
            <a:schemeClr val="accent1"/>
          </a:solidFill>
          <a:ln>
            <a:noFill/>
          </a:ln>
          <a:effectLst/>
        </p:spPr>
        <p:txBody>
          <a:bodyPr wrap="square" lIns="396000" bIns="46800" anchor="ctr">
            <a:noAutofit/>
          </a:bodyPr>
          <a:lstStyle>
            <a:defPPr>
              <a:defRPr lang="en-US"/>
            </a:defPPr>
            <a:lvl1pPr indent="0">
              <a:buFont typeface="Arial" panose="020B0604020202020204" pitchFamily="34" charset="0"/>
              <a:buNone/>
              <a:defRPr sz="2000">
                <a:latin typeface="+mj-lt"/>
              </a:defRPr>
            </a:lvl1pPr>
          </a:lstStyle>
          <a:p>
            <a:pPr algn="ctr"/>
            <a:r>
              <a:rPr lang="en-US" sz="1600" b="1" noProof="0" dirty="0">
                <a:solidFill>
                  <a:schemeClr val="bg1"/>
                </a:solidFill>
              </a:rPr>
              <a:t>Goal: Long-term weight reduction and reduction in obesity-related complications</a:t>
            </a:r>
            <a:r>
              <a:rPr lang="en-US" sz="1600" baseline="30000" noProof="0" dirty="0">
                <a:solidFill>
                  <a:schemeClr val="bg1"/>
                </a:solidFill>
              </a:rPr>
              <a:t>3</a:t>
            </a:r>
          </a:p>
        </p:txBody>
      </p:sp>
      <p:sp>
        <p:nvSpPr>
          <p:cNvPr id="108" name="TextBox 107">
            <a:extLst>
              <a:ext uri="{FF2B5EF4-FFF2-40B4-BE49-F238E27FC236}">
                <a16:creationId xmlns:a16="http://schemas.microsoft.com/office/drawing/2014/main" id="{C2133B4D-E311-BBA6-0C42-6E761968F6A6}"/>
              </a:ext>
            </a:extLst>
          </p:cNvPr>
          <p:cNvSpPr txBox="1"/>
          <p:nvPr/>
        </p:nvSpPr>
        <p:spPr>
          <a:xfrm>
            <a:off x="1162950" y="1881856"/>
            <a:ext cx="9866099" cy="626400"/>
          </a:xfrm>
          <a:prstGeom prst="roundRect">
            <a:avLst>
              <a:gd name="adj" fmla="val 50000"/>
            </a:avLst>
          </a:prstGeom>
          <a:solidFill>
            <a:schemeClr val="accent1"/>
          </a:solidFill>
          <a:ln>
            <a:noFill/>
          </a:ln>
          <a:effectLst/>
        </p:spPr>
        <p:txBody>
          <a:bodyPr wrap="square" lIns="108000" rIns="108000" bIns="46800" anchor="ctr">
            <a:noAutofit/>
          </a:bodyPr>
          <a:lstStyle>
            <a:defPPr>
              <a:defRPr lang="en-US"/>
            </a:defPPr>
            <a:lvl1pPr indent="0">
              <a:buFont typeface="Arial" panose="020B0604020202020204" pitchFamily="34" charset="0"/>
              <a:buNone/>
              <a:defRPr sz="2000">
                <a:latin typeface="+mj-lt"/>
              </a:defRPr>
            </a:lvl1pPr>
          </a:lstStyle>
          <a:p>
            <a:pPr algn="ctr"/>
            <a:r>
              <a:rPr lang="en-US" sz="1700" noProof="0" dirty="0">
                <a:solidFill>
                  <a:schemeClr val="bg1"/>
                </a:solidFill>
              </a:rPr>
              <a:t>Currently available AOMs are approved as an adjunct to a reduced calorie diet </a:t>
            </a:r>
            <a:br>
              <a:rPr lang="en-US" sz="1700" noProof="0" dirty="0">
                <a:solidFill>
                  <a:schemeClr val="bg1"/>
                </a:solidFill>
              </a:rPr>
            </a:br>
            <a:r>
              <a:rPr lang="en-US" sz="1700" noProof="0" dirty="0">
                <a:solidFill>
                  <a:schemeClr val="bg1"/>
                </a:solidFill>
              </a:rPr>
              <a:t>and increased physical activity for chronic weight management in the following:</a:t>
            </a:r>
            <a:r>
              <a:rPr lang="en-US" sz="1700" baseline="30000" noProof="0" dirty="0">
                <a:solidFill>
                  <a:schemeClr val="bg1"/>
                </a:solidFill>
              </a:rPr>
              <a:t>1,2</a:t>
            </a:r>
          </a:p>
        </p:txBody>
      </p:sp>
      <p:sp>
        <p:nvSpPr>
          <p:cNvPr id="2" name="Title 1"/>
          <p:cNvSpPr>
            <a:spLocks noGrp="1"/>
          </p:cNvSpPr>
          <p:nvPr>
            <p:ph type="title"/>
          </p:nvPr>
        </p:nvSpPr>
        <p:spPr/>
        <p:txBody>
          <a:bodyPr>
            <a:noAutofit/>
          </a:bodyPr>
          <a:lstStyle/>
          <a:p>
            <a:r>
              <a:rPr lang="en-US" noProof="0" dirty="0"/>
              <a:t>Goals of FDA indication of anti-obesity medications</a:t>
            </a:r>
          </a:p>
        </p:txBody>
      </p:sp>
      <p:sp>
        <p:nvSpPr>
          <p:cNvPr id="23" name="Text Placeholder 22">
            <a:extLst>
              <a:ext uri="{FF2B5EF4-FFF2-40B4-BE49-F238E27FC236}">
                <a16:creationId xmlns:a16="http://schemas.microsoft.com/office/drawing/2014/main" id="{3C38B530-F964-ADBC-A7F2-C3754512D0B5}"/>
              </a:ext>
            </a:extLst>
          </p:cNvPr>
          <p:cNvSpPr>
            <a:spLocks noGrp="1"/>
          </p:cNvSpPr>
          <p:nvPr>
            <p:ph type="body" sz="quarter" idx="13"/>
          </p:nvPr>
        </p:nvSpPr>
        <p:spPr/>
        <p:txBody>
          <a:bodyPr/>
          <a:lstStyle/>
          <a:p>
            <a:r>
              <a:rPr lang="en-US" noProof="0" dirty="0"/>
              <a:t>AOM, anti-obesity medication; FDA, United States Food and Drug Administration.</a:t>
            </a:r>
            <a:br>
              <a:rPr lang="en-US" noProof="0" dirty="0"/>
            </a:br>
            <a:r>
              <a:rPr lang="en-US" noProof="0" dirty="0"/>
              <a:t>1. Jensen MD et al. Circulation 2014;129:102–138; 2. Grunvald E et al. Gastroenterology 2022;163:1198–1225; 3. Chakhtoura M et al. eClinicalMedicine 2023;58:101882.</a:t>
            </a:r>
          </a:p>
        </p:txBody>
      </p:sp>
      <p:sp>
        <p:nvSpPr>
          <p:cNvPr id="95" name="Rectangle: Rounded Corners 94">
            <a:extLst>
              <a:ext uri="{FF2B5EF4-FFF2-40B4-BE49-F238E27FC236}">
                <a16:creationId xmlns:a16="http://schemas.microsoft.com/office/drawing/2014/main" id="{24D5CC9D-E7F7-D360-8C4A-9FD7DA2B7B95}"/>
              </a:ext>
            </a:extLst>
          </p:cNvPr>
          <p:cNvSpPr/>
          <p:nvPr/>
        </p:nvSpPr>
        <p:spPr>
          <a:xfrm>
            <a:off x="6339227" y="2722680"/>
            <a:ext cx="3547723" cy="2089188"/>
          </a:xfrm>
          <a:prstGeom prst="roundRect">
            <a:avLst>
              <a:gd name="adj" fmla="val 2315"/>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4" name="Rectangle: Rounded Corners 93">
            <a:extLst>
              <a:ext uri="{FF2B5EF4-FFF2-40B4-BE49-F238E27FC236}">
                <a16:creationId xmlns:a16="http://schemas.microsoft.com/office/drawing/2014/main" id="{D70AB5B4-14BC-6AE6-CDFD-7AE39FF1B100}"/>
              </a:ext>
            </a:extLst>
          </p:cNvPr>
          <p:cNvSpPr/>
          <p:nvPr/>
        </p:nvSpPr>
        <p:spPr>
          <a:xfrm>
            <a:off x="2503149" y="2722680"/>
            <a:ext cx="3547723" cy="2089188"/>
          </a:xfrm>
          <a:prstGeom prst="roundRect">
            <a:avLst>
              <a:gd name="adj" fmla="val 2315"/>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28E4537D-16EF-3827-8196-684429A8EB2D}"/>
              </a:ext>
            </a:extLst>
          </p:cNvPr>
          <p:cNvGrpSpPr/>
          <p:nvPr/>
        </p:nvGrpSpPr>
        <p:grpSpPr>
          <a:xfrm>
            <a:off x="3969887" y="3472134"/>
            <a:ext cx="614247" cy="1117568"/>
            <a:chOff x="-2116458" y="3653464"/>
            <a:chExt cx="430211" cy="782730"/>
          </a:xfrm>
          <a:solidFill>
            <a:schemeClr val="tx1"/>
          </a:solidFill>
        </p:grpSpPr>
        <p:sp>
          <p:nvSpPr>
            <p:cNvPr id="27" name="Freeform 110">
              <a:extLst>
                <a:ext uri="{FF2B5EF4-FFF2-40B4-BE49-F238E27FC236}">
                  <a16:creationId xmlns:a16="http://schemas.microsoft.com/office/drawing/2014/main" id="{2025FBB7-2D6D-2876-133C-EFB84E01AB5E}"/>
                </a:ext>
              </a:extLst>
            </p:cNvPr>
            <p:cNvSpPr>
              <a:spLocks noEditPoints="1"/>
            </p:cNvSpPr>
            <p:nvPr/>
          </p:nvSpPr>
          <p:spPr bwMode="auto">
            <a:xfrm>
              <a:off x="-2116458" y="3818287"/>
              <a:ext cx="430211" cy="617907"/>
            </a:xfrm>
            <a:custGeom>
              <a:avLst/>
              <a:gdLst>
                <a:gd name="T0" fmla="*/ 406 w 787"/>
                <a:gd name="T1" fmla="*/ 659 h 1134"/>
                <a:gd name="T2" fmla="*/ 381 w 787"/>
                <a:gd name="T3" fmla="*/ 659 h 1134"/>
                <a:gd name="T4" fmla="*/ 381 w 787"/>
                <a:gd name="T5" fmla="*/ 677 h 1134"/>
                <a:gd name="T6" fmla="*/ 381 w 787"/>
                <a:gd name="T7" fmla="*/ 1049 h 1134"/>
                <a:gd name="T8" fmla="*/ 292 w 787"/>
                <a:gd name="T9" fmla="*/ 1124 h 1134"/>
                <a:gd name="T10" fmla="*/ 230 w 787"/>
                <a:gd name="T11" fmla="*/ 1061 h 1134"/>
                <a:gd name="T12" fmla="*/ 169 w 787"/>
                <a:gd name="T13" fmla="*/ 734 h 1134"/>
                <a:gd name="T14" fmla="*/ 130 w 787"/>
                <a:gd name="T15" fmla="*/ 526 h 1134"/>
                <a:gd name="T16" fmla="*/ 125 w 787"/>
                <a:gd name="T17" fmla="*/ 519 h 1134"/>
                <a:gd name="T18" fmla="*/ 125 w 787"/>
                <a:gd name="T19" fmla="*/ 558 h 1134"/>
                <a:gd name="T20" fmla="*/ 86 w 787"/>
                <a:gd name="T21" fmla="*/ 614 h 1134"/>
                <a:gd name="T22" fmla="*/ 1 w 787"/>
                <a:gd name="T23" fmla="*/ 563 h 1134"/>
                <a:gd name="T24" fmla="*/ 58 w 787"/>
                <a:gd name="T25" fmla="*/ 196 h 1134"/>
                <a:gd name="T26" fmla="*/ 158 w 787"/>
                <a:gd name="T27" fmla="*/ 52 h 1134"/>
                <a:gd name="T28" fmla="*/ 296 w 787"/>
                <a:gd name="T29" fmla="*/ 5 h 1134"/>
                <a:gd name="T30" fmla="*/ 313 w 787"/>
                <a:gd name="T31" fmla="*/ 11 h 1134"/>
                <a:gd name="T32" fmla="*/ 463 w 787"/>
                <a:gd name="T33" fmla="*/ 15 h 1134"/>
                <a:gd name="T34" fmla="*/ 559 w 787"/>
                <a:gd name="T35" fmla="*/ 13 h 1134"/>
                <a:gd name="T36" fmla="*/ 695 w 787"/>
                <a:gd name="T37" fmla="*/ 128 h 1134"/>
                <a:gd name="T38" fmla="*/ 769 w 787"/>
                <a:gd name="T39" fmla="*/ 338 h 1134"/>
                <a:gd name="T40" fmla="*/ 787 w 787"/>
                <a:gd name="T41" fmla="*/ 556 h 1134"/>
                <a:gd name="T42" fmla="*/ 734 w 787"/>
                <a:gd name="T43" fmla="*/ 618 h 1134"/>
                <a:gd name="T44" fmla="*/ 665 w 787"/>
                <a:gd name="T45" fmla="*/ 574 h 1134"/>
                <a:gd name="T46" fmla="*/ 662 w 787"/>
                <a:gd name="T47" fmla="*/ 529 h 1134"/>
                <a:gd name="T48" fmla="*/ 659 w 787"/>
                <a:gd name="T49" fmla="*/ 516 h 1134"/>
                <a:gd name="T50" fmla="*/ 646 w 787"/>
                <a:gd name="T51" fmla="*/ 588 h 1134"/>
                <a:gd name="T52" fmla="*/ 592 w 787"/>
                <a:gd name="T53" fmla="*/ 875 h 1134"/>
                <a:gd name="T54" fmla="*/ 556 w 787"/>
                <a:gd name="T55" fmla="*/ 1072 h 1134"/>
                <a:gd name="T56" fmla="*/ 539 w 787"/>
                <a:gd name="T57" fmla="*/ 1103 h 1134"/>
                <a:gd name="T58" fmla="*/ 422 w 787"/>
                <a:gd name="T59" fmla="*/ 1101 h 1134"/>
                <a:gd name="T60" fmla="*/ 406 w 787"/>
                <a:gd name="T61" fmla="*/ 1060 h 1134"/>
                <a:gd name="T62" fmla="*/ 406 w 787"/>
                <a:gd name="T63" fmla="*/ 677 h 1134"/>
                <a:gd name="T64" fmla="*/ 406 w 787"/>
                <a:gd name="T65" fmla="*/ 659 h 1134"/>
                <a:gd name="T66" fmla="*/ 616 w 787"/>
                <a:gd name="T67" fmla="*/ 557 h 1134"/>
                <a:gd name="T68" fmla="*/ 637 w 787"/>
                <a:gd name="T69" fmla="*/ 311 h 1134"/>
                <a:gd name="T70" fmla="*/ 616 w 787"/>
                <a:gd name="T71" fmla="*/ 557 h 1134"/>
                <a:gd name="T72" fmla="*/ 167 w 787"/>
                <a:gd name="T73" fmla="*/ 554 h 1134"/>
                <a:gd name="T74" fmla="*/ 124 w 787"/>
                <a:gd name="T75" fmla="*/ 441 h 1134"/>
                <a:gd name="T76" fmla="*/ 144 w 787"/>
                <a:gd name="T77" fmla="*/ 321 h 1134"/>
                <a:gd name="T78" fmla="*/ 167 w 787"/>
                <a:gd name="T79" fmla="*/ 554 h 1134"/>
                <a:gd name="T80" fmla="*/ 627 w 787"/>
                <a:gd name="T81" fmla="*/ 300 h 1134"/>
                <a:gd name="T82" fmla="*/ 633 w 787"/>
                <a:gd name="T83" fmla="*/ 298 h 1134"/>
                <a:gd name="T84" fmla="*/ 603 w 787"/>
                <a:gd name="T85" fmla="*/ 218 h 1134"/>
                <a:gd name="T86" fmla="*/ 600 w 787"/>
                <a:gd name="T87" fmla="*/ 219 h 1134"/>
                <a:gd name="T88" fmla="*/ 611 w 787"/>
                <a:gd name="T89" fmla="*/ 260 h 1134"/>
                <a:gd name="T90" fmla="*/ 627 w 787"/>
                <a:gd name="T91" fmla="*/ 300 h 1134"/>
                <a:gd name="T92" fmla="*/ 186 w 787"/>
                <a:gd name="T93" fmla="*/ 226 h 1134"/>
                <a:gd name="T94" fmla="*/ 182 w 787"/>
                <a:gd name="T95" fmla="*/ 224 h 1134"/>
                <a:gd name="T96" fmla="*/ 154 w 787"/>
                <a:gd name="T97" fmla="*/ 298 h 1134"/>
                <a:gd name="T98" fmla="*/ 186 w 787"/>
                <a:gd name="T99" fmla="*/ 22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1134">
                  <a:moveTo>
                    <a:pt x="406" y="659"/>
                  </a:moveTo>
                  <a:cubicBezTo>
                    <a:pt x="397" y="659"/>
                    <a:pt x="390" y="659"/>
                    <a:pt x="381" y="659"/>
                  </a:cubicBezTo>
                  <a:cubicBezTo>
                    <a:pt x="381" y="665"/>
                    <a:pt x="381" y="671"/>
                    <a:pt x="381" y="677"/>
                  </a:cubicBezTo>
                  <a:cubicBezTo>
                    <a:pt x="381" y="801"/>
                    <a:pt x="381" y="925"/>
                    <a:pt x="381" y="1049"/>
                  </a:cubicBezTo>
                  <a:cubicBezTo>
                    <a:pt x="381" y="1102"/>
                    <a:pt x="343" y="1133"/>
                    <a:pt x="292" y="1124"/>
                  </a:cubicBezTo>
                  <a:cubicBezTo>
                    <a:pt x="255" y="1118"/>
                    <a:pt x="238" y="1099"/>
                    <a:pt x="230" y="1061"/>
                  </a:cubicBezTo>
                  <a:cubicBezTo>
                    <a:pt x="210" y="952"/>
                    <a:pt x="189" y="843"/>
                    <a:pt x="169" y="734"/>
                  </a:cubicBezTo>
                  <a:cubicBezTo>
                    <a:pt x="156" y="664"/>
                    <a:pt x="143" y="595"/>
                    <a:pt x="130" y="526"/>
                  </a:cubicBezTo>
                  <a:cubicBezTo>
                    <a:pt x="130" y="524"/>
                    <a:pt x="129" y="522"/>
                    <a:pt x="125" y="519"/>
                  </a:cubicBezTo>
                  <a:cubicBezTo>
                    <a:pt x="125" y="532"/>
                    <a:pt x="125" y="545"/>
                    <a:pt x="125" y="558"/>
                  </a:cubicBezTo>
                  <a:cubicBezTo>
                    <a:pt x="124" y="585"/>
                    <a:pt x="110" y="604"/>
                    <a:pt x="86" y="614"/>
                  </a:cubicBezTo>
                  <a:cubicBezTo>
                    <a:pt x="48" y="630"/>
                    <a:pt x="1" y="603"/>
                    <a:pt x="1" y="563"/>
                  </a:cubicBezTo>
                  <a:cubicBezTo>
                    <a:pt x="0" y="437"/>
                    <a:pt x="12" y="314"/>
                    <a:pt x="58" y="196"/>
                  </a:cubicBezTo>
                  <a:cubicBezTo>
                    <a:pt x="81" y="141"/>
                    <a:pt x="111" y="91"/>
                    <a:pt x="158" y="52"/>
                  </a:cubicBezTo>
                  <a:cubicBezTo>
                    <a:pt x="198" y="19"/>
                    <a:pt x="243" y="1"/>
                    <a:pt x="296" y="5"/>
                  </a:cubicBezTo>
                  <a:cubicBezTo>
                    <a:pt x="302" y="6"/>
                    <a:pt x="308" y="8"/>
                    <a:pt x="313" y="11"/>
                  </a:cubicBezTo>
                  <a:cubicBezTo>
                    <a:pt x="362" y="35"/>
                    <a:pt x="413" y="39"/>
                    <a:pt x="463" y="15"/>
                  </a:cubicBezTo>
                  <a:cubicBezTo>
                    <a:pt x="495" y="0"/>
                    <a:pt x="527" y="2"/>
                    <a:pt x="559" y="13"/>
                  </a:cubicBezTo>
                  <a:cubicBezTo>
                    <a:pt x="619" y="33"/>
                    <a:pt x="662" y="76"/>
                    <a:pt x="695" y="128"/>
                  </a:cubicBezTo>
                  <a:cubicBezTo>
                    <a:pt x="735" y="193"/>
                    <a:pt x="756" y="264"/>
                    <a:pt x="769" y="338"/>
                  </a:cubicBezTo>
                  <a:cubicBezTo>
                    <a:pt x="782" y="410"/>
                    <a:pt x="787" y="483"/>
                    <a:pt x="787" y="556"/>
                  </a:cubicBezTo>
                  <a:cubicBezTo>
                    <a:pt x="787" y="587"/>
                    <a:pt x="764" y="614"/>
                    <a:pt x="734" y="618"/>
                  </a:cubicBezTo>
                  <a:cubicBezTo>
                    <a:pt x="703" y="622"/>
                    <a:pt x="673" y="605"/>
                    <a:pt x="665" y="574"/>
                  </a:cubicBezTo>
                  <a:cubicBezTo>
                    <a:pt x="661" y="560"/>
                    <a:pt x="663" y="544"/>
                    <a:pt x="662" y="529"/>
                  </a:cubicBezTo>
                  <a:cubicBezTo>
                    <a:pt x="661" y="524"/>
                    <a:pt x="662" y="520"/>
                    <a:pt x="659" y="516"/>
                  </a:cubicBezTo>
                  <a:cubicBezTo>
                    <a:pt x="655" y="540"/>
                    <a:pt x="650" y="564"/>
                    <a:pt x="646" y="588"/>
                  </a:cubicBezTo>
                  <a:cubicBezTo>
                    <a:pt x="628" y="684"/>
                    <a:pt x="610" y="779"/>
                    <a:pt x="592" y="875"/>
                  </a:cubicBezTo>
                  <a:cubicBezTo>
                    <a:pt x="580" y="940"/>
                    <a:pt x="569" y="1006"/>
                    <a:pt x="556" y="1072"/>
                  </a:cubicBezTo>
                  <a:cubicBezTo>
                    <a:pt x="553" y="1083"/>
                    <a:pt x="547" y="1095"/>
                    <a:pt x="539" y="1103"/>
                  </a:cubicBezTo>
                  <a:cubicBezTo>
                    <a:pt x="508" y="1134"/>
                    <a:pt x="452" y="1132"/>
                    <a:pt x="422" y="1101"/>
                  </a:cubicBezTo>
                  <a:cubicBezTo>
                    <a:pt x="410" y="1090"/>
                    <a:pt x="406" y="1076"/>
                    <a:pt x="406" y="1060"/>
                  </a:cubicBezTo>
                  <a:cubicBezTo>
                    <a:pt x="406" y="932"/>
                    <a:pt x="406" y="804"/>
                    <a:pt x="406" y="677"/>
                  </a:cubicBezTo>
                  <a:cubicBezTo>
                    <a:pt x="406" y="671"/>
                    <a:pt x="406" y="665"/>
                    <a:pt x="406" y="659"/>
                  </a:cubicBezTo>
                  <a:close/>
                  <a:moveTo>
                    <a:pt x="616" y="557"/>
                  </a:moveTo>
                  <a:cubicBezTo>
                    <a:pt x="689" y="506"/>
                    <a:pt x="689" y="379"/>
                    <a:pt x="637" y="311"/>
                  </a:cubicBezTo>
                  <a:cubicBezTo>
                    <a:pt x="680" y="398"/>
                    <a:pt x="673" y="479"/>
                    <a:pt x="616" y="557"/>
                  </a:cubicBezTo>
                  <a:close/>
                  <a:moveTo>
                    <a:pt x="167" y="554"/>
                  </a:moveTo>
                  <a:cubicBezTo>
                    <a:pt x="144" y="519"/>
                    <a:pt x="128" y="483"/>
                    <a:pt x="124" y="441"/>
                  </a:cubicBezTo>
                  <a:cubicBezTo>
                    <a:pt x="120" y="399"/>
                    <a:pt x="128" y="360"/>
                    <a:pt x="144" y="321"/>
                  </a:cubicBezTo>
                  <a:cubicBezTo>
                    <a:pt x="102" y="381"/>
                    <a:pt x="98" y="501"/>
                    <a:pt x="167" y="554"/>
                  </a:cubicBezTo>
                  <a:close/>
                  <a:moveTo>
                    <a:pt x="627" y="300"/>
                  </a:moveTo>
                  <a:cubicBezTo>
                    <a:pt x="629" y="300"/>
                    <a:pt x="631" y="299"/>
                    <a:pt x="633" y="298"/>
                  </a:cubicBezTo>
                  <a:cubicBezTo>
                    <a:pt x="623" y="272"/>
                    <a:pt x="613" y="245"/>
                    <a:pt x="603" y="218"/>
                  </a:cubicBezTo>
                  <a:cubicBezTo>
                    <a:pt x="602" y="219"/>
                    <a:pt x="601" y="219"/>
                    <a:pt x="600" y="219"/>
                  </a:cubicBezTo>
                  <a:cubicBezTo>
                    <a:pt x="603" y="233"/>
                    <a:pt x="607" y="247"/>
                    <a:pt x="611" y="260"/>
                  </a:cubicBezTo>
                  <a:cubicBezTo>
                    <a:pt x="616" y="274"/>
                    <a:pt x="621" y="287"/>
                    <a:pt x="627" y="300"/>
                  </a:cubicBezTo>
                  <a:close/>
                  <a:moveTo>
                    <a:pt x="186" y="226"/>
                  </a:moveTo>
                  <a:cubicBezTo>
                    <a:pt x="185" y="225"/>
                    <a:pt x="183" y="224"/>
                    <a:pt x="182" y="224"/>
                  </a:cubicBezTo>
                  <a:cubicBezTo>
                    <a:pt x="172" y="249"/>
                    <a:pt x="163" y="273"/>
                    <a:pt x="154" y="298"/>
                  </a:cubicBezTo>
                  <a:cubicBezTo>
                    <a:pt x="177" y="278"/>
                    <a:pt x="177" y="250"/>
                    <a:pt x="186"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noProof="0" dirty="0"/>
            </a:p>
          </p:txBody>
        </p:sp>
        <p:sp>
          <p:nvSpPr>
            <p:cNvPr id="28" name="Freeform 111">
              <a:extLst>
                <a:ext uri="{FF2B5EF4-FFF2-40B4-BE49-F238E27FC236}">
                  <a16:creationId xmlns:a16="http://schemas.microsoft.com/office/drawing/2014/main" id="{DCF9F3FB-1650-BC22-D692-29468DA547C3}"/>
                </a:ext>
              </a:extLst>
            </p:cNvPr>
            <p:cNvSpPr>
              <a:spLocks/>
            </p:cNvSpPr>
            <p:nvPr/>
          </p:nvSpPr>
          <p:spPr bwMode="auto">
            <a:xfrm>
              <a:off x="-1988302" y="3653464"/>
              <a:ext cx="173537" cy="173537"/>
            </a:xfrm>
            <a:custGeom>
              <a:avLst/>
              <a:gdLst>
                <a:gd name="T0" fmla="*/ 317 w 317"/>
                <a:gd name="T1" fmla="*/ 159 h 318"/>
                <a:gd name="T2" fmla="*/ 159 w 317"/>
                <a:gd name="T3" fmla="*/ 318 h 318"/>
                <a:gd name="T4" fmla="*/ 0 w 317"/>
                <a:gd name="T5" fmla="*/ 159 h 318"/>
                <a:gd name="T6" fmla="*/ 159 w 317"/>
                <a:gd name="T7" fmla="*/ 0 h 318"/>
                <a:gd name="T8" fmla="*/ 317 w 317"/>
                <a:gd name="T9" fmla="*/ 159 h 318"/>
              </a:gdLst>
              <a:ahLst/>
              <a:cxnLst>
                <a:cxn ang="0">
                  <a:pos x="T0" y="T1"/>
                </a:cxn>
                <a:cxn ang="0">
                  <a:pos x="T2" y="T3"/>
                </a:cxn>
                <a:cxn ang="0">
                  <a:pos x="T4" y="T5"/>
                </a:cxn>
                <a:cxn ang="0">
                  <a:pos x="T6" y="T7"/>
                </a:cxn>
                <a:cxn ang="0">
                  <a:pos x="T8" y="T9"/>
                </a:cxn>
              </a:cxnLst>
              <a:rect l="0" t="0" r="r" b="b"/>
              <a:pathLst>
                <a:path w="317" h="318">
                  <a:moveTo>
                    <a:pt x="317" y="159"/>
                  </a:moveTo>
                  <a:cubicBezTo>
                    <a:pt x="317" y="246"/>
                    <a:pt x="246" y="318"/>
                    <a:pt x="159" y="318"/>
                  </a:cubicBezTo>
                  <a:cubicBezTo>
                    <a:pt x="71" y="317"/>
                    <a:pt x="0" y="250"/>
                    <a:pt x="0" y="159"/>
                  </a:cubicBezTo>
                  <a:cubicBezTo>
                    <a:pt x="0" y="66"/>
                    <a:pt x="74" y="0"/>
                    <a:pt x="159" y="0"/>
                  </a:cubicBezTo>
                  <a:cubicBezTo>
                    <a:pt x="247" y="0"/>
                    <a:pt x="317" y="72"/>
                    <a:pt x="317"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noProof="0" dirty="0"/>
            </a:p>
          </p:txBody>
        </p:sp>
      </p:grpSp>
      <p:sp>
        <p:nvSpPr>
          <p:cNvPr id="32" name="TextBox 31">
            <a:extLst>
              <a:ext uri="{FF2B5EF4-FFF2-40B4-BE49-F238E27FC236}">
                <a16:creationId xmlns:a16="http://schemas.microsoft.com/office/drawing/2014/main" id="{6DB30FE0-878D-6576-5A2C-812132531068}"/>
              </a:ext>
            </a:extLst>
          </p:cNvPr>
          <p:cNvSpPr txBox="1"/>
          <p:nvPr/>
        </p:nvSpPr>
        <p:spPr>
          <a:xfrm>
            <a:off x="2786768" y="2713274"/>
            <a:ext cx="2980484" cy="646331"/>
          </a:xfrm>
          <a:prstGeom prst="rect">
            <a:avLst/>
          </a:prstGeom>
          <a:noFill/>
        </p:spPr>
        <p:txBody>
          <a:bodyPr wrap="square">
            <a:spAutoFit/>
          </a:bodyPr>
          <a:lstStyle/>
          <a:p>
            <a:pPr marL="0" lvl="2" algn="ctr">
              <a:spcBef>
                <a:spcPts val="600"/>
              </a:spcBef>
            </a:pPr>
            <a:r>
              <a:rPr lang="en-US" spc="-50" noProof="0" dirty="0">
                <a:latin typeface="+mj-lt"/>
              </a:rPr>
              <a:t>People with </a:t>
            </a:r>
            <a:br>
              <a:rPr lang="en-US" spc="-50" noProof="0" dirty="0">
                <a:latin typeface="+mj-lt"/>
              </a:rPr>
            </a:br>
            <a:r>
              <a:rPr lang="en-US" spc="-50" noProof="0" dirty="0">
                <a:latin typeface="+mj-lt"/>
              </a:rPr>
              <a:t>obesity</a:t>
            </a:r>
            <a:endParaRPr lang="en-US" spc="-50" noProof="0" dirty="0">
              <a:latin typeface="+mj-lt"/>
              <a:cs typeface="Arial" panose="020B0604020202020204" pitchFamily="34" charset="0"/>
            </a:endParaRPr>
          </a:p>
        </p:txBody>
      </p:sp>
      <p:sp>
        <p:nvSpPr>
          <p:cNvPr id="34" name="TextBox 33">
            <a:extLst>
              <a:ext uri="{FF2B5EF4-FFF2-40B4-BE49-F238E27FC236}">
                <a16:creationId xmlns:a16="http://schemas.microsoft.com/office/drawing/2014/main" id="{DA02D471-0C6F-8BBC-C66F-E0DB05CA7E90}"/>
              </a:ext>
            </a:extLst>
          </p:cNvPr>
          <p:cNvSpPr txBox="1"/>
          <p:nvPr/>
        </p:nvSpPr>
        <p:spPr>
          <a:xfrm>
            <a:off x="6339227" y="2710137"/>
            <a:ext cx="3547723" cy="646331"/>
          </a:xfrm>
          <a:prstGeom prst="rect">
            <a:avLst/>
          </a:prstGeom>
          <a:noFill/>
        </p:spPr>
        <p:txBody>
          <a:bodyPr wrap="square" lIns="91440" tIns="45720" rIns="91440" bIns="45720" anchor="t">
            <a:spAutoFit/>
          </a:bodyPr>
          <a:lstStyle/>
          <a:p>
            <a:pPr marL="0" lvl="2" algn="ctr">
              <a:spcBef>
                <a:spcPts val="600"/>
              </a:spcBef>
            </a:pPr>
            <a:r>
              <a:rPr lang="en-US" spc="-50" noProof="0" dirty="0">
                <a:cs typeface="Arial" panose="020B0604020202020204" pitchFamily="34" charset="0"/>
              </a:rPr>
              <a:t>People with overweight with </a:t>
            </a:r>
            <a:br>
              <a:rPr lang="en-US" spc="-50" noProof="0" dirty="0">
                <a:cs typeface="Arial" panose="020B0604020202020204" pitchFamily="34" charset="0"/>
              </a:rPr>
            </a:br>
            <a:r>
              <a:rPr lang="en-US" spc="-50" noProof="0" dirty="0">
                <a:cs typeface="Arial" panose="020B0604020202020204" pitchFamily="34" charset="0"/>
              </a:rPr>
              <a:t>≥1 weight-related complication</a:t>
            </a:r>
          </a:p>
        </p:txBody>
      </p:sp>
      <p:grpSp>
        <p:nvGrpSpPr>
          <p:cNvPr id="8" name="Group 7">
            <a:extLst>
              <a:ext uri="{FF2B5EF4-FFF2-40B4-BE49-F238E27FC236}">
                <a16:creationId xmlns:a16="http://schemas.microsoft.com/office/drawing/2014/main" id="{50FB01C2-5174-BFB1-D18B-D10E54FA0A49}"/>
              </a:ext>
            </a:extLst>
          </p:cNvPr>
          <p:cNvGrpSpPr/>
          <p:nvPr/>
        </p:nvGrpSpPr>
        <p:grpSpPr>
          <a:xfrm>
            <a:off x="7795459" y="3330656"/>
            <a:ext cx="590140" cy="1073704"/>
            <a:chOff x="7574147" y="3704964"/>
            <a:chExt cx="614247" cy="1117568"/>
          </a:xfrm>
        </p:grpSpPr>
        <p:sp>
          <p:nvSpPr>
            <p:cNvPr id="36" name="Freeform 110">
              <a:extLst>
                <a:ext uri="{FF2B5EF4-FFF2-40B4-BE49-F238E27FC236}">
                  <a16:creationId xmlns:a16="http://schemas.microsoft.com/office/drawing/2014/main" id="{29455BBD-33C4-D521-3BCC-89566DAD63E0}"/>
                </a:ext>
              </a:extLst>
            </p:cNvPr>
            <p:cNvSpPr>
              <a:spLocks noEditPoints="1"/>
            </p:cNvSpPr>
            <p:nvPr/>
          </p:nvSpPr>
          <p:spPr bwMode="auto">
            <a:xfrm>
              <a:off x="7574147" y="3940295"/>
              <a:ext cx="614247" cy="882237"/>
            </a:xfrm>
            <a:custGeom>
              <a:avLst/>
              <a:gdLst>
                <a:gd name="T0" fmla="*/ 406 w 787"/>
                <a:gd name="T1" fmla="*/ 659 h 1134"/>
                <a:gd name="T2" fmla="*/ 381 w 787"/>
                <a:gd name="T3" fmla="*/ 659 h 1134"/>
                <a:gd name="T4" fmla="*/ 381 w 787"/>
                <a:gd name="T5" fmla="*/ 677 h 1134"/>
                <a:gd name="T6" fmla="*/ 381 w 787"/>
                <a:gd name="T7" fmla="*/ 1049 h 1134"/>
                <a:gd name="T8" fmla="*/ 292 w 787"/>
                <a:gd name="T9" fmla="*/ 1124 h 1134"/>
                <a:gd name="T10" fmla="*/ 230 w 787"/>
                <a:gd name="T11" fmla="*/ 1061 h 1134"/>
                <a:gd name="T12" fmla="*/ 169 w 787"/>
                <a:gd name="T13" fmla="*/ 734 h 1134"/>
                <a:gd name="T14" fmla="*/ 130 w 787"/>
                <a:gd name="T15" fmla="*/ 526 h 1134"/>
                <a:gd name="T16" fmla="*/ 125 w 787"/>
                <a:gd name="T17" fmla="*/ 519 h 1134"/>
                <a:gd name="T18" fmla="*/ 125 w 787"/>
                <a:gd name="T19" fmla="*/ 558 h 1134"/>
                <a:gd name="T20" fmla="*/ 86 w 787"/>
                <a:gd name="T21" fmla="*/ 614 h 1134"/>
                <a:gd name="T22" fmla="*/ 1 w 787"/>
                <a:gd name="T23" fmla="*/ 563 h 1134"/>
                <a:gd name="T24" fmla="*/ 58 w 787"/>
                <a:gd name="T25" fmla="*/ 196 h 1134"/>
                <a:gd name="T26" fmla="*/ 158 w 787"/>
                <a:gd name="T27" fmla="*/ 52 h 1134"/>
                <a:gd name="T28" fmla="*/ 296 w 787"/>
                <a:gd name="T29" fmla="*/ 5 h 1134"/>
                <a:gd name="T30" fmla="*/ 313 w 787"/>
                <a:gd name="T31" fmla="*/ 11 h 1134"/>
                <a:gd name="T32" fmla="*/ 463 w 787"/>
                <a:gd name="T33" fmla="*/ 15 h 1134"/>
                <a:gd name="T34" fmla="*/ 559 w 787"/>
                <a:gd name="T35" fmla="*/ 13 h 1134"/>
                <a:gd name="T36" fmla="*/ 695 w 787"/>
                <a:gd name="T37" fmla="*/ 128 h 1134"/>
                <a:gd name="T38" fmla="*/ 769 w 787"/>
                <a:gd name="T39" fmla="*/ 338 h 1134"/>
                <a:gd name="T40" fmla="*/ 787 w 787"/>
                <a:gd name="T41" fmla="*/ 556 h 1134"/>
                <a:gd name="T42" fmla="*/ 734 w 787"/>
                <a:gd name="T43" fmla="*/ 618 h 1134"/>
                <a:gd name="T44" fmla="*/ 665 w 787"/>
                <a:gd name="T45" fmla="*/ 574 h 1134"/>
                <a:gd name="T46" fmla="*/ 662 w 787"/>
                <a:gd name="T47" fmla="*/ 529 h 1134"/>
                <a:gd name="T48" fmla="*/ 659 w 787"/>
                <a:gd name="T49" fmla="*/ 516 h 1134"/>
                <a:gd name="T50" fmla="*/ 646 w 787"/>
                <a:gd name="T51" fmla="*/ 588 h 1134"/>
                <a:gd name="T52" fmla="*/ 592 w 787"/>
                <a:gd name="T53" fmla="*/ 875 h 1134"/>
                <a:gd name="T54" fmla="*/ 556 w 787"/>
                <a:gd name="T55" fmla="*/ 1072 h 1134"/>
                <a:gd name="T56" fmla="*/ 539 w 787"/>
                <a:gd name="T57" fmla="*/ 1103 h 1134"/>
                <a:gd name="T58" fmla="*/ 422 w 787"/>
                <a:gd name="T59" fmla="*/ 1101 h 1134"/>
                <a:gd name="T60" fmla="*/ 406 w 787"/>
                <a:gd name="T61" fmla="*/ 1060 h 1134"/>
                <a:gd name="T62" fmla="*/ 406 w 787"/>
                <a:gd name="T63" fmla="*/ 677 h 1134"/>
                <a:gd name="T64" fmla="*/ 406 w 787"/>
                <a:gd name="T65" fmla="*/ 659 h 1134"/>
                <a:gd name="T66" fmla="*/ 616 w 787"/>
                <a:gd name="T67" fmla="*/ 557 h 1134"/>
                <a:gd name="T68" fmla="*/ 637 w 787"/>
                <a:gd name="T69" fmla="*/ 311 h 1134"/>
                <a:gd name="T70" fmla="*/ 616 w 787"/>
                <a:gd name="T71" fmla="*/ 557 h 1134"/>
                <a:gd name="T72" fmla="*/ 167 w 787"/>
                <a:gd name="T73" fmla="*/ 554 h 1134"/>
                <a:gd name="T74" fmla="*/ 124 w 787"/>
                <a:gd name="T75" fmla="*/ 441 h 1134"/>
                <a:gd name="T76" fmla="*/ 144 w 787"/>
                <a:gd name="T77" fmla="*/ 321 h 1134"/>
                <a:gd name="T78" fmla="*/ 167 w 787"/>
                <a:gd name="T79" fmla="*/ 554 h 1134"/>
                <a:gd name="T80" fmla="*/ 627 w 787"/>
                <a:gd name="T81" fmla="*/ 300 h 1134"/>
                <a:gd name="T82" fmla="*/ 633 w 787"/>
                <a:gd name="T83" fmla="*/ 298 h 1134"/>
                <a:gd name="T84" fmla="*/ 603 w 787"/>
                <a:gd name="T85" fmla="*/ 218 h 1134"/>
                <a:gd name="T86" fmla="*/ 600 w 787"/>
                <a:gd name="T87" fmla="*/ 219 h 1134"/>
                <a:gd name="T88" fmla="*/ 611 w 787"/>
                <a:gd name="T89" fmla="*/ 260 h 1134"/>
                <a:gd name="T90" fmla="*/ 627 w 787"/>
                <a:gd name="T91" fmla="*/ 300 h 1134"/>
                <a:gd name="T92" fmla="*/ 186 w 787"/>
                <a:gd name="T93" fmla="*/ 226 h 1134"/>
                <a:gd name="T94" fmla="*/ 182 w 787"/>
                <a:gd name="T95" fmla="*/ 224 h 1134"/>
                <a:gd name="T96" fmla="*/ 154 w 787"/>
                <a:gd name="T97" fmla="*/ 298 h 1134"/>
                <a:gd name="T98" fmla="*/ 186 w 787"/>
                <a:gd name="T99" fmla="*/ 226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7" h="1134">
                  <a:moveTo>
                    <a:pt x="406" y="659"/>
                  </a:moveTo>
                  <a:cubicBezTo>
                    <a:pt x="397" y="659"/>
                    <a:pt x="390" y="659"/>
                    <a:pt x="381" y="659"/>
                  </a:cubicBezTo>
                  <a:cubicBezTo>
                    <a:pt x="381" y="665"/>
                    <a:pt x="381" y="671"/>
                    <a:pt x="381" y="677"/>
                  </a:cubicBezTo>
                  <a:cubicBezTo>
                    <a:pt x="381" y="801"/>
                    <a:pt x="381" y="925"/>
                    <a:pt x="381" y="1049"/>
                  </a:cubicBezTo>
                  <a:cubicBezTo>
                    <a:pt x="381" y="1102"/>
                    <a:pt x="343" y="1133"/>
                    <a:pt x="292" y="1124"/>
                  </a:cubicBezTo>
                  <a:cubicBezTo>
                    <a:pt x="255" y="1118"/>
                    <a:pt x="238" y="1099"/>
                    <a:pt x="230" y="1061"/>
                  </a:cubicBezTo>
                  <a:cubicBezTo>
                    <a:pt x="210" y="952"/>
                    <a:pt x="189" y="843"/>
                    <a:pt x="169" y="734"/>
                  </a:cubicBezTo>
                  <a:cubicBezTo>
                    <a:pt x="156" y="664"/>
                    <a:pt x="143" y="595"/>
                    <a:pt x="130" y="526"/>
                  </a:cubicBezTo>
                  <a:cubicBezTo>
                    <a:pt x="130" y="524"/>
                    <a:pt x="129" y="522"/>
                    <a:pt x="125" y="519"/>
                  </a:cubicBezTo>
                  <a:cubicBezTo>
                    <a:pt x="125" y="532"/>
                    <a:pt x="125" y="545"/>
                    <a:pt x="125" y="558"/>
                  </a:cubicBezTo>
                  <a:cubicBezTo>
                    <a:pt x="124" y="585"/>
                    <a:pt x="110" y="604"/>
                    <a:pt x="86" y="614"/>
                  </a:cubicBezTo>
                  <a:cubicBezTo>
                    <a:pt x="48" y="630"/>
                    <a:pt x="1" y="603"/>
                    <a:pt x="1" y="563"/>
                  </a:cubicBezTo>
                  <a:cubicBezTo>
                    <a:pt x="0" y="437"/>
                    <a:pt x="12" y="314"/>
                    <a:pt x="58" y="196"/>
                  </a:cubicBezTo>
                  <a:cubicBezTo>
                    <a:pt x="81" y="141"/>
                    <a:pt x="111" y="91"/>
                    <a:pt x="158" y="52"/>
                  </a:cubicBezTo>
                  <a:cubicBezTo>
                    <a:pt x="198" y="19"/>
                    <a:pt x="243" y="1"/>
                    <a:pt x="296" y="5"/>
                  </a:cubicBezTo>
                  <a:cubicBezTo>
                    <a:pt x="302" y="6"/>
                    <a:pt x="308" y="8"/>
                    <a:pt x="313" y="11"/>
                  </a:cubicBezTo>
                  <a:cubicBezTo>
                    <a:pt x="362" y="35"/>
                    <a:pt x="413" y="39"/>
                    <a:pt x="463" y="15"/>
                  </a:cubicBezTo>
                  <a:cubicBezTo>
                    <a:pt x="495" y="0"/>
                    <a:pt x="527" y="2"/>
                    <a:pt x="559" y="13"/>
                  </a:cubicBezTo>
                  <a:cubicBezTo>
                    <a:pt x="619" y="33"/>
                    <a:pt x="662" y="76"/>
                    <a:pt x="695" y="128"/>
                  </a:cubicBezTo>
                  <a:cubicBezTo>
                    <a:pt x="735" y="193"/>
                    <a:pt x="756" y="264"/>
                    <a:pt x="769" y="338"/>
                  </a:cubicBezTo>
                  <a:cubicBezTo>
                    <a:pt x="782" y="410"/>
                    <a:pt x="787" y="483"/>
                    <a:pt x="787" y="556"/>
                  </a:cubicBezTo>
                  <a:cubicBezTo>
                    <a:pt x="787" y="587"/>
                    <a:pt x="764" y="614"/>
                    <a:pt x="734" y="618"/>
                  </a:cubicBezTo>
                  <a:cubicBezTo>
                    <a:pt x="703" y="622"/>
                    <a:pt x="673" y="605"/>
                    <a:pt x="665" y="574"/>
                  </a:cubicBezTo>
                  <a:cubicBezTo>
                    <a:pt x="661" y="560"/>
                    <a:pt x="663" y="544"/>
                    <a:pt x="662" y="529"/>
                  </a:cubicBezTo>
                  <a:cubicBezTo>
                    <a:pt x="661" y="524"/>
                    <a:pt x="662" y="520"/>
                    <a:pt x="659" y="516"/>
                  </a:cubicBezTo>
                  <a:cubicBezTo>
                    <a:pt x="655" y="540"/>
                    <a:pt x="650" y="564"/>
                    <a:pt x="646" y="588"/>
                  </a:cubicBezTo>
                  <a:cubicBezTo>
                    <a:pt x="628" y="684"/>
                    <a:pt x="610" y="779"/>
                    <a:pt x="592" y="875"/>
                  </a:cubicBezTo>
                  <a:cubicBezTo>
                    <a:pt x="580" y="940"/>
                    <a:pt x="569" y="1006"/>
                    <a:pt x="556" y="1072"/>
                  </a:cubicBezTo>
                  <a:cubicBezTo>
                    <a:pt x="553" y="1083"/>
                    <a:pt x="547" y="1095"/>
                    <a:pt x="539" y="1103"/>
                  </a:cubicBezTo>
                  <a:cubicBezTo>
                    <a:pt x="508" y="1134"/>
                    <a:pt x="452" y="1132"/>
                    <a:pt x="422" y="1101"/>
                  </a:cubicBezTo>
                  <a:cubicBezTo>
                    <a:pt x="410" y="1090"/>
                    <a:pt x="406" y="1076"/>
                    <a:pt x="406" y="1060"/>
                  </a:cubicBezTo>
                  <a:cubicBezTo>
                    <a:pt x="406" y="932"/>
                    <a:pt x="406" y="804"/>
                    <a:pt x="406" y="677"/>
                  </a:cubicBezTo>
                  <a:cubicBezTo>
                    <a:pt x="406" y="671"/>
                    <a:pt x="406" y="665"/>
                    <a:pt x="406" y="659"/>
                  </a:cubicBezTo>
                  <a:close/>
                  <a:moveTo>
                    <a:pt x="616" y="557"/>
                  </a:moveTo>
                  <a:cubicBezTo>
                    <a:pt x="689" y="506"/>
                    <a:pt x="689" y="379"/>
                    <a:pt x="637" y="311"/>
                  </a:cubicBezTo>
                  <a:cubicBezTo>
                    <a:pt x="680" y="398"/>
                    <a:pt x="673" y="479"/>
                    <a:pt x="616" y="557"/>
                  </a:cubicBezTo>
                  <a:close/>
                  <a:moveTo>
                    <a:pt x="167" y="554"/>
                  </a:moveTo>
                  <a:cubicBezTo>
                    <a:pt x="144" y="519"/>
                    <a:pt x="128" y="483"/>
                    <a:pt x="124" y="441"/>
                  </a:cubicBezTo>
                  <a:cubicBezTo>
                    <a:pt x="120" y="399"/>
                    <a:pt x="128" y="360"/>
                    <a:pt x="144" y="321"/>
                  </a:cubicBezTo>
                  <a:cubicBezTo>
                    <a:pt x="102" y="381"/>
                    <a:pt x="98" y="501"/>
                    <a:pt x="167" y="554"/>
                  </a:cubicBezTo>
                  <a:close/>
                  <a:moveTo>
                    <a:pt x="627" y="300"/>
                  </a:moveTo>
                  <a:cubicBezTo>
                    <a:pt x="629" y="300"/>
                    <a:pt x="631" y="299"/>
                    <a:pt x="633" y="298"/>
                  </a:cubicBezTo>
                  <a:cubicBezTo>
                    <a:pt x="623" y="272"/>
                    <a:pt x="613" y="245"/>
                    <a:pt x="603" y="218"/>
                  </a:cubicBezTo>
                  <a:cubicBezTo>
                    <a:pt x="602" y="219"/>
                    <a:pt x="601" y="219"/>
                    <a:pt x="600" y="219"/>
                  </a:cubicBezTo>
                  <a:cubicBezTo>
                    <a:pt x="603" y="233"/>
                    <a:pt x="607" y="247"/>
                    <a:pt x="611" y="260"/>
                  </a:cubicBezTo>
                  <a:cubicBezTo>
                    <a:pt x="616" y="274"/>
                    <a:pt x="621" y="287"/>
                    <a:pt x="627" y="300"/>
                  </a:cubicBezTo>
                  <a:close/>
                  <a:moveTo>
                    <a:pt x="186" y="226"/>
                  </a:moveTo>
                  <a:cubicBezTo>
                    <a:pt x="185" y="225"/>
                    <a:pt x="183" y="224"/>
                    <a:pt x="182" y="224"/>
                  </a:cubicBezTo>
                  <a:cubicBezTo>
                    <a:pt x="172" y="249"/>
                    <a:pt x="163" y="273"/>
                    <a:pt x="154" y="298"/>
                  </a:cubicBezTo>
                  <a:cubicBezTo>
                    <a:pt x="177" y="278"/>
                    <a:pt x="177" y="250"/>
                    <a:pt x="186" y="22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noProof="0" dirty="0"/>
            </a:p>
          </p:txBody>
        </p:sp>
        <p:sp>
          <p:nvSpPr>
            <p:cNvPr id="37" name="Freeform 111">
              <a:extLst>
                <a:ext uri="{FF2B5EF4-FFF2-40B4-BE49-F238E27FC236}">
                  <a16:creationId xmlns:a16="http://schemas.microsoft.com/office/drawing/2014/main" id="{3E5D8B5E-9700-E5EA-346B-CD56DDDA593A}"/>
                </a:ext>
              </a:extLst>
            </p:cNvPr>
            <p:cNvSpPr>
              <a:spLocks/>
            </p:cNvSpPr>
            <p:nvPr/>
          </p:nvSpPr>
          <p:spPr bwMode="auto">
            <a:xfrm>
              <a:off x="7757126" y="3704964"/>
              <a:ext cx="247773" cy="247773"/>
            </a:xfrm>
            <a:custGeom>
              <a:avLst/>
              <a:gdLst>
                <a:gd name="T0" fmla="*/ 317 w 317"/>
                <a:gd name="T1" fmla="*/ 159 h 318"/>
                <a:gd name="T2" fmla="*/ 159 w 317"/>
                <a:gd name="T3" fmla="*/ 318 h 318"/>
                <a:gd name="T4" fmla="*/ 0 w 317"/>
                <a:gd name="T5" fmla="*/ 159 h 318"/>
                <a:gd name="T6" fmla="*/ 159 w 317"/>
                <a:gd name="T7" fmla="*/ 0 h 318"/>
                <a:gd name="T8" fmla="*/ 317 w 317"/>
                <a:gd name="T9" fmla="*/ 159 h 318"/>
              </a:gdLst>
              <a:ahLst/>
              <a:cxnLst>
                <a:cxn ang="0">
                  <a:pos x="T0" y="T1"/>
                </a:cxn>
                <a:cxn ang="0">
                  <a:pos x="T2" y="T3"/>
                </a:cxn>
                <a:cxn ang="0">
                  <a:pos x="T4" y="T5"/>
                </a:cxn>
                <a:cxn ang="0">
                  <a:pos x="T6" y="T7"/>
                </a:cxn>
                <a:cxn ang="0">
                  <a:pos x="T8" y="T9"/>
                </a:cxn>
              </a:cxnLst>
              <a:rect l="0" t="0" r="r" b="b"/>
              <a:pathLst>
                <a:path w="317" h="318">
                  <a:moveTo>
                    <a:pt x="317" y="159"/>
                  </a:moveTo>
                  <a:cubicBezTo>
                    <a:pt x="317" y="246"/>
                    <a:pt x="246" y="318"/>
                    <a:pt x="159" y="318"/>
                  </a:cubicBezTo>
                  <a:cubicBezTo>
                    <a:pt x="71" y="317"/>
                    <a:pt x="0" y="250"/>
                    <a:pt x="0" y="159"/>
                  </a:cubicBezTo>
                  <a:cubicBezTo>
                    <a:pt x="0" y="66"/>
                    <a:pt x="74" y="0"/>
                    <a:pt x="159" y="0"/>
                  </a:cubicBezTo>
                  <a:cubicBezTo>
                    <a:pt x="247" y="0"/>
                    <a:pt x="317" y="72"/>
                    <a:pt x="317" y="15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noProof="0" dirty="0"/>
            </a:p>
          </p:txBody>
        </p:sp>
      </p:grpSp>
      <p:sp>
        <p:nvSpPr>
          <p:cNvPr id="90" name="Freeform 8">
            <a:extLst>
              <a:ext uri="{FF2B5EF4-FFF2-40B4-BE49-F238E27FC236}">
                <a16:creationId xmlns:a16="http://schemas.microsoft.com/office/drawing/2014/main" id="{5559F7AD-B373-45A3-2528-3E3B82664B4F}"/>
              </a:ext>
            </a:extLst>
          </p:cNvPr>
          <p:cNvSpPr>
            <a:spLocks noEditPoints="1"/>
          </p:cNvSpPr>
          <p:nvPr/>
        </p:nvSpPr>
        <p:spPr bwMode="auto">
          <a:xfrm>
            <a:off x="1611176" y="5313057"/>
            <a:ext cx="506336" cy="504794"/>
          </a:xfrm>
          <a:custGeom>
            <a:avLst/>
            <a:gdLst>
              <a:gd name="T0" fmla="*/ 1070 w 1394"/>
              <a:gd name="T1" fmla="*/ 442 h 1388"/>
              <a:gd name="T2" fmla="*/ 1013 w 1394"/>
              <a:gd name="T3" fmla="*/ 1169 h 1388"/>
              <a:gd name="T4" fmla="*/ 219 w 1394"/>
              <a:gd name="T5" fmla="*/ 1169 h 1388"/>
              <a:gd name="T6" fmla="*/ 219 w 1394"/>
              <a:gd name="T7" fmla="*/ 376 h 1388"/>
              <a:gd name="T8" fmla="*/ 946 w 1394"/>
              <a:gd name="T9" fmla="*/ 319 h 1388"/>
              <a:gd name="T10" fmla="*/ 959 w 1394"/>
              <a:gd name="T11" fmla="*/ 553 h 1388"/>
              <a:gd name="T12" fmla="*/ 904 w 1394"/>
              <a:gd name="T13" fmla="*/ 1060 h 1388"/>
              <a:gd name="T14" fmla="*/ 328 w 1394"/>
              <a:gd name="T15" fmla="*/ 1060 h 1388"/>
              <a:gd name="T16" fmla="*/ 328 w 1394"/>
              <a:gd name="T17" fmla="*/ 485 h 1388"/>
              <a:gd name="T18" fmla="*/ 836 w 1394"/>
              <a:gd name="T19" fmla="*/ 430 h 1388"/>
              <a:gd name="T20" fmla="*/ 846 w 1394"/>
              <a:gd name="T21" fmla="*/ 666 h 1388"/>
              <a:gd name="T22" fmla="*/ 795 w 1394"/>
              <a:gd name="T23" fmla="*/ 951 h 1388"/>
              <a:gd name="T24" fmla="*/ 437 w 1394"/>
              <a:gd name="T25" fmla="*/ 951 h 1388"/>
              <a:gd name="T26" fmla="*/ 437 w 1394"/>
              <a:gd name="T27" fmla="*/ 594 h 1388"/>
              <a:gd name="T28" fmla="*/ 722 w 1394"/>
              <a:gd name="T29" fmla="*/ 543 h 1388"/>
              <a:gd name="T30" fmla="*/ 710 w 1394"/>
              <a:gd name="T31" fmla="*/ 801 h 1388"/>
              <a:gd name="T32" fmla="*/ 686 w 1394"/>
              <a:gd name="T33" fmla="*/ 842 h 1388"/>
              <a:gd name="T34" fmla="*/ 546 w 1394"/>
              <a:gd name="T35" fmla="*/ 842 h 1388"/>
              <a:gd name="T36" fmla="*/ 546 w 1394"/>
              <a:gd name="T37" fmla="*/ 703 h 1388"/>
              <a:gd name="T38" fmla="*/ 587 w 1394"/>
              <a:gd name="T39" fmla="*/ 678 h 1388"/>
              <a:gd name="T40" fmla="*/ 624 w 1394"/>
              <a:gd name="T41" fmla="*/ 767 h 1388"/>
              <a:gd name="T42" fmla="*/ 1324 w 1394"/>
              <a:gd name="T43" fmla="*/ 66 h 1388"/>
              <a:gd name="T44" fmla="*/ 1087 w 1394"/>
              <a:gd name="T45" fmla="*/ 332 h 1388"/>
              <a:gd name="T46" fmla="*/ 1228 w 1394"/>
              <a:gd name="T47" fmla="*/ 377 h 1388"/>
              <a:gd name="T48" fmla="*/ 1394 w 1394"/>
              <a:gd name="T49" fmla="*/ 212 h 1388"/>
              <a:gd name="T50" fmla="*/ 1252 w 1394"/>
              <a:gd name="T51" fmla="*/ 167 h 1388"/>
              <a:gd name="T52" fmla="*/ 1061 w 1394"/>
              <a:gd name="T53" fmla="*/ 307 h 1388"/>
              <a:gd name="T54" fmla="*/ 1016 w 1394"/>
              <a:gd name="T55" fmla="*/ 165 h 1388"/>
              <a:gd name="T56" fmla="*/ 1182 w 1394"/>
              <a:gd name="T57" fmla="*/ 0 h 1388"/>
              <a:gd name="T58" fmla="*/ 1226 w 1394"/>
              <a:gd name="T59" fmla="*/ 141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94" h="1388">
                <a:moveTo>
                  <a:pt x="1070" y="442"/>
                </a:moveTo>
                <a:cubicBezTo>
                  <a:pt x="1230" y="661"/>
                  <a:pt x="1211" y="971"/>
                  <a:pt x="1013" y="1169"/>
                </a:cubicBezTo>
                <a:cubicBezTo>
                  <a:pt x="794" y="1388"/>
                  <a:pt x="439" y="1388"/>
                  <a:pt x="219" y="1169"/>
                </a:cubicBezTo>
                <a:cubicBezTo>
                  <a:pt x="0" y="950"/>
                  <a:pt x="0" y="595"/>
                  <a:pt x="219" y="376"/>
                </a:cubicBezTo>
                <a:cubicBezTo>
                  <a:pt x="418" y="177"/>
                  <a:pt x="727" y="159"/>
                  <a:pt x="946" y="319"/>
                </a:cubicBezTo>
                <a:moveTo>
                  <a:pt x="959" y="553"/>
                </a:moveTo>
                <a:cubicBezTo>
                  <a:pt x="1060" y="710"/>
                  <a:pt x="1042" y="922"/>
                  <a:pt x="904" y="1060"/>
                </a:cubicBezTo>
                <a:cubicBezTo>
                  <a:pt x="745" y="1219"/>
                  <a:pt x="487" y="1219"/>
                  <a:pt x="328" y="1060"/>
                </a:cubicBezTo>
                <a:cubicBezTo>
                  <a:pt x="170" y="901"/>
                  <a:pt x="170" y="643"/>
                  <a:pt x="328" y="485"/>
                </a:cubicBezTo>
                <a:cubicBezTo>
                  <a:pt x="466" y="347"/>
                  <a:pt x="678" y="329"/>
                  <a:pt x="836" y="430"/>
                </a:cubicBezTo>
                <a:moveTo>
                  <a:pt x="846" y="666"/>
                </a:moveTo>
                <a:cubicBezTo>
                  <a:pt x="889" y="760"/>
                  <a:pt x="872" y="874"/>
                  <a:pt x="795" y="951"/>
                </a:cubicBezTo>
                <a:cubicBezTo>
                  <a:pt x="696" y="1050"/>
                  <a:pt x="536" y="1050"/>
                  <a:pt x="437" y="951"/>
                </a:cubicBezTo>
                <a:cubicBezTo>
                  <a:pt x="339" y="852"/>
                  <a:pt x="339" y="692"/>
                  <a:pt x="437" y="594"/>
                </a:cubicBezTo>
                <a:cubicBezTo>
                  <a:pt x="514" y="517"/>
                  <a:pt x="629" y="500"/>
                  <a:pt x="722" y="543"/>
                </a:cubicBezTo>
                <a:moveTo>
                  <a:pt x="710" y="801"/>
                </a:moveTo>
                <a:cubicBezTo>
                  <a:pt x="706" y="816"/>
                  <a:pt x="698" y="830"/>
                  <a:pt x="686" y="842"/>
                </a:cubicBezTo>
                <a:cubicBezTo>
                  <a:pt x="647" y="881"/>
                  <a:pt x="585" y="881"/>
                  <a:pt x="546" y="842"/>
                </a:cubicBezTo>
                <a:cubicBezTo>
                  <a:pt x="508" y="803"/>
                  <a:pt x="508" y="741"/>
                  <a:pt x="546" y="703"/>
                </a:cubicBezTo>
                <a:cubicBezTo>
                  <a:pt x="558" y="691"/>
                  <a:pt x="572" y="683"/>
                  <a:pt x="587" y="678"/>
                </a:cubicBezTo>
                <a:moveTo>
                  <a:pt x="624" y="767"/>
                </a:moveTo>
                <a:cubicBezTo>
                  <a:pt x="1324" y="66"/>
                  <a:pt x="1324" y="66"/>
                  <a:pt x="1324" y="66"/>
                </a:cubicBezTo>
                <a:moveTo>
                  <a:pt x="1087" y="332"/>
                </a:moveTo>
                <a:cubicBezTo>
                  <a:pt x="1228" y="377"/>
                  <a:pt x="1228" y="377"/>
                  <a:pt x="1228" y="377"/>
                </a:cubicBezTo>
                <a:cubicBezTo>
                  <a:pt x="1394" y="212"/>
                  <a:pt x="1394" y="212"/>
                  <a:pt x="1394" y="212"/>
                </a:cubicBezTo>
                <a:cubicBezTo>
                  <a:pt x="1252" y="167"/>
                  <a:pt x="1252" y="167"/>
                  <a:pt x="1252" y="167"/>
                </a:cubicBezTo>
                <a:moveTo>
                  <a:pt x="1061" y="307"/>
                </a:moveTo>
                <a:cubicBezTo>
                  <a:pt x="1016" y="165"/>
                  <a:pt x="1016" y="165"/>
                  <a:pt x="1016" y="165"/>
                </a:cubicBezTo>
                <a:cubicBezTo>
                  <a:pt x="1182" y="0"/>
                  <a:pt x="1182" y="0"/>
                  <a:pt x="1182" y="0"/>
                </a:cubicBezTo>
                <a:cubicBezTo>
                  <a:pt x="1226" y="141"/>
                  <a:pt x="1226" y="141"/>
                  <a:pt x="1226" y="141"/>
                </a:cubicBezTo>
              </a:path>
            </a:pathLst>
          </a:cu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Rounded Corners 32">
            <a:extLst>
              <a:ext uri="{FF2B5EF4-FFF2-40B4-BE49-F238E27FC236}">
                <a16:creationId xmlns:a16="http://schemas.microsoft.com/office/drawing/2014/main" id="{C2932D4A-B1FC-05F9-8B06-EC8C5D77365C}"/>
              </a:ext>
            </a:extLst>
          </p:cNvPr>
          <p:cNvSpPr/>
          <p:nvPr/>
        </p:nvSpPr>
        <p:spPr>
          <a:xfrm>
            <a:off x="9371905" y="5976000"/>
            <a:ext cx="2306648" cy="348395"/>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noProof="0" dirty="0">
                <a:solidFill>
                  <a:schemeClr val="tx1"/>
                </a:solidFill>
              </a:rPr>
              <a:t>See Module 6 for more </a:t>
            </a:r>
            <a:br>
              <a:rPr lang="en-US" sz="1000" noProof="0" dirty="0">
                <a:solidFill>
                  <a:schemeClr val="tx1"/>
                </a:solidFill>
              </a:rPr>
            </a:br>
            <a:r>
              <a:rPr lang="en-US" sz="1000" noProof="0" dirty="0">
                <a:solidFill>
                  <a:schemeClr val="tx1"/>
                </a:solidFill>
              </a:rPr>
              <a:t>disease state information</a:t>
            </a:r>
          </a:p>
        </p:txBody>
      </p:sp>
      <p:sp>
        <p:nvSpPr>
          <p:cNvPr id="24" name="Oval 23">
            <a:extLst>
              <a:ext uri="{FF2B5EF4-FFF2-40B4-BE49-F238E27FC236}">
                <a16:creationId xmlns:a16="http://schemas.microsoft.com/office/drawing/2014/main" id="{429B6D09-8BA4-10DF-F342-DA241D388149}"/>
              </a:ext>
            </a:extLst>
          </p:cNvPr>
          <p:cNvSpPr/>
          <p:nvPr/>
        </p:nvSpPr>
        <p:spPr>
          <a:xfrm>
            <a:off x="7229504" y="3688199"/>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25" name="Oval 24">
            <a:extLst>
              <a:ext uri="{FF2B5EF4-FFF2-40B4-BE49-F238E27FC236}">
                <a16:creationId xmlns:a16="http://schemas.microsoft.com/office/drawing/2014/main" id="{DED503C1-1B3F-E022-DDD7-46744DA87882}"/>
              </a:ext>
            </a:extLst>
          </p:cNvPr>
          <p:cNvSpPr/>
          <p:nvPr/>
        </p:nvSpPr>
        <p:spPr>
          <a:xfrm>
            <a:off x="8350807" y="3688199"/>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30" name="Oval 29">
            <a:extLst>
              <a:ext uri="{FF2B5EF4-FFF2-40B4-BE49-F238E27FC236}">
                <a16:creationId xmlns:a16="http://schemas.microsoft.com/office/drawing/2014/main" id="{B87EFD36-C9F3-E450-C114-C7BBA93B66EE}"/>
              </a:ext>
            </a:extLst>
          </p:cNvPr>
          <p:cNvSpPr/>
          <p:nvPr/>
        </p:nvSpPr>
        <p:spPr>
          <a:xfrm>
            <a:off x="7785729" y="4130159"/>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pic>
        <p:nvPicPr>
          <p:cNvPr id="57" name="Graphic 56">
            <a:extLst>
              <a:ext uri="{FF2B5EF4-FFF2-40B4-BE49-F238E27FC236}">
                <a16:creationId xmlns:a16="http://schemas.microsoft.com/office/drawing/2014/main" id="{A8A8F864-7D8F-EBDD-5D02-54CC90A9704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56023" y="3779060"/>
            <a:ext cx="414300" cy="414300"/>
          </a:xfrm>
          <a:prstGeom prst="rect">
            <a:avLst/>
          </a:prstGeom>
        </p:spPr>
      </p:pic>
      <p:pic>
        <p:nvPicPr>
          <p:cNvPr id="77" name="Graphic 76">
            <a:extLst>
              <a:ext uri="{FF2B5EF4-FFF2-40B4-BE49-F238E27FC236}">
                <a16:creationId xmlns:a16="http://schemas.microsoft.com/office/drawing/2014/main" id="{7C15FA08-8069-2110-9A51-E985FFD7EE8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94581" y="4198864"/>
            <a:ext cx="414300" cy="414300"/>
          </a:xfrm>
          <a:prstGeom prst="rect">
            <a:avLst/>
          </a:prstGeom>
        </p:spPr>
      </p:pic>
      <p:pic>
        <p:nvPicPr>
          <p:cNvPr id="85" name="Graphic 84">
            <a:extLst>
              <a:ext uri="{FF2B5EF4-FFF2-40B4-BE49-F238E27FC236}">
                <a16:creationId xmlns:a16="http://schemas.microsoft.com/office/drawing/2014/main" id="{E0BB882C-D152-78AF-5812-1A8A20E988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04437" y="3771900"/>
            <a:ext cx="414300" cy="414300"/>
          </a:xfrm>
          <a:prstGeom prst="rect">
            <a:avLst/>
          </a:prstGeom>
        </p:spPr>
      </p:pic>
    </p:spTree>
    <p:extLst>
      <p:ext uri="{BB962C8B-B14F-4D97-AF65-F5344CB8AC3E}">
        <p14:creationId xmlns:p14="http://schemas.microsoft.com/office/powerpoint/2010/main" val="77427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2EE08-EFBF-FF6F-5E8B-5C14B644E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B2195-A873-1975-FEFE-E5551B0D1F56}"/>
              </a:ext>
            </a:extLst>
          </p:cNvPr>
          <p:cNvSpPr>
            <a:spLocks noGrp="1"/>
          </p:cNvSpPr>
          <p:nvPr>
            <p:ph type="title"/>
          </p:nvPr>
        </p:nvSpPr>
        <p:spPr/>
        <p:txBody>
          <a:bodyPr/>
          <a:lstStyle/>
          <a:p>
            <a:r>
              <a:rPr lang="en-US" noProof="0" dirty="0"/>
              <a:t>Greater weight loss </a:t>
            </a:r>
            <a:r>
              <a:rPr lang="en-US" dirty="0"/>
              <a:t>is likely to improve</a:t>
            </a:r>
            <a:br>
              <a:rPr lang="en-US" dirty="0"/>
            </a:br>
            <a:r>
              <a:rPr lang="en-US" noProof="0" dirty="0"/>
              <a:t>obesity-related complications</a:t>
            </a:r>
          </a:p>
        </p:txBody>
      </p:sp>
      <p:sp>
        <p:nvSpPr>
          <p:cNvPr id="31" name="Text Placeholder 30">
            <a:extLst>
              <a:ext uri="{FF2B5EF4-FFF2-40B4-BE49-F238E27FC236}">
                <a16:creationId xmlns:a16="http://schemas.microsoft.com/office/drawing/2014/main" id="{86528722-0CF4-73B7-E165-99AD9CCB7F72}"/>
              </a:ext>
            </a:extLst>
          </p:cNvPr>
          <p:cNvSpPr>
            <a:spLocks noGrp="1"/>
          </p:cNvSpPr>
          <p:nvPr>
            <p:ph type="body" sz="quarter" idx="13"/>
          </p:nvPr>
        </p:nvSpPr>
        <p:spPr>
          <a:xfrm>
            <a:off x="536241" y="5672709"/>
            <a:ext cx="10998710" cy="671351"/>
          </a:xfrm>
        </p:spPr>
        <p:txBody>
          <a:bodyPr/>
          <a:lstStyle/>
          <a:p>
            <a:r>
              <a:rPr lang="en-US" noProof="0" dirty="0"/>
              <a:t>CV, cardiovascular; CVD, cardiovascular; disease; GERD, gastroesophageal reflux disease;</a:t>
            </a:r>
            <a:r>
              <a:rPr lang="en-US" dirty="0"/>
              <a:t> HFrEF, heart failure with reduced ejection fraction;</a:t>
            </a:r>
            <a:r>
              <a:rPr lang="en-US" noProof="0" dirty="0"/>
              <a:t> MASH, metabolic dysfunction–associated steatohepatitis; OA, osteoarthritis; </a:t>
            </a:r>
            <a:br>
              <a:rPr lang="en-US" noProof="0" dirty="0"/>
            </a:br>
            <a:r>
              <a:rPr lang="en-US" noProof="0" dirty="0"/>
              <a:t>T2D, type 2 diabetes</a:t>
            </a:r>
            <a:r>
              <a:rPr lang="en-US" dirty="0">
                <a:solidFill>
                  <a:schemeClr val="tx1"/>
                </a:solidFill>
              </a:rPr>
              <a:t>.</a:t>
            </a:r>
            <a:br>
              <a:rPr lang="en-US" noProof="0" dirty="0"/>
            </a:br>
            <a:r>
              <a:rPr lang="en-US" dirty="0"/>
              <a:t>1. ElSayed NA et al. Diabetes Care 2023;46:S128–S139; 2. Rinella ME et al. Hepatology 2023;77:1797–1835; 3. Garvey WT et al. Endocr Pract 2016;22(suppl 3):1–203; 4. </a:t>
            </a:r>
            <a:r>
              <a:rPr lang="en-GB" dirty="0">
                <a:solidFill>
                  <a:schemeClr val="tx1"/>
                </a:solidFill>
                <a:cs typeface="Arial"/>
              </a:rPr>
              <a:t>Lincoff AM et al. </a:t>
            </a:r>
            <a:br>
              <a:rPr lang="en-GB" dirty="0">
                <a:solidFill>
                  <a:schemeClr val="tx1"/>
                </a:solidFill>
                <a:cs typeface="Arial"/>
              </a:rPr>
            </a:br>
            <a:r>
              <a:rPr lang="en-GB" dirty="0">
                <a:solidFill>
                  <a:schemeClr val="tx1"/>
                </a:solidFill>
                <a:cs typeface="Arial"/>
              </a:rPr>
              <a:t>N Engl J Med. 2023;389:2221</a:t>
            </a:r>
            <a:r>
              <a:rPr lang="en-US" dirty="0"/>
              <a:t>–</a:t>
            </a:r>
            <a:r>
              <a:rPr lang="en-GB" dirty="0">
                <a:solidFill>
                  <a:schemeClr val="tx1"/>
                </a:solidFill>
                <a:cs typeface="Arial"/>
              </a:rPr>
              <a:t>2232; 5. </a:t>
            </a:r>
            <a:r>
              <a:rPr lang="en-US" dirty="0"/>
              <a:t>Look AHEAD Research Group. Lancet Diabetes Endocrinol 2016;4:913–921; 6. </a:t>
            </a:r>
            <a:r>
              <a:rPr lang="en-GB" dirty="0">
                <a:solidFill>
                  <a:schemeClr val="tx1"/>
                </a:solidFill>
                <a:latin typeface="Arial"/>
                <a:cs typeface="Arial"/>
              </a:rPr>
              <a:t>Valabhji J et al. Lancet Diabetes Endocrinol 2024;12:653</a:t>
            </a:r>
            <a:r>
              <a:rPr lang="en-US" dirty="0"/>
              <a:t>–</a:t>
            </a:r>
            <a:r>
              <a:rPr lang="en-GB" dirty="0">
                <a:solidFill>
                  <a:schemeClr val="tx1"/>
                </a:solidFill>
                <a:latin typeface="Arial"/>
                <a:cs typeface="Arial"/>
              </a:rPr>
              <a:t>663; </a:t>
            </a:r>
            <a:br>
              <a:rPr lang="en-GB" dirty="0">
                <a:solidFill>
                  <a:schemeClr val="tx1"/>
                </a:solidFill>
                <a:latin typeface="Arial"/>
                <a:cs typeface="Arial"/>
              </a:rPr>
            </a:br>
            <a:r>
              <a:rPr lang="en-US" dirty="0">
                <a:solidFill>
                  <a:schemeClr val="tx1"/>
                </a:solidFill>
                <a:latin typeface="Arial"/>
                <a:cs typeface="Arial"/>
              </a:rPr>
              <a:t>7. </a:t>
            </a:r>
            <a:r>
              <a:rPr lang="en-GB" dirty="0">
                <a:solidFill>
                  <a:schemeClr val="tx1"/>
                </a:solidFill>
                <a:latin typeface="Arial"/>
                <a:cs typeface="Arial"/>
              </a:rPr>
              <a:t>Kosiborod MN, et al. N Engl J Med. 2024;390:1394</a:t>
            </a:r>
            <a:r>
              <a:rPr lang="en-US" dirty="0"/>
              <a:t>–</a:t>
            </a:r>
            <a:r>
              <a:rPr lang="en-GB" dirty="0">
                <a:solidFill>
                  <a:schemeClr val="tx1"/>
                </a:solidFill>
                <a:latin typeface="Arial"/>
                <a:cs typeface="Arial"/>
              </a:rPr>
              <a:t>1407.</a:t>
            </a:r>
            <a:endParaRPr lang="en-US" noProof="0" dirty="0">
              <a:solidFill>
                <a:schemeClr val="tx1"/>
              </a:solidFill>
              <a:latin typeface="Arial"/>
              <a:cs typeface="Arial"/>
            </a:endParaRPr>
          </a:p>
        </p:txBody>
      </p:sp>
      <p:sp>
        <p:nvSpPr>
          <p:cNvPr id="18" name="Rectangle: Rounded Corners 17">
            <a:extLst>
              <a:ext uri="{FF2B5EF4-FFF2-40B4-BE49-F238E27FC236}">
                <a16:creationId xmlns:a16="http://schemas.microsoft.com/office/drawing/2014/main" id="{34E738C2-06FB-3FBD-B9CE-9913A4EC4A1E}"/>
              </a:ext>
            </a:extLst>
          </p:cNvPr>
          <p:cNvSpPr/>
          <p:nvPr/>
        </p:nvSpPr>
        <p:spPr>
          <a:xfrm>
            <a:off x="607253" y="5120789"/>
            <a:ext cx="10998710" cy="391803"/>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cap="all" spc="200" noProof="0" dirty="0">
                <a:solidFill>
                  <a:schemeClr val="tx1"/>
                </a:solidFill>
              </a:rPr>
              <a:t>Weight loss</a:t>
            </a:r>
          </a:p>
        </p:txBody>
      </p:sp>
      <p:grpSp>
        <p:nvGrpSpPr>
          <p:cNvPr id="27" name="Group 26">
            <a:extLst>
              <a:ext uri="{FF2B5EF4-FFF2-40B4-BE49-F238E27FC236}">
                <a16:creationId xmlns:a16="http://schemas.microsoft.com/office/drawing/2014/main" id="{C3E16730-1B01-0D62-5E82-0962FF572A67}"/>
              </a:ext>
            </a:extLst>
          </p:cNvPr>
          <p:cNvGrpSpPr/>
          <p:nvPr/>
        </p:nvGrpSpPr>
        <p:grpSpPr>
          <a:xfrm>
            <a:off x="722400" y="1799820"/>
            <a:ext cx="3240000" cy="3312935"/>
            <a:chOff x="655636" y="1676400"/>
            <a:chExt cx="3240000" cy="3437147"/>
          </a:xfrm>
        </p:grpSpPr>
        <p:sp>
          <p:nvSpPr>
            <p:cNvPr id="13" name="Rectangle: Rounded Corners 12">
              <a:extLst>
                <a:ext uri="{FF2B5EF4-FFF2-40B4-BE49-F238E27FC236}">
                  <a16:creationId xmlns:a16="http://schemas.microsoft.com/office/drawing/2014/main" id="{92C771BD-0112-2CBE-2E13-54E0A766E2B3}"/>
                </a:ext>
              </a:extLst>
            </p:cNvPr>
            <p:cNvSpPr/>
            <p:nvPr/>
          </p:nvSpPr>
          <p:spPr>
            <a:xfrm>
              <a:off x="655636" y="1676400"/>
              <a:ext cx="3240000" cy="3261000"/>
            </a:xfrm>
            <a:prstGeom prst="roundRect">
              <a:avLst>
                <a:gd name="adj" fmla="val 43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9" name="Rectangle 8">
              <a:extLst>
                <a:ext uri="{FF2B5EF4-FFF2-40B4-BE49-F238E27FC236}">
                  <a16:creationId xmlns:a16="http://schemas.microsoft.com/office/drawing/2014/main" id="{D5E29EA5-F391-7C74-4FE8-A7069E1BAD10}"/>
                </a:ext>
              </a:extLst>
            </p:cNvPr>
            <p:cNvSpPr/>
            <p:nvPr/>
          </p:nvSpPr>
          <p:spPr>
            <a:xfrm>
              <a:off x="898480" y="1764125"/>
              <a:ext cx="2754312" cy="5738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500" noProof="0" dirty="0">
                  <a:solidFill>
                    <a:schemeClr val="tx1"/>
                  </a:solidFill>
                </a:rPr>
                <a:t>Hyperglycemia</a:t>
              </a:r>
            </a:p>
            <a:p>
              <a:pPr algn="ctr"/>
              <a:r>
                <a:rPr lang="en-US" sz="1500" dirty="0">
                  <a:solidFill>
                    <a:schemeClr val="tx1"/>
                  </a:solidFill>
                </a:rPr>
                <a:t>Fatty liver disease</a:t>
              </a:r>
              <a:endParaRPr lang="en-US" sz="1500" noProof="0" dirty="0">
                <a:solidFill>
                  <a:schemeClr val="tx1"/>
                </a:solidFill>
              </a:endParaRPr>
            </a:p>
          </p:txBody>
        </p:sp>
        <p:sp>
          <p:nvSpPr>
            <p:cNvPr id="5" name="Rectangle: Top Corners Rounded 4">
              <a:extLst>
                <a:ext uri="{FF2B5EF4-FFF2-40B4-BE49-F238E27FC236}">
                  <a16:creationId xmlns:a16="http://schemas.microsoft.com/office/drawing/2014/main" id="{C967A387-62D8-CFD1-56F5-E87CE4EC2C31}"/>
                </a:ext>
              </a:extLst>
            </p:cNvPr>
            <p:cNvSpPr/>
            <p:nvPr/>
          </p:nvSpPr>
          <p:spPr>
            <a:xfrm>
              <a:off x="655636" y="4523917"/>
              <a:ext cx="3240000" cy="550973"/>
            </a:xfrm>
            <a:prstGeom prst="round2Same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b="1" baseline="30000" noProof="0" dirty="0">
                <a:solidFill>
                  <a:schemeClr val="tx1"/>
                </a:solidFill>
              </a:endParaRPr>
            </a:p>
          </p:txBody>
        </p:sp>
        <p:sp>
          <p:nvSpPr>
            <p:cNvPr id="23" name="TextBox 22">
              <a:extLst>
                <a:ext uri="{FF2B5EF4-FFF2-40B4-BE49-F238E27FC236}">
                  <a16:creationId xmlns:a16="http://schemas.microsoft.com/office/drawing/2014/main" id="{3CC5D3C5-BE6B-8255-0CCA-D07C45696759}"/>
                </a:ext>
              </a:extLst>
            </p:cNvPr>
            <p:cNvSpPr txBox="1"/>
            <p:nvPr/>
          </p:nvSpPr>
          <p:spPr>
            <a:xfrm>
              <a:off x="1087636" y="4506847"/>
              <a:ext cx="2376000" cy="606700"/>
            </a:xfrm>
            <a:prstGeom prst="rect">
              <a:avLst/>
            </a:prstGeom>
            <a:noFill/>
          </p:spPr>
          <p:txBody>
            <a:bodyPr wrap="square">
              <a:spAutoFit/>
            </a:bodyPr>
            <a:lstStyle/>
            <a:p>
              <a:pPr algn="ctr"/>
              <a:r>
                <a:rPr lang="en-US" sz="3200" b="1" noProof="0" dirty="0">
                  <a:solidFill>
                    <a:schemeClr val="bg1"/>
                  </a:solidFill>
                </a:rPr>
                <a:t>0–5</a:t>
              </a:r>
              <a:r>
                <a:rPr lang="en-US" sz="3200" noProof="0" dirty="0">
                  <a:solidFill>
                    <a:schemeClr val="bg1"/>
                  </a:solidFill>
                </a:rPr>
                <a:t>%</a:t>
              </a:r>
              <a:r>
                <a:rPr lang="en-US" sz="2800" baseline="30000" noProof="0" dirty="0">
                  <a:solidFill>
                    <a:schemeClr val="bg1"/>
                  </a:solidFill>
                </a:rPr>
                <a:t>1,2</a:t>
              </a:r>
              <a:endParaRPr lang="en-US" sz="3200" baseline="30000" noProof="0" dirty="0">
                <a:solidFill>
                  <a:schemeClr val="bg1"/>
                </a:solidFill>
              </a:endParaRPr>
            </a:p>
          </p:txBody>
        </p:sp>
      </p:grpSp>
      <p:grpSp>
        <p:nvGrpSpPr>
          <p:cNvPr id="28" name="Group 27">
            <a:extLst>
              <a:ext uri="{FF2B5EF4-FFF2-40B4-BE49-F238E27FC236}">
                <a16:creationId xmlns:a16="http://schemas.microsoft.com/office/drawing/2014/main" id="{1466C1BE-E685-B50A-276E-B929D5DDB4AD}"/>
              </a:ext>
            </a:extLst>
          </p:cNvPr>
          <p:cNvGrpSpPr/>
          <p:nvPr/>
        </p:nvGrpSpPr>
        <p:grpSpPr>
          <a:xfrm>
            <a:off x="4486608" y="1799820"/>
            <a:ext cx="3240000" cy="3291802"/>
            <a:chOff x="4267200" y="1799820"/>
            <a:chExt cx="3240000" cy="3291802"/>
          </a:xfrm>
        </p:grpSpPr>
        <p:sp>
          <p:nvSpPr>
            <p:cNvPr id="14" name="Rectangle: Rounded Corners 13">
              <a:extLst>
                <a:ext uri="{FF2B5EF4-FFF2-40B4-BE49-F238E27FC236}">
                  <a16:creationId xmlns:a16="http://schemas.microsoft.com/office/drawing/2014/main" id="{E509761D-5E72-2C3C-52E0-B542DC778F14}"/>
                </a:ext>
              </a:extLst>
            </p:cNvPr>
            <p:cNvSpPr/>
            <p:nvPr/>
          </p:nvSpPr>
          <p:spPr>
            <a:xfrm>
              <a:off x="4267200" y="1799820"/>
              <a:ext cx="3240000" cy="3137580"/>
            </a:xfrm>
            <a:prstGeom prst="roundRect">
              <a:avLst>
                <a:gd name="adj" fmla="val 43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0" name="Rectangle 9">
              <a:extLst>
                <a:ext uri="{FF2B5EF4-FFF2-40B4-BE49-F238E27FC236}">
                  <a16:creationId xmlns:a16="http://schemas.microsoft.com/office/drawing/2014/main" id="{5DF0247B-243F-3210-FA71-C1692C4A10C6}"/>
                </a:ext>
              </a:extLst>
            </p:cNvPr>
            <p:cNvSpPr/>
            <p:nvPr/>
          </p:nvSpPr>
          <p:spPr>
            <a:xfrm>
              <a:off x="4510044" y="1884374"/>
              <a:ext cx="2754312" cy="16970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500" dirty="0">
                  <a:solidFill>
                    <a:schemeClr val="tx1"/>
                  </a:solidFill>
                </a:rPr>
                <a:t>CV mortality</a:t>
              </a:r>
            </a:p>
            <a:p>
              <a:pPr algn="ctr"/>
              <a:r>
                <a:rPr lang="en-US" sz="1500" noProof="0" dirty="0">
                  <a:solidFill>
                    <a:schemeClr val="tx1"/>
                  </a:solidFill>
                </a:rPr>
                <a:t>Dyslipidemia</a:t>
              </a:r>
            </a:p>
            <a:p>
              <a:pPr algn="ctr"/>
              <a:r>
                <a:rPr lang="en-US" sz="1500" dirty="0">
                  <a:solidFill>
                    <a:schemeClr val="tx1"/>
                  </a:solidFill>
                </a:rPr>
                <a:t>Hypertension</a:t>
              </a:r>
              <a:endParaRPr lang="en-US" sz="1500" noProof="0" dirty="0">
                <a:solidFill>
                  <a:schemeClr val="tx1"/>
                </a:solidFill>
              </a:endParaRPr>
            </a:p>
            <a:p>
              <a:pPr algn="ctr"/>
              <a:r>
                <a:rPr lang="en-US" sz="1500" dirty="0">
                  <a:solidFill>
                    <a:schemeClr val="tx1"/>
                  </a:solidFill>
                </a:rPr>
                <a:t>Obstructive sleep apnea </a:t>
              </a:r>
            </a:p>
            <a:p>
              <a:pPr algn="ctr"/>
              <a:r>
                <a:rPr lang="en-US" sz="1500" dirty="0">
                  <a:solidFill>
                    <a:schemeClr val="tx1"/>
                  </a:solidFill>
                </a:rPr>
                <a:t>Polycystic ovarian syndrome</a:t>
              </a:r>
            </a:p>
            <a:p>
              <a:pPr algn="ctr"/>
              <a:r>
                <a:rPr lang="en-US" sz="1500" dirty="0">
                  <a:solidFill>
                    <a:schemeClr val="tx1"/>
                  </a:solidFill>
                </a:rPr>
                <a:t>Stress urinary incontinence</a:t>
              </a:r>
              <a:endParaRPr lang="en-US" sz="1500" dirty="0">
                <a:solidFill>
                  <a:schemeClr val="tx1"/>
                </a:solidFill>
                <a:cs typeface="Arial"/>
              </a:endParaRPr>
            </a:p>
            <a:p>
              <a:pPr algn="ctr"/>
              <a:endParaRPr lang="en-US" sz="1500" dirty="0">
                <a:solidFill>
                  <a:schemeClr val="tx1"/>
                </a:solidFill>
              </a:endParaRPr>
            </a:p>
            <a:p>
              <a:pPr algn="ctr"/>
              <a:endParaRPr lang="en-US" sz="1500" noProof="0" dirty="0">
                <a:solidFill>
                  <a:schemeClr val="tx1"/>
                </a:solidFill>
              </a:endParaRPr>
            </a:p>
          </p:txBody>
        </p:sp>
        <p:sp>
          <p:nvSpPr>
            <p:cNvPr id="6" name="Rectangle: Top Corners Rounded 5">
              <a:extLst>
                <a:ext uri="{FF2B5EF4-FFF2-40B4-BE49-F238E27FC236}">
                  <a16:creationId xmlns:a16="http://schemas.microsoft.com/office/drawing/2014/main" id="{8168AF5E-17AC-18F5-7224-CCF862D68323}"/>
                </a:ext>
              </a:extLst>
            </p:cNvPr>
            <p:cNvSpPr/>
            <p:nvPr/>
          </p:nvSpPr>
          <p:spPr>
            <a:xfrm>
              <a:off x="4267200" y="3967293"/>
              <a:ext cx="3240000" cy="1107597"/>
            </a:xfrm>
            <a:prstGeom prst="round2SameRect">
              <a:avLst>
                <a:gd name="adj1" fmla="val 8291"/>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b="1" baseline="30000" noProof="0" dirty="0">
                <a:solidFill>
                  <a:schemeClr val="tx1"/>
                </a:solidFill>
              </a:endParaRPr>
            </a:p>
          </p:txBody>
        </p:sp>
        <p:sp>
          <p:nvSpPr>
            <p:cNvPr id="24" name="TextBox 23">
              <a:extLst>
                <a:ext uri="{FF2B5EF4-FFF2-40B4-BE49-F238E27FC236}">
                  <a16:creationId xmlns:a16="http://schemas.microsoft.com/office/drawing/2014/main" id="{5FFA91EC-C3B3-D211-600F-CACC488025F7}"/>
                </a:ext>
              </a:extLst>
            </p:cNvPr>
            <p:cNvSpPr txBox="1"/>
            <p:nvPr/>
          </p:nvSpPr>
          <p:spPr>
            <a:xfrm>
              <a:off x="4510044" y="4506847"/>
              <a:ext cx="2754312" cy="584775"/>
            </a:xfrm>
            <a:prstGeom prst="rect">
              <a:avLst/>
            </a:prstGeom>
            <a:noFill/>
          </p:spPr>
          <p:txBody>
            <a:bodyPr wrap="square">
              <a:spAutoFit/>
            </a:bodyPr>
            <a:lstStyle/>
            <a:p>
              <a:pPr algn="ctr"/>
              <a:r>
                <a:rPr lang="en-US" sz="3200" b="1" noProof="0" dirty="0">
                  <a:solidFill>
                    <a:schemeClr val="bg1"/>
                  </a:solidFill>
                </a:rPr>
                <a:t>5–10</a:t>
              </a:r>
              <a:r>
                <a:rPr lang="en-US" sz="3200" noProof="0" dirty="0">
                  <a:solidFill>
                    <a:schemeClr val="bg1"/>
                  </a:solidFill>
                </a:rPr>
                <a:t>%</a:t>
              </a:r>
              <a:r>
                <a:rPr lang="en-US" sz="2800" baseline="30000" noProof="0" dirty="0">
                  <a:solidFill>
                    <a:schemeClr val="bg1"/>
                  </a:solidFill>
                </a:rPr>
                <a:t>3</a:t>
              </a:r>
              <a:r>
                <a:rPr lang="en-US" sz="2800" baseline="30000" dirty="0">
                  <a:solidFill>
                    <a:schemeClr val="bg1"/>
                  </a:solidFill>
                </a:rPr>
                <a:t>–4</a:t>
              </a:r>
              <a:endParaRPr lang="en-US" sz="2800" baseline="30000" noProof="0" dirty="0">
                <a:solidFill>
                  <a:schemeClr val="bg1"/>
                </a:solidFill>
              </a:endParaRPr>
            </a:p>
          </p:txBody>
        </p:sp>
      </p:grpSp>
      <p:cxnSp>
        <p:nvCxnSpPr>
          <p:cNvPr id="19" name="Straight Connector 18">
            <a:extLst>
              <a:ext uri="{FF2B5EF4-FFF2-40B4-BE49-F238E27FC236}">
                <a16:creationId xmlns:a16="http://schemas.microsoft.com/office/drawing/2014/main" id="{2946BC12-5A79-8E37-5121-D8314E70CE6F}"/>
              </a:ext>
            </a:extLst>
          </p:cNvPr>
          <p:cNvCxnSpPr/>
          <p:nvPr/>
        </p:nvCxnSpPr>
        <p:spPr>
          <a:xfrm flipH="1">
            <a:off x="708991" y="5350565"/>
            <a:ext cx="434671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0CAD49F-5C0D-B007-3B39-FE203A05CB9D}"/>
              </a:ext>
            </a:extLst>
          </p:cNvPr>
          <p:cNvCxnSpPr/>
          <p:nvPr/>
        </p:nvCxnSpPr>
        <p:spPr>
          <a:xfrm flipH="1">
            <a:off x="7123043" y="5350565"/>
            <a:ext cx="434671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25C0BBF-0AD8-B99C-6101-56C2B75BCDAD}"/>
              </a:ext>
            </a:extLst>
          </p:cNvPr>
          <p:cNvGrpSpPr/>
          <p:nvPr/>
        </p:nvGrpSpPr>
        <p:grpSpPr>
          <a:xfrm>
            <a:off x="8229600" y="1799820"/>
            <a:ext cx="3240000" cy="3291802"/>
            <a:chOff x="8091531" y="1799820"/>
            <a:chExt cx="3240000" cy="3291802"/>
          </a:xfrm>
        </p:grpSpPr>
        <p:sp>
          <p:nvSpPr>
            <p:cNvPr id="15" name="Rectangle: Rounded Corners 14">
              <a:extLst>
                <a:ext uri="{FF2B5EF4-FFF2-40B4-BE49-F238E27FC236}">
                  <a16:creationId xmlns:a16="http://schemas.microsoft.com/office/drawing/2014/main" id="{A2ABA55E-87AB-3CDD-5114-8759584FFF50}"/>
                </a:ext>
              </a:extLst>
            </p:cNvPr>
            <p:cNvSpPr/>
            <p:nvPr/>
          </p:nvSpPr>
          <p:spPr>
            <a:xfrm>
              <a:off x="8091531" y="1799820"/>
              <a:ext cx="3240000" cy="3137580"/>
            </a:xfrm>
            <a:prstGeom prst="roundRect">
              <a:avLst>
                <a:gd name="adj" fmla="val 435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7" name="Rectangle: Top Corners Rounded 6">
              <a:extLst>
                <a:ext uri="{FF2B5EF4-FFF2-40B4-BE49-F238E27FC236}">
                  <a16:creationId xmlns:a16="http://schemas.microsoft.com/office/drawing/2014/main" id="{1C68C64E-A1CC-FBEA-F830-A3813A4D73C3}"/>
                </a:ext>
              </a:extLst>
            </p:cNvPr>
            <p:cNvSpPr/>
            <p:nvPr/>
          </p:nvSpPr>
          <p:spPr>
            <a:xfrm>
              <a:off x="8091531" y="3413494"/>
              <a:ext cx="3240000" cy="1661396"/>
            </a:xfrm>
            <a:prstGeom prst="round2SameRect">
              <a:avLst>
                <a:gd name="adj1" fmla="val 5527"/>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b="1" baseline="30000" noProof="0" dirty="0">
                <a:solidFill>
                  <a:schemeClr val="tx1"/>
                </a:solidFill>
              </a:endParaRPr>
            </a:p>
          </p:txBody>
        </p:sp>
        <p:sp>
          <p:nvSpPr>
            <p:cNvPr id="11" name="Rectangle 10">
              <a:extLst>
                <a:ext uri="{FF2B5EF4-FFF2-40B4-BE49-F238E27FC236}">
                  <a16:creationId xmlns:a16="http://schemas.microsoft.com/office/drawing/2014/main" id="{EA4CC3AA-B187-C3A0-DED5-FF6BC7051049}"/>
                </a:ext>
              </a:extLst>
            </p:cNvPr>
            <p:cNvSpPr/>
            <p:nvPr/>
          </p:nvSpPr>
          <p:spPr>
            <a:xfrm>
              <a:off x="8718946" y="1871174"/>
              <a:ext cx="1985170" cy="1475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500" dirty="0">
                  <a:solidFill>
                    <a:schemeClr val="tx1"/>
                  </a:solidFill>
                </a:rPr>
                <a:t>GERD</a:t>
              </a:r>
            </a:p>
            <a:p>
              <a:pPr algn="ctr"/>
              <a:r>
                <a:rPr lang="en-US" sz="1500" dirty="0">
                  <a:solidFill>
                    <a:schemeClr val="tx1"/>
                  </a:solidFill>
                </a:rPr>
                <a:t>HFrEF</a:t>
              </a:r>
            </a:p>
            <a:p>
              <a:pPr algn="ctr"/>
              <a:r>
                <a:rPr lang="en-US" sz="1500" dirty="0">
                  <a:solidFill>
                    <a:schemeClr val="tx1"/>
                  </a:solidFill>
                </a:rPr>
                <a:t>Knee OA</a:t>
              </a:r>
            </a:p>
            <a:p>
              <a:pPr algn="ctr"/>
              <a:r>
                <a:rPr lang="en-US" sz="1500" noProof="0" dirty="0">
                  <a:solidFill>
                    <a:schemeClr val="tx1"/>
                  </a:solidFill>
                </a:rPr>
                <a:t>MASH</a:t>
              </a:r>
            </a:p>
            <a:p>
              <a:pPr algn="ctr"/>
              <a:r>
                <a:rPr lang="en-US" sz="1500" dirty="0">
                  <a:solidFill>
                    <a:schemeClr val="tx1"/>
                  </a:solidFill>
                </a:rPr>
                <a:t>Reduced CVD risk</a:t>
              </a:r>
              <a:endParaRPr lang="en-US" sz="1500" noProof="0" dirty="0">
                <a:solidFill>
                  <a:schemeClr val="tx1"/>
                </a:solidFill>
              </a:endParaRPr>
            </a:p>
            <a:p>
              <a:pPr algn="ctr"/>
              <a:r>
                <a:rPr lang="en-US" sz="1500" dirty="0">
                  <a:solidFill>
                    <a:schemeClr val="tx1"/>
                  </a:solidFill>
                </a:rPr>
                <a:t>T2D remission</a:t>
              </a:r>
            </a:p>
            <a:p>
              <a:pPr algn="ctr"/>
              <a:endParaRPr lang="en-US" sz="1500" noProof="0" dirty="0">
                <a:solidFill>
                  <a:schemeClr val="tx1"/>
                </a:solidFill>
              </a:endParaRPr>
            </a:p>
          </p:txBody>
        </p:sp>
        <p:sp>
          <p:nvSpPr>
            <p:cNvPr id="25" name="TextBox 24">
              <a:extLst>
                <a:ext uri="{FF2B5EF4-FFF2-40B4-BE49-F238E27FC236}">
                  <a16:creationId xmlns:a16="http://schemas.microsoft.com/office/drawing/2014/main" id="{80696EAA-06D8-C197-D271-E4E6DAACE380}"/>
                </a:ext>
              </a:extLst>
            </p:cNvPr>
            <p:cNvSpPr txBox="1"/>
            <p:nvPr/>
          </p:nvSpPr>
          <p:spPr>
            <a:xfrm>
              <a:off x="8334375" y="4506847"/>
              <a:ext cx="2754312" cy="584775"/>
            </a:xfrm>
            <a:prstGeom prst="rect">
              <a:avLst/>
            </a:prstGeom>
            <a:noFill/>
          </p:spPr>
          <p:txBody>
            <a:bodyPr wrap="square">
              <a:spAutoFit/>
            </a:bodyPr>
            <a:lstStyle/>
            <a:p>
              <a:pPr algn="ctr"/>
              <a:r>
                <a:rPr lang="en-US" sz="3200" b="1" noProof="0" dirty="0">
                  <a:solidFill>
                    <a:schemeClr val="bg1"/>
                  </a:solidFill>
                </a:rPr>
                <a:t>10–15</a:t>
              </a:r>
              <a:r>
                <a:rPr lang="en-US" sz="3200" noProof="0" dirty="0">
                  <a:solidFill>
                    <a:schemeClr val="bg1"/>
                  </a:solidFill>
                </a:rPr>
                <a:t>%</a:t>
              </a:r>
              <a:r>
                <a:rPr lang="en-US" sz="2800" baseline="30000" noProof="0" dirty="0">
                  <a:solidFill>
                    <a:schemeClr val="bg1"/>
                  </a:solidFill>
                </a:rPr>
                <a:t>2</a:t>
              </a:r>
              <a:r>
                <a:rPr lang="en-US" sz="2800" baseline="30000" dirty="0">
                  <a:solidFill>
                    <a:schemeClr val="bg1"/>
                  </a:solidFill>
                </a:rPr>
                <a:t>,3,5–</a:t>
              </a:r>
              <a:r>
                <a:rPr lang="en-US" sz="2800" baseline="30000" noProof="0" dirty="0">
                  <a:solidFill>
                    <a:schemeClr val="bg1"/>
                  </a:solidFill>
                </a:rPr>
                <a:t>7</a:t>
              </a:r>
            </a:p>
          </p:txBody>
        </p:sp>
      </p:grpSp>
      <p:sp>
        <p:nvSpPr>
          <p:cNvPr id="4" name="Rectangle: Rounded Corners 3">
            <a:extLst>
              <a:ext uri="{FF2B5EF4-FFF2-40B4-BE49-F238E27FC236}">
                <a16:creationId xmlns:a16="http://schemas.microsoft.com/office/drawing/2014/main" id="{4BB15E80-CDA9-8E75-F5DB-BE6A3646B8EF}"/>
              </a:ext>
            </a:extLst>
          </p:cNvPr>
          <p:cNvSpPr/>
          <p:nvPr/>
        </p:nvSpPr>
        <p:spPr>
          <a:xfrm>
            <a:off x="9371905" y="5976000"/>
            <a:ext cx="2306648" cy="348395"/>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noProof="0" dirty="0">
                <a:solidFill>
                  <a:schemeClr val="tx1"/>
                </a:solidFill>
              </a:rPr>
              <a:t>See Modules 2–4 &amp; 6 for more disease state information</a:t>
            </a:r>
          </a:p>
        </p:txBody>
      </p:sp>
    </p:spTree>
    <p:extLst>
      <p:ext uri="{BB962C8B-B14F-4D97-AF65-F5344CB8AC3E}">
        <p14:creationId xmlns:p14="http://schemas.microsoft.com/office/powerpoint/2010/main" val="225400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0C315-2B21-99F5-E703-604757F8F2F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F02969E-2672-75B0-9429-0437814EA95F}"/>
              </a:ext>
            </a:extLst>
          </p:cNvPr>
          <p:cNvSpPr>
            <a:spLocks noGrp="1"/>
          </p:cNvSpPr>
          <p:nvPr>
            <p:ph type="title"/>
          </p:nvPr>
        </p:nvSpPr>
        <p:spPr/>
        <p:txBody>
          <a:bodyPr>
            <a:normAutofit/>
          </a:bodyPr>
          <a:lstStyle/>
          <a:p>
            <a:r>
              <a:rPr lang="en-US" noProof="0" dirty="0"/>
              <a:t>Current FDA-approved pharmacotherapy: Overview</a:t>
            </a:r>
            <a:endParaRPr lang="en-US" b="1" noProof="0" dirty="0"/>
          </a:p>
        </p:txBody>
      </p:sp>
      <p:sp>
        <p:nvSpPr>
          <p:cNvPr id="4" name="Text Placeholder 3">
            <a:extLst>
              <a:ext uri="{FF2B5EF4-FFF2-40B4-BE49-F238E27FC236}">
                <a16:creationId xmlns:a16="http://schemas.microsoft.com/office/drawing/2014/main" id="{71B55158-9B09-E2BA-5B86-08D11A59ABF1}"/>
              </a:ext>
            </a:extLst>
          </p:cNvPr>
          <p:cNvSpPr>
            <a:spLocks noGrp="1"/>
          </p:cNvSpPr>
          <p:nvPr>
            <p:ph type="body" sz="quarter" idx="13"/>
          </p:nvPr>
        </p:nvSpPr>
        <p:spPr>
          <a:xfrm>
            <a:off x="363636" y="5783616"/>
            <a:ext cx="11068604" cy="560444"/>
          </a:xfrm>
        </p:spPr>
        <p:txBody>
          <a:bodyPr/>
          <a:lstStyle/>
          <a:p>
            <a:r>
              <a:rPr lang="en-US" dirty="0"/>
              <a:t>*Approved for pediatric/adolescent use; </a:t>
            </a:r>
            <a:r>
              <a:rPr lang="en-US" baseline="30000" dirty="0"/>
              <a:t>†</a:t>
            </a:r>
            <a:r>
              <a:rPr lang="en-US" dirty="0"/>
              <a:t>Not approved for long-term use. </a:t>
            </a:r>
            <a:br>
              <a:rPr lang="en-US" dirty="0"/>
            </a:br>
            <a:r>
              <a:rPr lang="en-US" dirty="0"/>
              <a:t>The data supporting these tables are derived from the Prescribing Information labeling approved by the US Food and Drug Administration. </a:t>
            </a:r>
            <a:br>
              <a:rPr lang="en-US" dirty="0"/>
            </a:br>
            <a:r>
              <a:rPr lang="en-US" dirty="0"/>
              <a:t>BMI, body mass index; CVD, cardiovascular disease; FDA, United States Food and Drug Administration; GABA, gamma-aminobutyric acid; GIP, glucose-dependent insulinotropic polypeptide; GLP-1, glucagon-like peptide 1; LEPR, leptin receptor; MACE, major adverse cardiovascular events; MASH, </a:t>
            </a:r>
            <a:r>
              <a:rPr lang="en-GB" dirty="0"/>
              <a:t>metabolic dysfunction associated steatohepatitis; </a:t>
            </a:r>
            <a:r>
              <a:rPr lang="en-US" dirty="0"/>
              <a:t>OSA, obstructive sleep apnea; PCSK1, proprotein subtilisin/kexin type 1; p.o., per os (oral); POMC, pro-opiomelanocortin; s.c., subcutaneous; T2D, type 2 diabetes. </a:t>
            </a:r>
          </a:p>
          <a:p>
            <a:r>
              <a:rPr lang="en-US" dirty="0"/>
              <a:t>References in slide notes.</a:t>
            </a:r>
          </a:p>
        </p:txBody>
      </p:sp>
      <p:grpSp>
        <p:nvGrpSpPr>
          <p:cNvPr id="15" name="Group 14">
            <a:extLst>
              <a:ext uri="{FF2B5EF4-FFF2-40B4-BE49-F238E27FC236}">
                <a16:creationId xmlns:a16="http://schemas.microsoft.com/office/drawing/2014/main" id="{8CC522BE-9E7D-DF7A-232B-04AEE4D4CEA8}"/>
              </a:ext>
            </a:extLst>
          </p:cNvPr>
          <p:cNvGrpSpPr/>
          <p:nvPr/>
        </p:nvGrpSpPr>
        <p:grpSpPr>
          <a:xfrm>
            <a:off x="11691320" y="3399094"/>
            <a:ext cx="348280" cy="936000"/>
            <a:chOff x="11439167" y="2929194"/>
            <a:chExt cx="348280" cy="936000"/>
          </a:xfrm>
        </p:grpSpPr>
        <p:sp>
          <p:nvSpPr>
            <p:cNvPr id="16" name="Rectangle: Rounded Corners 15">
              <a:extLst>
                <a:ext uri="{FF2B5EF4-FFF2-40B4-BE49-F238E27FC236}">
                  <a16:creationId xmlns:a16="http://schemas.microsoft.com/office/drawing/2014/main" id="{ADBEB8D7-25EB-2583-8652-3EF3B0FA2966}"/>
                </a:ext>
              </a:extLst>
            </p:cNvPr>
            <p:cNvSpPr/>
            <p:nvPr/>
          </p:nvSpPr>
          <p:spPr>
            <a:xfrm>
              <a:off x="11439167" y="2929194"/>
              <a:ext cx="348280" cy="936000"/>
            </a:xfrm>
            <a:prstGeom prst="roundRect">
              <a:avLst>
                <a:gd name="adj" fmla="val 50000"/>
              </a:avLst>
            </a:prstGeom>
            <a:solidFill>
              <a:schemeClr val="bg1"/>
            </a:solidFill>
            <a:ln>
              <a:noFill/>
            </a:ln>
            <a:effectLst>
              <a:innerShdw blurRad="114300">
                <a:prstClr val="black">
                  <a:alpha val="5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7" name="Oval 16">
              <a:extLst>
                <a:ext uri="{FF2B5EF4-FFF2-40B4-BE49-F238E27FC236}">
                  <a16:creationId xmlns:a16="http://schemas.microsoft.com/office/drawing/2014/main" id="{E74C68FB-1027-25F8-4B6C-3342FA8D8BCA}"/>
                </a:ext>
              </a:extLst>
            </p:cNvPr>
            <p:cNvSpPr/>
            <p:nvPr/>
          </p:nvSpPr>
          <p:spPr>
            <a:xfrm>
              <a:off x="11499007" y="3111406"/>
              <a:ext cx="228600" cy="2286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8" name="Oval 17">
              <a:extLst>
                <a:ext uri="{FF2B5EF4-FFF2-40B4-BE49-F238E27FC236}">
                  <a16:creationId xmlns:a16="http://schemas.microsoft.com/office/drawing/2014/main" id="{CCA86FAE-3962-B4DA-9E6C-80FEC36ED482}"/>
                </a:ext>
              </a:extLst>
            </p:cNvPr>
            <p:cNvSpPr/>
            <p:nvPr/>
          </p:nvSpPr>
          <p:spPr>
            <a:xfrm>
              <a:off x="11499007" y="3454382"/>
              <a:ext cx="228600" cy="2286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sp>
        <p:nvSpPr>
          <p:cNvPr id="6" name="TextBox 5">
            <a:extLst>
              <a:ext uri="{FF2B5EF4-FFF2-40B4-BE49-F238E27FC236}">
                <a16:creationId xmlns:a16="http://schemas.microsoft.com/office/drawing/2014/main" id="{AC7AC5FF-7731-79DF-7463-4B5F7C7896DF}"/>
              </a:ext>
            </a:extLst>
          </p:cNvPr>
          <p:cNvSpPr txBox="1"/>
          <p:nvPr/>
        </p:nvSpPr>
        <p:spPr>
          <a:xfrm>
            <a:off x="152400" y="78907"/>
            <a:ext cx="2406108" cy="234744"/>
          </a:xfrm>
          <a:prstGeom prst="rect">
            <a:avLst/>
          </a:prstGeom>
          <a:noFill/>
        </p:spPr>
        <p:txBody>
          <a:bodyPr wrap="none" lIns="0" tIns="0" rIns="0" bIns="0" rtlCol="0">
            <a:spAutoFit/>
          </a:bodyPr>
          <a:lstStyle/>
          <a:p>
            <a:pPr algn="l">
              <a:lnSpc>
                <a:spcPct val="120000"/>
              </a:lnSpc>
            </a:pPr>
            <a:r>
              <a:rPr lang="en-US" sz="1400" i="1" dirty="0">
                <a:solidFill>
                  <a:schemeClr val="accent1"/>
                </a:solidFill>
              </a:rPr>
              <a:t>Updated as of March 19, 2026</a:t>
            </a:r>
          </a:p>
        </p:txBody>
      </p:sp>
      <p:graphicFrame>
        <p:nvGraphicFramePr>
          <p:cNvPr id="9" name="Table 8">
            <a:extLst>
              <a:ext uri="{FF2B5EF4-FFF2-40B4-BE49-F238E27FC236}">
                <a16:creationId xmlns:a16="http://schemas.microsoft.com/office/drawing/2014/main" id="{E1EE203E-0CBD-2AC7-6D12-EFF208B4B3CF}"/>
              </a:ext>
            </a:extLst>
          </p:cNvPr>
          <p:cNvGraphicFramePr>
            <a:graphicFrameLocks noGrp="1"/>
          </p:cNvGraphicFramePr>
          <p:nvPr>
            <p:extLst>
              <p:ext uri="{D42A27DB-BD31-4B8C-83A1-F6EECF244321}">
                <p14:modId xmlns:p14="http://schemas.microsoft.com/office/powerpoint/2010/main" val="1523536121"/>
              </p:ext>
            </p:extLst>
          </p:nvPr>
        </p:nvGraphicFramePr>
        <p:xfrm>
          <a:off x="304799" y="1676400"/>
          <a:ext cx="11292840" cy="3849624"/>
        </p:xfrm>
        <a:graphic>
          <a:graphicData uri="http://schemas.openxmlformats.org/drawingml/2006/table">
            <a:tbl>
              <a:tblPr firstRow="1" bandRow="1">
                <a:tableStyleId>{69012ECD-51FC-41F1-AA8D-1B2483CD663E}</a:tableStyleId>
              </a:tblPr>
              <a:tblGrid>
                <a:gridCol w="1417320">
                  <a:extLst>
                    <a:ext uri="{9D8B030D-6E8A-4147-A177-3AD203B41FA5}">
                      <a16:colId xmlns:a16="http://schemas.microsoft.com/office/drawing/2014/main" val="20000"/>
                    </a:ext>
                  </a:extLst>
                </a:gridCol>
                <a:gridCol w="1618488">
                  <a:extLst>
                    <a:ext uri="{9D8B030D-6E8A-4147-A177-3AD203B41FA5}">
                      <a16:colId xmlns:a16="http://schemas.microsoft.com/office/drawing/2014/main" val="20001"/>
                    </a:ext>
                  </a:extLst>
                </a:gridCol>
                <a:gridCol w="3666744">
                  <a:extLst>
                    <a:ext uri="{9D8B030D-6E8A-4147-A177-3AD203B41FA5}">
                      <a16:colId xmlns:a16="http://schemas.microsoft.com/office/drawing/2014/main" val="3472383852"/>
                    </a:ext>
                  </a:extLst>
                </a:gridCol>
                <a:gridCol w="4590288">
                  <a:extLst>
                    <a:ext uri="{9D8B030D-6E8A-4147-A177-3AD203B41FA5}">
                      <a16:colId xmlns:a16="http://schemas.microsoft.com/office/drawing/2014/main" val="3013434595"/>
                    </a:ext>
                  </a:extLst>
                </a:gridCol>
              </a:tblGrid>
              <a:tr h="237744">
                <a:tc>
                  <a:txBody>
                    <a:bodyPr/>
                    <a:lstStyle/>
                    <a:p>
                      <a:pPr algn="ctr">
                        <a:lnSpc>
                          <a:spcPct val="90000"/>
                        </a:lnSpc>
                      </a:pPr>
                      <a:r>
                        <a:rPr lang="en-US" sz="1200" noProof="0" dirty="0">
                          <a:latin typeface="+mn-lt"/>
                          <a:ea typeface="Arial" panose="020B0604020202020204" pitchFamily="34" charset="0"/>
                          <a:cs typeface="Arial" panose="020B0604020202020204" pitchFamily="34" charset="0"/>
                        </a:rPr>
                        <a:t>Name</a:t>
                      </a:r>
                    </a:p>
                  </a:txBody>
                  <a:tcPr marL="121920" marR="121920" marT="35644" marB="35644"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tc>
                  <a:txBody>
                    <a:bodyPr/>
                    <a:lstStyle/>
                    <a:p>
                      <a:pPr algn="ctr">
                        <a:lnSpc>
                          <a:spcPct val="90000"/>
                        </a:lnSpc>
                      </a:pPr>
                      <a:r>
                        <a:rPr lang="en-US" sz="1200" noProof="0" dirty="0">
                          <a:latin typeface="+mn-lt"/>
                          <a:ea typeface="Arial" panose="020B0604020202020204" pitchFamily="34" charset="0"/>
                          <a:cs typeface="Arial" panose="020B0604020202020204" pitchFamily="34" charset="0"/>
                        </a:rPr>
                        <a:t>Class</a:t>
                      </a:r>
                    </a:p>
                  </a:txBody>
                  <a:tcPr marL="121920" marR="121920" marT="35644" marB="356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tc>
                  <a:txBody>
                    <a:bodyPr/>
                    <a:lstStyle/>
                    <a:p>
                      <a:pPr algn="ctr">
                        <a:lnSpc>
                          <a:spcPct val="90000"/>
                        </a:lnSpc>
                      </a:pPr>
                      <a:r>
                        <a:rPr lang="en-US" sz="1200" noProof="0" dirty="0">
                          <a:latin typeface="+mn-lt"/>
                          <a:ea typeface="Arial" panose="020B0604020202020204" pitchFamily="34" charset="0"/>
                          <a:cs typeface="Arial" panose="020B0604020202020204" pitchFamily="34" charset="0"/>
                        </a:rPr>
                        <a:t>Indications</a:t>
                      </a:r>
                    </a:p>
                  </a:txBody>
                  <a:tcPr marL="121920" marR="121920" marT="35644" marB="356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tc>
                  <a:txBody>
                    <a:bodyPr/>
                    <a:lstStyle/>
                    <a:p>
                      <a:pPr algn="ctr">
                        <a:lnSpc>
                          <a:spcPct val="90000"/>
                        </a:lnSpc>
                      </a:pPr>
                      <a:r>
                        <a:rPr lang="en-US" sz="1200" noProof="0" dirty="0">
                          <a:latin typeface="+mn-lt"/>
                          <a:ea typeface="Arial" panose="020B0604020202020204" pitchFamily="34" charset="0"/>
                          <a:cs typeface="Arial" panose="020B0604020202020204" pitchFamily="34" charset="0"/>
                        </a:rPr>
                        <a:t>Dosing instructions</a:t>
                      </a:r>
                    </a:p>
                  </a:txBody>
                  <a:tcPr marL="121920" marR="121920" marT="35644" marB="356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640080">
                <a:tc>
                  <a:txBody>
                    <a:bodyPr/>
                    <a:lstStyle/>
                    <a:p>
                      <a:pPr>
                        <a:lnSpc>
                          <a:spcPct val="90000"/>
                        </a:lnSpc>
                      </a:pPr>
                      <a:r>
                        <a:rPr lang="en-US" sz="1100" b="1" noProof="0" dirty="0">
                          <a:solidFill>
                            <a:schemeClr val="tx1"/>
                          </a:solidFill>
                          <a:latin typeface="+mn-lt"/>
                          <a:ea typeface="Arial" panose="020B0604020202020204" pitchFamily="34" charset="0"/>
                          <a:cs typeface="Arial" panose="020B0604020202020204" pitchFamily="34" charset="0"/>
                        </a:rPr>
                        <a:t>Phentermine, p.o.</a:t>
                      </a:r>
                      <a:r>
                        <a:rPr lang="en-US" sz="1100" b="0" noProof="0" dirty="0">
                          <a:solidFill>
                            <a:schemeClr val="tx1"/>
                          </a:solidFill>
                          <a:latin typeface="+mn-lt"/>
                          <a:ea typeface="Arial" panose="020B0604020202020204" pitchFamily="34" charset="0"/>
                          <a:cs typeface="Arial" panose="020B0604020202020204" pitchFamily="34" charset="0"/>
                        </a:rPr>
                        <a:t>*</a:t>
                      </a:r>
                      <a:r>
                        <a:rPr lang="en-US" sz="1100" b="0" baseline="30000" noProof="0" dirty="0">
                          <a:solidFill>
                            <a:schemeClr val="tx1"/>
                          </a:solidFill>
                          <a:latin typeface="+mn-lt"/>
                          <a:ea typeface="Arial" panose="020B0604020202020204" pitchFamily="34" charset="0"/>
                          <a:cs typeface="Arial" panose="020B0604020202020204" pitchFamily="34" charset="0"/>
                        </a:rPr>
                        <a:t>,</a:t>
                      </a:r>
                      <a:r>
                        <a:rPr lang="en-US" sz="1100" baseline="30000" dirty="0"/>
                        <a:t>†</a:t>
                      </a:r>
                      <a:endParaRPr lang="en-US" sz="1100" b="0" baseline="30000" noProof="0" dirty="0">
                        <a:solidFill>
                          <a:schemeClr val="tx1"/>
                        </a:solidFill>
                        <a:latin typeface="+mn-lt"/>
                        <a:ea typeface="Arial" panose="020B0604020202020204" pitchFamily="34" charset="0"/>
                        <a:cs typeface="Arial" panose="020B0604020202020204" pitchFamily="34" charset="0"/>
                      </a:endParaRPr>
                    </a:p>
                  </a:txBody>
                  <a:tcPr marL="72000" marR="144000" marT="36000" marB="3600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lnSpc>
                          <a:spcPct val="90000"/>
                        </a:lnSpc>
                      </a:pPr>
                      <a:r>
                        <a:rPr lang="en-US" sz="1000" noProof="0" dirty="0">
                          <a:solidFill>
                            <a:schemeClr val="tx1"/>
                          </a:solidFill>
                          <a:latin typeface="+mn-lt"/>
                          <a:ea typeface="Arial" panose="020B0604020202020204" pitchFamily="34" charset="0"/>
                          <a:cs typeface="Arial" panose="020B0604020202020204" pitchFamily="34" charset="0"/>
                        </a:rPr>
                        <a:t>Sympathomimetic</a:t>
                      </a:r>
                      <a:endParaRPr lang="en-US" sz="1000" baseline="30000" noProof="0" dirty="0">
                        <a:solidFill>
                          <a:schemeClr val="tx1"/>
                        </a:solidFill>
                        <a:latin typeface="+mn-lt"/>
                        <a:ea typeface="Arial" panose="020B0604020202020204" pitchFamily="34" charset="0"/>
                        <a:cs typeface="Arial" panose="020B0604020202020204" pitchFamily="34" charset="0"/>
                      </a:endParaRP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332"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000" i="0" kern="1200" noProof="0" dirty="0">
                          <a:solidFill>
                            <a:schemeClr val="tx1"/>
                          </a:solidFill>
                          <a:latin typeface="+mn-lt"/>
                          <a:ea typeface="Arial" panose="020B0604020202020204" pitchFamily="34" charset="0"/>
                          <a:cs typeface="Arial" panose="020B0604020202020204" pitchFamily="34" charset="0"/>
                        </a:rPr>
                        <a:t>Approved for short-term use:</a:t>
                      </a:r>
                    </a:p>
                    <a:p>
                      <a:pPr marL="0" indent="0" algn="l">
                        <a:lnSpc>
                          <a:spcPct val="90000"/>
                        </a:lnSpc>
                        <a:buFont typeface="Arial" panose="020B0604020202020204" pitchFamily="34" charset="0"/>
                        <a:buNone/>
                      </a:pPr>
                      <a:r>
                        <a:rPr lang="en-US" sz="1000" noProof="0" dirty="0">
                          <a:solidFill>
                            <a:schemeClr val="tx1"/>
                          </a:solidFill>
                          <a:latin typeface="+mn-lt"/>
                          <a:ea typeface="Arial" panose="020B0604020202020204" pitchFamily="34" charset="0"/>
                          <a:cs typeface="Arial" panose="020B0604020202020204" pitchFamily="34" charset="0"/>
                        </a:rPr>
                        <a:t>Patients with obesity who have not been able to lose weight on their own</a:t>
                      </a:r>
                      <a:endParaRPr lang="en-US" sz="1000" i="0" kern="1200" noProof="0" dirty="0">
                        <a:solidFill>
                          <a:schemeClr val="tx1"/>
                        </a:solidFill>
                        <a:latin typeface="+mn-lt"/>
                        <a:ea typeface="Arial" panose="020B0604020202020204" pitchFamily="34" charset="0"/>
                        <a:cs typeface="Arial" panose="020B0604020202020204" pitchFamily="34" charset="0"/>
                      </a:endParaRP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72000" indent="-72000" algn="l">
                        <a:lnSpc>
                          <a:spcPct val="90000"/>
                        </a:lnSpc>
                        <a:buFont typeface="Arial" panose="020B0604020202020204" pitchFamily="34" charset="0"/>
                        <a:buChar char="•"/>
                      </a:pPr>
                      <a:r>
                        <a:rPr lang="en-US" sz="1100" b="1" noProof="0" dirty="0">
                          <a:solidFill>
                            <a:schemeClr val="accent1"/>
                          </a:solidFill>
                          <a:latin typeface="+mn-lt"/>
                          <a:ea typeface="Arial" panose="020B0604020202020204" pitchFamily="34" charset="0"/>
                          <a:cs typeface="Arial" panose="020B0604020202020204" pitchFamily="34" charset="0"/>
                        </a:rPr>
                        <a:t>15–37.5 mg once daily</a:t>
                      </a: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1282654"/>
                  </a:ext>
                </a:extLst>
              </a:tr>
              <a:tr h="1005840">
                <a:tc>
                  <a:txBody>
                    <a:bodyPr/>
                    <a:lstStyle/>
                    <a:p>
                      <a:pPr>
                        <a:lnSpc>
                          <a:spcPct val="90000"/>
                        </a:lnSpc>
                      </a:pPr>
                      <a:r>
                        <a:rPr lang="en-US" sz="1100" b="1" noProof="0" dirty="0">
                          <a:solidFill>
                            <a:schemeClr val="tx1"/>
                          </a:solidFill>
                          <a:latin typeface="+mn-lt"/>
                          <a:ea typeface="Arial" panose="020B0604020202020204" pitchFamily="34" charset="0"/>
                          <a:cs typeface="Arial" panose="020B0604020202020204" pitchFamily="34" charset="0"/>
                        </a:rPr>
                        <a:t>Liraglutide, s.c.</a:t>
                      </a:r>
                      <a:r>
                        <a:rPr lang="en-US" sz="1100" b="0" noProof="0" dirty="0">
                          <a:solidFill>
                            <a:schemeClr val="tx1"/>
                          </a:solidFill>
                          <a:latin typeface="+mn-lt"/>
                          <a:ea typeface="Arial" panose="020B0604020202020204" pitchFamily="34" charset="0"/>
                          <a:cs typeface="Arial" panose="020B0604020202020204" pitchFamily="34" charset="0"/>
                        </a:rPr>
                        <a:t>*</a:t>
                      </a:r>
                      <a:endParaRPr lang="en-US" sz="1100" b="0" baseline="30000" noProof="0" dirty="0">
                        <a:solidFill>
                          <a:schemeClr val="tx1"/>
                        </a:solidFill>
                        <a:latin typeface="+mn-lt"/>
                        <a:ea typeface="Arial" panose="020B0604020202020204" pitchFamily="34" charset="0"/>
                        <a:cs typeface="Arial" panose="020B0604020202020204" pitchFamily="34" charset="0"/>
                      </a:endParaRPr>
                    </a:p>
                  </a:txBody>
                  <a:tcPr marL="72000" marR="144000" marT="35644" marB="35644"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ct val="90000"/>
                        </a:lnSpc>
                      </a:pPr>
                      <a:r>
                        <a:rPr lang="en-US" sz="1000" noProof="0" dirty="0">
                          <a:solidFill>
                            <a:schemeClr val="tx1"/>
                          </a:solidFill>
                          <a:latin typeface="+mn-lt"/>
                          <a:ea typeface="Arial" panose="020B0604020202020204" pitchFamily="34" charset="0"/>
                          <a:cs typeface="Arial" panose="020B0604020202020204" pitchFamily="34" charset="0"/>
                        </a:rPr>
                        <a:t>GLP-1 receptor agonist</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a:lnSpc>
                          <a:spcPct val="90000"/>
                        </a:lnSpc>
                        <a:spcBef>
                          <a:spcPts val="0"/>
                        </a:spcBef>
                        <a:spcAft>
                          <a:spcPts val="0"/>
                        </a:spcAft>
                        <a:buFont typeface="Arial" panose="020B0604020202020204" pitchFamily="34" charset="0"/>
                        <a:buNone/>
                      </a:pPr>
                      <a:r>
                        <a:rPr lang="en-US" sz="1000" kern="1200" noProof="0" dirty="0">
                          <a:solidFill>
                            <a:schemeClr val="tx1"/>
                          </a:solidFill>
                          <a:latin typeface="+mn-lt"/>
                          <a:ea typeface="Arial" panose="020B0604020202020204" pitchFamily="34" charset="0"/>
                          <a:cs typeface="Arial" panose="020B0604020202020204" pitchFamily="34" charset="0"/>
                        </a:rPr>
                        <a:t>Reduce excess body weight and maintain weight reduction long term in:</a:t>
                      </a:r>
                    </a:p>
                    <a:p>
                      <a:pPr marL="57150" marR="0" lvl="0" indent="-57150" algn="l" defTabSz="914332" rtl="0" eaLnBrk="1" latinLnBrk="0" hangingPunct="1">
                        <a:lnSpc>
                          <a:spcPct val="90000"/>
                        </a:lnSpc>
                        <a:spcBef>
                          <a:spcPts val="0"/>
                        </a:spcBef>
                        <a:spcAft>
                          <a:spcPts val="0"/>
                        </a:spcAft>
                        <a:buFont typeface="Arial" panose="020B0604020202020204" pitchFamily="34" charset="0"/>
                        <a:buChar char="•"/>
                      </a:pPr>
                      <a:r>
                        <a:rPr lang="en-US" sz="1000" kern="1200" noProof="0" dirty="0">
                          <a:solidFill>
                            <a:schemeClr val="tx1"/>
                          </a:solidFill>
                          <a:latin typeface="+mn-lt"/>
                          <a:ea typeface="Arial" panose="020B0604020202020204" pitchFamily="34" charset="0"/>
                          <a:cs typeface="Arial" panose="020B0604020202020204" pitchFamily="34" charset="0"/>
                        </a:rPr>
                        <a:t>Adults and pediatric patients aged 12 years and older with body weight greater than 60 kg and obesity</a:t>
                      </a:r>
                    </a:p>
                    <a:p>
                      <a:pPr marL="57150" marR="0" lvl="0" indent="-57150" algn="l" defTabSz="914332" rtl="0" eaLnBrk="1" latinLnBrk="0" hangingPunct="1">
                        <a:lnSpc>
                          <a:spcPct val="90000"/>
                        </a:lnSpc>
                        <a:spcBef>
                          <a:spcPts val="0"/>
                        </a:spcBef>
                        <a:spcAft>
                          <a:spcPts val="0"/>
                        </a:spcAft>
                        <a:buFont typeface="Arial" panose="020B0604020202020204" pitchFamily="34" charset="0"/>
                        <a:buChar char="•"/>
                      </a:pPr>
                      <a:r>
                        <a:rPr lang="en-US" sz="1000" kern="1200" noProof="0" dirty="0">
                          <a:solidFill>
                            <a:schemeClr val="tx1"/>
                          </a:solidFill>
                          <a:latin typeface="+mn-lt"/>
                          <a:ea typeface="Arial" panose="020B0604020202020204" pitchFamily="34" charset="0"/>
                          <a:cs typeface="Arial" panose="020B0604020202020204" pitchFamily="34" charset="0"/>
                        </a:rPr>
                        <a:t>Adults with overweight in the presence of at least one weight-related comorbid condition</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 marR="0" lvl="0" indent="-72000" algn="l">
                        <a:lnSpc>
                          <a:spcPct val="90000"/>
                        </a:lnSpc>
                        <a:spcBef>
                          <a:spcPts val="0"/>
                        </a:spcBef>
                        <a:spcAft>
                          <a:spcPts val="0"/>
                        </a:spcAft>
                        <a:buFont typeface="Arial" panose="020B0604020202020204" pitchFamily="34" charset="0"/>
                        <a:buChar char="•"/>
                      </a:pPr>
                      <a:r>
                        <a:rPr lang="en-US" sz="1100" b="1" i="0" u="none" strike="noStrike" kern="1200" noProof="0" dirty="0">
                          <a:solidFill>
                            <a:schemeClr val="accent1"/>
                          </a:solidFill>
                          <a:latin typeface="+mn-lt"/>
                        </a:rPr>
                        <a:t>2.4 mg (pediatric patients only) or 3.0 mg once daily</a:t>
                      </a:r>
                    </a:p>
                    <a:p>
                      <a:pPr marL="45720" marR="0" lvl="0" indent="-45720" algn="l">
                        <a:lnSpc>
                          <a:spcPct val="90000"/>
                        </a:lnSpc>
                        <a:spcBef>
                          <a:spcPts val="0"/>
                        </a:spcBef>
                        <a:spcAft>
                          <a:spcPts val="0"/>
                        </a:spcAft>
                        <a:buFont typeface="Arial" panose="020B0604020202020204" pitchFamily="34" charset="0"/>
                        <a:buChar char="•"/>
                      </a:pPr>
                      <a:r>
                        <a:rPr lang="en-US" sz="1000" b="1" kern="1200" noProof="0" dirty="0">
                          <a:solidFill>
                            <a:schemeClr val="tx1"/>
                          </a:solidFill>
                          <a:latin typeface="+mn-lt"/>
                          <a:ea typeface="Arial" panose="020B0604020202020204" pitchFamily="34" charset="0"/>
                          <a:cs typeface="Arial" panose="020B0604020202020204" pitchFamily="34" charset="0"/>
                        </a:rPr>
                        <a:t>Dose escalation: </a:t>
                      </a:r>
                      <a:r>
                        <a:rPr lang="en-US" sz="1000" kern="1200" noProof="0" dirty="0">
                          <a:solidFill>
                            <a:schemeClr val="tx1"/>
                          </a:solidFill>
                          <a:latin typeface="+mn-lt"/>
                          <a:ea typeface="Arial" panose="020B0604020202020204" pitchFamily="34" charset="0"/>
                          <a:cs typeface="Arial" panose="020B0604020202020204" pitchFamily="34" charset="0"/>
                        </a:rPr>
                        <a:t>Initiate at 0.6 mg per day for 1 week. In weekly intervals, increase the dose until a dose of 3 mg is reached</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543237"/>
                  </a:ext>
                </a:extLst>
              </a:tr>
              <a:tr h="1051560">
                <a:tc>
                  <a:txBody>
                    <a:bodyPr/>
                    <a:lstStyle/>
                    <a:p>
                      <a:pPr>
                        <a:lnSpc>
                          <a:spcPct val="90000"/>
                        </a:lnSpc>
                      </a:pPr>
                      <a:r>
                        <a:rPr lang="en-US" sz="1100" b="1" noProof="0" dirty="0">
                          <a:solidFill>
                            <a:schemeClr val="tx1"/>
                          </a:solidFill>
                          <a:latin typeface="+mn-lt"/>
                          <a:ea typeface="Arial" panose="020B0604020202020204" pitchFamily="34" charset="0"/>
                          <a:cs typeface="Arial" panose="020B0604020202020204" pitchFamily="34" charset="0"/>
                        </a:rPr>
                        <a:t>Phentermine/</a:t>
                      </a:r>
                    </a:p>
                    <a:p>
                      <a:pPr>
                        <a:lnSpc>
                          <a:spcPct val="90000"/>
                        </a:lnSpc>
                      </a:pPr>
                      <a:r>
                        <a:rPr lang="en-US" sz="1100" b="1" noProof="0" dirty="0">
                          <a:solidFill>
                            <a:schemeClr val="tx1"/>
                          </a:solidFill>
                          <a:latin typeface="+mn-lt"/>
                          <a:ea typeface="Arial" panose="020B0604020202020204" pitchFamily="34" charset="0"/>
                          <a:cs typeface="Arial" panose="020B0604020202020204" pitchFamily="34" charset="0"/>
                        </a:rPr>
                        <a:t>topiramate, </a:t>
                      </a:r>
                      <a:br>
                        <a:rPr lang="en-US" sz="1100" b="1" noProof="0" dirty="0">
                          <a:solidFill>
                            <a:schemeClr val="tx1"/>
                          </a:solidFill>
                          <a:latin typeface="+mn-lt"/>
                          <a:ea typeface="Arial" panose="020B0604020202020204" pitchFamily="34" charset="0"/>
                          <a:cs typeface="Arial" panose="020B0604020202020204" pitchFamily="34" charset="0"/>
                        </a:rPr>
                      </a:br>
                      <a:r>
                        <a:rPr lang="en-US" sz="1100" b="1" noProof="0" dirty="0">
                          <a:solidFill>
                            <a:schemeClr val="tx1"/>
                          </a:solidFill>
                          <a:latin typeface="+mn-lt"/>
                          <a:ea typeface="Arial" panose="020B0604020202020204" pitchFamily="34" charset="0"/>
                          <a:cs typeface="Arial" panose="020B0604020202020204" pitchFamily="34" charset="0"/>
                        </a:rPr>
                        <a:t>p.o.</a:t>
                      </a:r>
                      <a:r>
                        <a:rPr lang="en-US" sz="1100" b="0" noProof="0" dirty="0">
                          <a:solidFill>
                            <a:schemeClr val="tx1"/>
                          </a:solidFill>
                          <a:latin typeface="+mn-lt"/>
                          <a:ea typeface="Arial" panose="020B0604020202020204" pitchFamily="34" charset="0"/>
                          <a:cs typeface="Arial" panose="020B0604020202020204" pitchFamily="34" charset="0"/>
                        </a:rPr>
                        <a:t>*</a:t>
                      </a:r>
                    </a:p>
                  </a:txBody>
                  <a:tcPr marL="72000" marR="144000" marT="36000" marB="3600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a:lnSpc>
                          <a:spcPct val="90000"/>
                        </a:lnSpc>
                      </a:pPr>
                      <a:r>
                        <a:rPr lang="en-US" sz="1000" noProof="0" dirty="0">
                          <a:solidFill>
                            <a:schemeClr val="tx1"/>
                          </a:solidFill>
                          <a:latin typeface="+mn-lt"/>
                          <a:ea typeface="Arial" panose="020B0604020202020204" pitchFamily="34" charset="0"/>
                          <a:cs typeface="Arial" panose="020B0604020202020204" pitchFamily="34" charset="0"/>
                        </a:rPr>
                        <a:t>Sympathomimetic</a:t>
                      </a:r>
                      <a:r>
                        <a:rPr lang="en-US" sz="1000" baseline="0" noProof="0" dirty="0">
                          <a:solidFill>
                            <a:schemeClr val="tx1"/>
                          </a:solidFill>
                          <a:latin typeface="+mn-lt"/>
                          <a:ea typeface="Arial" panose="020B0604020202020204" pitchFamily="34" charset="0"/>
                          <a:cs typeface="Arial" panose="020B0604020202020204" pitchFamily="34" charset="0"/>
                        </a:rPr>
                        <a:t> + anticonvulsant (GABA receptor modulation, carbonic anhydrase inhibition, glutamine antagonism)</a:t>
                      </a:r>
                      <a:endParaRPr lang="en-US" sz="1000" strike="noStrike" baseline="30000" noProof="0" dirty="0">
                        <a:solidFill>
                          <a:schemeClr val="tx1"/>
                        </a:solidFill>
                        <a:latin typeface="+mn-lt"/>
                        <a:ea typeface="Arial" panose="020B0604020202020204" pitchFamily="34" charset="0"/>
                        <a:cs typeface="Arial" panose="020B0604020202020204" pitchFamily="34" charset="0"/>
                      </a:endParaRP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000" kern="1200" noProof="0" dirty="0">
                          <a:solidFill>
                            <a:schemeClr val="tx1"/>
                          </a:solidFill>
                          <a:latin typeface="+mn-lt"/>
                          <a:ea typeface="Arial" panose="020B0604020202020204" pitchFamily="34" charset="0"/>
                          <a:cs typeface="Arial" panose="020B0604020202020204" pitchFamily="34" charset="0"/>
                        </a:rPr>
                        <a:t>BMI ≥27 kg/m</a:t>
                      </a:r>
                      <a:r>
                        <a:rPr lang="en-US" sz="1000" kern="1200" baseline="30000" noProof="0" dirty="0">
                          <a:solidFill>
                            <a:schemeClr val="tx1"/>
                          </a:solidFill>
                          <a:latin typeface="+mn-lt"/>
                          <a:ea typeface="Arial" panose="020B0604020202020204" pitchFamily="34" charset="0"/>
                          <a:cs typeface="Arial" panose="020B0604020202020204" pitchFamily="34" charset="0"/>
                        </a:rPr>
                        <a:t>2</a:t>
                      </a:r>
                      <a:r>
                        <a:rPr lang="en-US" sz="1000" kern="1200" noProof="0" dirty="0">
                          <a:solidFill>
                            <a:schemeClr val="tx1"/>
                          </a:solidFill>
                          <a:latin typeface="+mn-lt"/>
                          <a:ea typeface="Arial" panose="020B0604020202020204" pitchFamily="34" charset="0"/>
                          <a:cs typeface="Arial" panose="020B0604020202020204" pitchFamily="34" charset="0"/>
                        </a:rPr>
                        <a:t> and at least one weight-related condition (i.e., T2D)</a:t>
                      </a: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72000" lvl="0" indent="-72000" algn="l">
                        <a:lnSpc>
                          <a:spcPct val="90000"/>
                        </a:lnSpc>
                        <a:buFont typeface="Arial" panose="020B0604020202020204" pitchFamily="34" charset="0"/>
                        <a:buChar char="•"/>
                      </a:pPr>
                      <a:r>
                        <a:rPr lang="en-US" sz="1100" b="1" i="0" u="none" strike="noStrike" noProof="0" dirty="0">
                          <a:solidFill>
                            <a:schemeClr val="accent1"/>
                          </a:solidFill>
                          <a:latin typeface="+mn-lt"/>
                        </a:rPr>
                        <a:t>7.5–15 mg/46–92 mg daily</a:t>
                      </a:r>
                    </a:p>
                    <a:p>
                      <a:pPr marL="72000" lvl="0" indent="-72000" algn="l">
                        <a:lnSpc>
                          <a:spcPct val="90000"/>
                        </a:lnSpc>
                        <a:buFont typeface="Arial" panose="020B0604020202020204" pitchFamily="34" charset="0"/>
                        <a:buChar char="•"/>
                      </a:pPr>
                      <a:r>
                        <a:rPr lang="en-US" sz="1000" b="1" noProof="0" dirty="0">
                          <a:solidFill>
                            <a:schemeClr val="tx1"/>
                          </a:solidFill>
                          <a:latin typeface="+mn-lt"/>
                          <a:ea typeface="Arial" panose="020B0604020202020204" pitchFamily="34" charset="0"/>
                          <a:cs typeface="Arial" panose="020B0604020202020204" pitchFamily="34" charset="0"/>
                        </a:rPr>
                        <a:t>Dose escalation: </a:t>
                      </a:r>
                      <a:r>
                        <a:rPr lang="en-US" sz="1000" noProof="0" dirty="0">
                          <a:solidFill>
                            <a:schemeClr val="tx1"/>
                          </a:solidFill>
                          <a:latin typeface="+mn-lt"/>
                          <a:ea typeface="Arial" panose="020B0604020202020204" pitchFamily="34" charset="0"/>
                          <a:cs typeface="Arial" panose="020B0604020202020204" pitchFamily="34" charset="0"/>
                        </a:rPr>
                        <a:t>Initiate 3.75 mg/23 mg daily for 14 days, then increase to 7.5 mg/46 mg daily. Discontinue or escalate dose (as described) if 3% weight loss is not achieved after 12 weeks on </a:t>
                      </a:r>
                      <a:br>
                        <a:rPr lang="en-US" sz="1000" noProof="0" dirty="0">
                          <a:solidFill>
                            <a:schemeClr val="tx1"/>
                          </a:solidFill>
                          <a:latin typeface="+mn-lt"/>
                          <a:ea typeface="Arial" panose="020B0604020202020204" pitchFamily="34" charset="0"/>
                          <a:cs typeface="Arial" panose="020B0604020202020204" pitchFamily="34" charset="0"/>
                        </a:rPr>
                      </a:br>
                      <a:r>
                        <a:rPr lang="en-US" sz="1000" noProof="0" dirty="0">
                          <a:solidFill>
                            <a:schemeClr val="tx1"/>
                          </a:solidFill>
                          <a:latin typeface="+mn-lt"/>
                          <a:ea typeface="Arial" panose="020B0604020202020204" pitchFamily="34" charset="0"/>
                          <a:cs typeface="Arial" panose="020B0604020202020204" pitchFamily="34" charset="0"/>
                        </a:rPr>
                        <a:t>7.5 mg/46 mg dose. Discontinue if 5% weight loss is not achieved after </a:t>
                      </a:r>
                      <a:br>
                        <a:rPr lang="en-US" sz="1000" noProof="0" dirty="0">
                          <a:solidFill>
                            <a:schemeClr val="tx1"/>
                          </a:solidFill>
                          <a:latin typeface="+mn-lt"/>
                          <a:ea typeface="Arial" panose="020B0604020202020204" pitchFamily="34" charset="0"/>
                          <a:cs typeface="Arial" panose="020B0604020202020204" pitchFamily="34" charset="0"/>
                        </a:rPr>
                      </a:br>
                      <a:r>
                        <a:rPr lang="en-US" sz="1000" noProof="0" dirty="0">
                          <a:solidFill>
                            <a:schemeClr val="tx1"/>
                          </a:solidFill>
                          <a:latin typeface="+mn-lt"/>
                          <a:ea typeface="Arial" panose="020B0604020202020204" pitchFamily="34" charset="0"/>
                          <a:cs typeface="Arial" panose="020B0604020202020204" pitchFamily="34" charset="0"/>
                        </a:rPr>
                        <a:t>12 weeks on maximum daily dose of 15 mg/92 mg</a:t>
                      </a: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89200090"/>
                  </a:ext>
                </a:extLst>
              </a:tr>
              <a:tr h="914400">
                <a:tc>
                  <a:txBody>
                    <a:bodyPr/>
                    <a:lstStyle/>
                    <a:p>
                      <a:pPr>
                        <a:lnSpc>
                          <a:spcPct val="90000"/>
                        </a:lnSpc>
                      </a:pPr>
                      <a:r>
                        <a:rPr lang="en-US" sz="1100" b="1" noProof="0" dirty="0">
                          <a:solidFill>
                            <a:schemeClr val="tx1"/>
                          </a:solidFill>
                          <a:latin typeface="+mn-lt"/>
                          <a:ea typeface="Arial" panose="020B0604020202020204" pitchFamily="34" charset="0"/>
                          <a:cs typeface="Arial" panose="020B0604020202020204" pitchFamily="34" charset="0"/>
                        </a:rPr>
                        <a:t>Naltrexone-bupropion, p.o.</a:t>
                      </a:r>
                    </a:p>
                  </a:txBody>
                  <a:tcPr marL="72000" marR="144000" marT="35644" marB="35644"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defTabSz="342884" rtl="0" eaLnBrk="1" fontAlgn="auto" latinLnBrk="0" hangingPunct="1">
                        <a:lnSpc>
                          <a:spcPct val="90000"/>
                        </a:lnSpc>
                        <a:spcBef>
                          <a:spcPts val="0"/>
                        </a:spcBef>
                        <a:spcAft>
                          <a:spcPts val="0"/>
                        </a:spcAft>
                        <a:buClrTx/>
                        <a:buSzTx/>
                        <a:buFontTx/>
                        <a:buNone/>
                        <a:tabLst/>
                        <a:defRPr/>
                      </a:pPr>
                      <a:r>
                        <a:rPr lang="en-US" sz="1000" noProof="0" dirty="0">
                          <a:solidFill>
                            <a:schemeClr val="tx1"/>
                          </a:solidFill>
                          <a:latin typeface="+mn-lt"/>
                          <a:ea typeface="Arial" panose="020B0604020202020204" pitchFamily="34" charset="0"/>
                          <a:cs typeface="Arial" panose="020B0604020202020204" pitchFamily="34" charset="0"/>
                        </a:rPr>
                        <a:t>Opioid receptor antagonist;</a:t>
                      </a:r>
                      <a:r>
                        <a:rPr lang="en-US" sz="1000" baseline="0" noProof="0" dirty="0">
                          <a:solidFill>
                            <a:schemeClr val="tx1"/>
                          </a:solidFill>
                          <a:latin typeface="+mn-lt"/>
                          <a:ea typeface="Arial" panose="020B0604020202020204" pitchFamily="34" charset="0"/>
                          <a:cs typeface="Arial" panose="020B0604020202020204" pitchFamily="34" charset="0"/>
                        </a:rPr>
                        <a:t> dopamine and norepinephrine reuptake inhibitor</a:t>
                      </a:r>
                      <a:endParaRPr lang="en-US" sz="1000" noProof="0" dirty="0">
                        <a:solidFill>
                          <a:schemeClr val="tx1"/>
                        </a:solidFill>
                        <a:latin typeface="+mn-lt"/>
                        <a:ea typeface="Arial" panose="020B0604020202020204" pitchFamily="34" charset="0"/>
                        <a:cs typeface="Arial" panose="020B0604020202020204" pitchFamily="34" charset="0"/>
                      </a:endParaRP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a:lnSpc>
                          <a:spcPct val="90000"/>
                        </a:lnSpc>
                        <a:spcBef>
                          <a:spcPts val="0"/>
                        </a:spcBef>
                        <a:spcAft>
                          <a:spcPts val="0"/>
                        </a:spcAft>
                        <a:buFont typeface="Arial" panose="020B0604020202020204" pitchFamily="34" charset="0"/>
                        <a:buNone/>
                      </a:pPr>
                      <a:r>
                        <a:rPr lang="en-US" sz="1000" kern="1200" noProof="0" dirty="0">
                          <a:solidFill>
                            <a:schemeClr val="tx1"/>
                          </a:solidFill>
                          <a:latin typeface="+mn-lt"/>
                          <a:ea typeface="Arial" panose="020B0604020202020204" pitchFamily="34" charset="0"/>
                          <a:cs typeface="Arial" panose="020B0604020202020204" pitchFamily="34" charset="0"/>
                        </a:rPr>
                        <a:t>Reduce excess body weight and maintain weight reduction long term in adults with obesity or overweight in the presence of at least one weight-related comorbid condition</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45720" marR="0" lvl="0" indent="-72000" algn="l">
                        <a:lnSpc>
                          <a:spcPct val="90000"/>
                        </a:lnSpc>
                        <a:spcBef>
                          <a:spcPts val="0"/>
                        </a:spcBef>
                        <a:spcAft>
                          <a:spcPts val="0"/>
                        </a:spcAft>
                        <a:buFont typeface="Arial" panose="020B0604020202020204" pitchFamily="34" charset="0"/>
                        <a:buChar char="•"/>
                      </a:pPr>
                      <a:r>
                        <a:rPr lang="en-US" sz="1100" b="1" i="0" u="none" strike="noStrike" noProof="0" dirty="0">
                          <a:solidFill>
                            <a:schemeClr val="accent1"/>
                          </a:solidFill>
                          <a:latin typeface="+mn-lt"/>
                        </a:rPr>
                        <a:t>32 mg/360 mg daily</a:t>
                      </a:r>
                    </a:p>
                    <a:p>
                      <a:pPr marL="45720" marR="0" lvl="0" indent="-45720" algn="l">
                        <a:lnSpc>
                          <a:spcPct val="90000"/>
                        </a:lnSpc>
                        <a:spcBef>
                          <a:spcPts val="0"/>
                        </a:spcBef>
                        <a:spcAft>
                          <a:spcPts val="0"/>
                        </a:spcAft>
                        <a:buFont typeface="Arial" panose="020B0604020202020204" pitchFamily="34" charset="0"/>
                        <a:buChar char="•"/>
                      </a:pPr>
                      <a:r>
                        <a:rPr lang="en-US" sz="1000" b="1" i="0" u="none" strike="noStrike" noProof="0" dirty="0">
                          <a:solidFill>
                            <a:schemeClr val="tx1"/>
                          </a:solidFill>
                          <a:latin typeface="+mn-lt"/>
                          <a:ea typeface="Arial" panose="020B0604020202020204" pitchFamily="34" charset="0"/>
                          <a:cs typeface="Arial" panose="020B0604020202020204" pitchFamily="34" charset="0"/>
                        </a:rPr>
                        <a:t>Dose escalation: </a:t>
                      </a:r>
                      <a:r>
                        <a:rPr lang="en-US" sz="1000" b="0" i="0" u="none" strike="noStrike" noProof="0" dirty="0">
                          <a:solidFill>
                            <a:schemeClr val="tx1"/>
                          </a:solidFill>
                          <a:latin typeface="+mn-lt"/>
                          <a:ea typeface="Arial" panose="020B0604020202020204" pitchFamily="34" charset="0"/>
                          <a:cs typeface="Arial" panose="020B0604020202020204" pitchFamily="34" charset="0"/>
                        </a:rPr>
                        <a:t>Initiate with 1 tablet in the morning for 1 week. Week 2: </a:t>
                      </a:r>
                      <a:br>
                        <a:rPr lang="en-US" sz="1000" b="0" i="0" u="none" strike="noStrike" noProof="0" dirty="0">
                          <a:solidFill>
                            <a:schemeClr val="tx1"/>
                          </a:solidFill>
                          <a:latin typeface="+mn-lt"/>
                          <a:ea typeface="Arial" panose="020B0604020202020204" pitchFamily="34" charset="0"/>
                          <a:cs typeface="Arial" panose="020B0604020202020204" pitchFamily="34" charset="0"/>
                        </a:rPr>
                      </a:br>
                      <a:r>
                        <a:rPr lang="en-US" sz="1000" b="0" i="0" u="none" strike="noStrike" noProof="0" dirty="0">
                          <a:solidFill>
                            <a:schemeClr val="tx1"/>
                          </a:solidFill>
                          <a:latin typeface="+mn-lt"/>
                          <a:ea typeface="Arial" panose="020B0604020202020204" pitchFamily="34" charset="0"/>
                          <a:cs typeface="Arial" panose="020B0604020202020204" pitchFamily="34" charset="0"/>
                        </a:rPr>
                        <a:t>1 tablet in the morning and 1 tablet in the evening. </a:t>
                      </a:r>
                      <a:br>
                        <a:rPr lang="en-US" sz="1000" b="0" i="0" u="none" strike="noStrike" noProof="0" dirty="0">
                          <a:solidFill>
                            <a:schemeClr val="tx1"/>
                          </a:solidFill>
                          <a:latin typeface="+mn-lt"/>
                          <a:ea typeface="Arial" panose="020B0604020202020204" pitchFamily="34" charset="0"/>
                          <a:cs typeface="Arial" panose="020B0604020202020204" pitchFamily="34" charset="0"/>
                        </a:rPr>
                      </a:br>
                      <a:r>
                        <a:rPr lang="en-US" sz="1000" b="0" i="0" u="none" strike="noStrike" noProof="0" dirty="0">
                          <a:solidFill>
                            <a:schemeClr val="tx1"/>
                          </a:solidFill>
                          <a:latin typeface="+mn-lt"/>
                          <a:ea typeface="Arial" panose="020B0604020202020204" pitchFamily="34" charset="0"/>
                          <a:cs typeface="Arial" panose="020B0604020202020204" pitchFamily="34" charset="0"/>
                        </a:rPr>
                        <a:t>Week 3: 2 tablets in the morning, 1 tablet in the evening. </a:t>
                      </a:r>
                      <a:br>
                        <a:rPr lang="en-US" sz="1000" b="0" i="0" u="none" strike="noStrike" noProof="0" dirty="0">
                          <a:solidFill>
                            <a:schemeClr val="tx1"/>
                          </a:solidFill>
                          <a:latin typeface="+mn-lt"/>
                          <a:ea typeface="Arial" panose="020B0604020202020204" pitchFamily="34" charset="0"/>
                          <a:cs typeface="Arial" panose="020B0604020202020204" pitchFamily="34" charset="0"/>
                        </a:rPr>
                      </a:br>
                      <a:r>
                        <a:rPr lang="en-US" sz="1000" b="0" i="0" u="none" strike="noStrike" noProof="0" dirty="0">
                          <a:solidFill>
                            <a:schemeClr val="tx1"/>
                          </a:solidFill>
                          <a:latin typeface="+mn-lt"/>
                          <a:ea typeface="Arial" panose="020B0604020202020204" pitchFamily="34" charset="0"/>
                          <a:cs typeface="Arial" panose="020B0604020202020204" pitchFamily="34" charset="0"/>
                        </a:rPr>
                        <a:t>Week 4 onward: 2 tablets in the morning, 2 tablets in the evening</a:t>
                      </a:r>
                      <a:endParaRPr lang="en-US" sz="1000" noProof="0" dirty="0">
                        <a:solidFill>
                          <a:schemeClr val="tx1"/>
                        </a:solidFill>
                        <a:latin typeface="+mn-lt"/>
                        <a:ea typeface="Arial" panose="020B0604020202020204" pitchFamily="34" charset="0"/>
                        <a:cs typeface="Arial" panose="020B0604020202020204" pitchFamily="34" charset="0"/>
                      </a:endParaRP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3365350"/>
                  </a:ext>
                </a:extLst>
              </a:tr>
            </a:tbl>
          </a:graphicData>
        </a:graphic>
      </p:graphicFrame>
    </p:spTree>
    <p:custDataLst>
      <p:tags r:id="rId1"/>
    </p:custDataLst>
    <p:extLst>
      <p:ext uri="{BB962C8B-B14F-4D97-AF65-F5344CB8AC3E}">
        <p14:creationId xmlns:p14="http://schemas.microsoft.com/office/powerpoint/2010/main" val="422004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2ECB-709A-387D-72F7-FFA643D7EE5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827302D-251C-432D-BA5B-24BB96171F6C}"/>
              </a:ext>
            </a:extLst>
          </p:cNvPr>
          <p:cNvSpPr>
            <a:spLocks noGrp="1"/>
          </p:cNvSpPr>
          <p:nvPr>
            <p:ph type="title"/>
          </p:nvPr>
        </p:nvSpPr>
        <p:spPr/>
        <p:txBody>
          <a:bodyPr>
            <a:normAutofit/>
          </a:bodyPr>
          <a:lstStyle/>
          <a:p>
            <a:r>
              <a:rPr lang="en-US" noProof="0" dirty="0"/>
              <a:t>Current FDA-approved pharmacotherapy: Overview</a:t>
            </a:r>
          </a:p>
        </p:txBody>
      </p:sp>
      <p:sp>
        <p:nvSpPr>
          <p:cNvPr id="4" name="Text Placeholder 3">
            <a:extLst>
              <a:ext uri="{FF2B5EF4-FFF2-40B4-BE49-F238E27FC236}">
                <a16:creationId xmlns:a16="http://schemas.microsoft.com/office/drawing/2014/main" id="{E76F8144-DC87-399F-6973-F40236350C24}"/>
              </a:ext>
            </a:extLst>
          </p:cNvPr>
          <p:cNvSpPr>
            <a:spLocks noGrp="1"/>
          </p:cNvSpPr>
          <p:nvPr>
            <p:ph type="body" sz="quarter" idx="13"/>
          </p:nvPr>
        </p:nvSpPr>
        <p:spPr>
          <a:xfrm>
            <a:off x="363636" y="5783616"/>
            <a:ext cx="11068604" cy="560444"/>
          </a:xfrm>
        </p:spPr>
        <p:txBody>
          <a:bodyPr/>
          <a:lstStyle/>
          <a:p>
            <a:r>
              <a:rPr lang="en-US" dirty="0"/>
              <a:t>*Approved for pediatric/adolescent use; </a:t>
            </a:r>
            <a:r>
              <a:rPr lang="en-US" baseline="30000" dirty="0"/>
              <a:t>†</a:t>
            </a:r>
            <a:r>
              <a:rPr lang="en-US" noProof="0" dirty="0"/>
              <a:t>Not approved for long-term use. </a:t>
            </a:r>
            <a:br>
              <a:rPr lang="en-US" noProof="0" dirty="0"/>
            </a:br>
            <a:r>
              <a:rPr lang="en-US" noProof="0" dirty="0"/>
              <a:t>The data supporting these tables are derived from the Prescribing Information labeling approved by the US Food and Drug Administration. </a:t>
            </a:r>
            <a:br>
              <a:rPr lang="en-US" noProof="0" dirty="0"/>
            </a:br>
            <a:r>
              <a:rPr lang="en-US" noProof="0" dirty="0"/>
              <a:t>BMI, body mass index; CVD, cardiovascular disease; FDA, </a:t>
            </a:r>
            <a:r>
              <a:rPr lang="en-US" dirty="0"/>
              <a:t>United States </a:t>
            </a:r>
            <a:r>
              <a:rPr lang="en-US" noProof="0" dirty="0"/>
              <a:t>Food and Drug Administration; GABA, gamma-aminobutyric acid; GIP, glucose-dependent insulinotropic polypeptide; GLP-1, glucagon-like peptide 1; LEPR, leptin receptor; MACE, major adverse cardiovascular events; MASH, </a:t>
            </a:r>
            <a:r>
              <a:rPr lang="en-GB" dirty="0"/>
              <a:t>metabolic dysfunction associated steatohepatitis; </a:t>
            </a:r>
            <a:r>
              <a:rPr lang="en-US" noProof="0" dirty="0"/>
              <a:t>OSA, obstructive sleep apnea; PCSK1, proprotein subtilisin/kexin type 1; p.o., per os (oral); POMC, pro-opiomelanocortin; s.c., subcutaneous; T2D, type 2 diabetes. </a:t>
            </a:r>
          </a:p>
          <a:p>
            <a:r>
              <a:rPr lang="en-US" dirty="0"/>
              <a:t>References in slide notes.</a:t>
            </a:r>
            <a:endParaRPr lang="en-US" noProof="0" dirty="0"/>
          </a:p>
        </p:txBody>
      </p:sp>
      <p:grpSp>
        <p:nvGrpSpPr>
          <p:cNvPr id="13" name="Group 12">
            <a:extLst>
              <a:ext uri="{FF2B5EF4-FFF2-40B4-BE49-F238E27FC236}">
                <a16:creationId xmlns:a16="http://schemas.microsoft.com/office/drawing/2014/main" id="{621BCF45-8F07-AF74-2A98-05D826185638}"/>
              </a:ext>
            </a:extLst>
          </p:cNvPr>
          <p:cNvGrpSpPr/>
          <p:nvPr/>
        </p:nvGrpSpPr>
        <p:grpSpPr>
          <a:xfrm>
            <a:off x="11691320" y="3399094"/>
            <a:ext cx="348280" cy="936000"/>
            <a:chOff x="11439167" y="2929194"/>
            <a:chExt cx="348280" cy="936000"/>
          </a:xfrm>
        </p:grpSpPr>
        <p:sp>
          <p:nvSpPr>
            <p:cNvPr id="14" name="Rectangle: Rounded Corners 13">
              <a:extLst>
                <a:ext uri="{FF2B5EF4-FFF2-40B4-BE49-F238E27FC236}">
                  <a16:creationId xmlns:a16="http://schemas.microsoft.com/office/drawing/2014/main" id="{1F003D61-2DEE-58B1-1238-9FBF63ED1C44}"/>
                </a:ext>
              </a:extLst>
            </p:cNvPr>
            <p:cNvSpPr/>
            <p:nvPr/>
          </p:nvSpPr>
          <p:spPr>
            <a:xfrm>
              <a:off x="11439167" y="2929194"/>
              <a:ext cx="348280" cy="936000"/>
            </a:xfrm>
            <a:prstGeom prst="roundRect">
              <a:avLst>
                <a:gd name="adj" fmla="val 50000"/>
              </a:avLst>
            </a:prstGeom>
            <a:solidFill>
              <a:schemeClr val="bg1"/>
            </a:solidFill>
            <a:ln>
              <a:noFill/>
            </a:ln>
            <a:effectLst>
              <a:innerShdw blurRad="114300">
                <a:prstClr val="black">
                  <a:alpha val="5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5" name="Oval 14">
              <a:extLst>
                <a:ext uri="{FF2B5EF4-FFF2-40B4-BE49-F238E27FC236}">
                  <a16:creationId xmlns:a16="http://schemas.microsoft.com/office/drawing/2014/main" id="{E13F9B7C-AE0B-271A-37DD-CEB767FB6F97}"/>
                </a:ext>
              </a:extLst>
            </p:cNvPr>
            <p:cNvSpPr/>
            <p:nvPr/>
          </p:nvSpPr>
          <p:spPr>
            <a:xfrm>
              <a:off x="11499007" y="3111406"/>
              <a:ext cx="228600" cy="2286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sp>
          <p:nvSpPr>
            <p:cNvPr id="16" name="Oval 15">
              <a:extLst>
                <a:ext uri="{FF2B5EF4-FFF2-40B4-BE49-F238E27FC236}">
                  <a16:creationId xmlns:a16="http://schemas.microsoft.com/office/drawing/2014/main" id="{66142664-B125-9D7D-D83D-FC1FEDF39A63}"/>
                </a:ext>
              </a:extLst>
            </p:cNvPr>
            <p:cNvSpPr/>
            <p:nvPr/>
          </p:nvSpPr>
          <p:spPr>
            <a:xfrm>
              <a:off x="11499007" y="3454382"/>
              <a:ext cx="228600" cy="2286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dirty="0"/>
            </a:p>
          </p:txBody>
        </p:sp>
      </p:grpSp>
      <p:graphicFrame>
        <p:nvGraphicFramePr>
          <p:cNvPr id="2" name="Table 1">
            <a:extLst>
              <a:ext uri="{FF2B5EF4-FFF2-40B4-BE49-F238E27FC236}">
                <a16:creationId xmlns:a16="http://schemas.microsoft.com/office/drawing/2014/main" id="{3B960CEC-D2A5-AA7A-7FF6-50C4EA988107}"/>
              </a:ext>
            </a:extLst>
          </p:cNvPr>
          <p:cNvGraphicFramePr>
            <a:graphicFrameLocks noGrp="1"/>
          </p:cNvGraphicFramePr>
          <p:nvPr>
            <p:extLst>
              <p:ext uri="{D42A27DB-BD31-4B8C-83A1-F6EECF244321}">
                <p14:modId xmlns:p14="http://schemas.microsoft.com/office/powerpoint/2010/main" val="1337476420"/>
              </p:ext>
            </p:extLst>
          </p:nvPr>
        </p:nvGraphicFramePr>
        <p:xfrm>
          <a:off x="304799" y="1676400"/>
          <a:ext cx="11269518" cy="3894192"/>
        </p:xfrm>
        <a:graphic>
          <a:graphicData uri="http://schemas.openxmlformats.org/drawingml/2006/table">
            <a:tbl>
              <a:tblPr firstRow="1" bandRow="1">
                <a:tableStyleId>{69012ECD-51FC-41F1-AA8D-1B2483CD663E}</a:tableStyleId>
              </a:tblPr>
              <a:tblGrid>
                <a:gridCol w="1417965">
                  <a:extLst>
                    <a:ext uri="{9D8B030D-6E8A-4147-A177-3AD203B41FA5}">
                      <a16:colId xmlns:a16="http://schemas.microsoft.com/office/drawing/2014/main" val="20000"/>
                    </a:ext>
                  </a:extLst>
                </a:gridCol>
                <a:gridCol w="1621953">
                  <a:extLst>
                    <a:ext uri="{9D8B030D-6E8A-4147-A177-3AD203B41FA5}">
                      <a16:colId xmlns:a16="http://schemas.microsoft.com/office/drawing/2014/main" val="20001"/>
                    </a:ext>
                  </a:extLst>
                </a:gridCol>
                <a:gridCol w="3840480">
                  <a:extLst>
                    <a:ext uri="{9D8B030D-6E8A-4147-A177-3AD203B41FA5}">
                      <a16:colId xmlns:a16="http://schemas.microsoft.com/office/drawing/2014/main" val="3472383852"/>
                    </a:ext>
                  </a:extLst>
                </a:gridCol>
                <a:gridCol w="4389120">
                  <a:extLst>
                    <a:ext uri="{9D8B030D-6E8A-4147-A177-3AD203B41FA5}">
                      <a16:colId xmlns:a16="http://schemas.microsoft.com/office/drawing/2014/main" val="3013434595"/>
                    </a:ext>
                  </a:extLst>
                </a:gridCol>
              </a:tblGrid>
              <a:tr h="224282">
                <a:tc>
                  <a:txBody>
                    <a:bodyPr/>
                    <a:lstStyle/>
                    <a:p>
                      <a:pPr algn="ctr">
                        <a:lnSpc>
                          <a:spcPct val="90000"/>
                        </a:lnSpc>
                      </a:pPr>
                      <a:r>
                        <a:rPr lang="en-US" sz="1200" noProof="0" dirty="0">
                          <a:latin typeface="+mn-lt"/>
                          <a:ea typeface="Arial" panose="020B0604020202020204" pitchFamily="34" charset="0"/>
                          <a:cs typeface="Arial" panose="020B0604020202020204" pitchFamily="34" charset="0"/>
                        </a:rPr>
                        <a:t>Name</a:t>
                      </a:r>
                    </a:p>
                  </a:txBody>
                  <a:tcPr marL="121920" marR="121920" marT="36000" marB="36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tc>
                  <a:txBody>
                    <a:bodyPr/>
                    <a:lstStyle/>
                    <a:p>
                      <a:pPr algn="ctr">
                        <a:lnSpc>
                          <a:spcPct val="90000"/>
                        </a:lnSpc>
                      </a:pPr>
                      <a:r>
                        <a:rPr lang="en-US" sz="1200" noProof="0" dirty="0">
                          <a:latin typeface="+mn-lt"/>
                          <a:ea typeface="Arial" panose="020B0604020202020204" pitchFamily="34" charset="0"/>
                          <a:cs typeface="Arial" panose="020B0604020202020204" pitchFamily="34" charset="0"/>
                        </a:rPr>
                        <a:t>Class</a:t>
                      </a:r>
                    </a:p>
                  </a:txBody>
                  <a:tcPr marL="121920" marR="12192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tc>
                  <a:txBody>
                    <a:bodyPr/>
                    <a:lstStyle/>
                    <a:p>
                      <a:pPr algn="ctr">
                        <a:lnSpc>
                          <a:spcPct val="90000"/>
                        </a:lnSpc>
                      </a:pPr>
                      <a:r>
                        <a:rPr lang="en-US" sz="1200" noProof="0" dirty="0">
                          <a:latin typeface="+mn-lt"/>
                          <a:ea typeface="Arial" panose="020B0604020202020204" pitchFamily="34" charset="0"/>
                          <a:cs typeface="Arial" panose="020B0604020202020204" pitchFamily="34" charset="0"/>
                        </a:rPr>
                        <a:t>Indications</a:t>
                      </a:r>
                    </a:p>
                  </a:txBody>
                  <a:tcPr marL="121920" marR="12192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tc>
                  <a:txBody>
                    <a:bodyPr/>
                    <a:lstStyle/>
                    <a:p>
                      <a:pPr algn="ctr">
                        <a:lnSpc>
                          <a:spcPct val="90000"/>
                        </a:lnSpc>
                      </a:pPr>
                      <a:r>
                        <a:rPr lang="en-US" sz="1200" noProof="0" dirty="0">
                          <a:latin typeface="+mn-lt"/>
                          <a:ea typeface="Arial" panose="020B0604020202020204" pitchFamily="34" charset="0"/>
                          <a:cs typeface="Arial" panose="020B0604020202020204" pitchFamily="34" charset="0"/>
                        </a:rPr>
                        <a:t>Dosing instructions</a:t>
                      </a:r>
                    </a:p>
                  </a:txBody>
                  <a:tcPr marL="121920" marR="12192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645920">
                <a:tc>
                  <a:txBody>
                    <a:bodyPr/>
                    <a:lstStyle/>
                    <a:p>
                      <a:pPr>
                        <a:lnSpc>
                          <a:spcPct val="90000"/>
                        </a:lnSpc>
                      </a:pPr>
                      <a:r>
                        <a:rPr lang="en-US" sz="1100" b="1" noProof="0" dirty="0">
                          <a:solidFill>
                            <a:schemeClr val="tx1"/>
                          </a:solidFill>
                          <a:latin typeface="+mn-lt"/>
                          <a:ea typeface="Arial" panose="020B0604020202020204" pitchFamily="34" charset="0"/>
                          <a:cs typeface="Arial" panose="020B0604020202020204" pitchFamily="34" charset="0"/>
                        </a:rPr>
                        <a:t>Semaglutide, s.c.</a:t>
                      </a:r>
                      <a:r>
                        <a:rPr lang="en-US" sz="1100" b="0" noProof="0" dirty="0">
                          <a:solidFill>
                            <a:schemeClr val="tx1"/>
                          </a:solidFill>
                          <a:latin typeface="+mn-lt"/>
                          <a:ea typeface="Arial" panose="020B0604020202020204" pitchFamily="34" charset="0"/>
                          <a:cs typeface="Arial" panose="020B0604020202020204" pitchFamily="34" charset="0"/>
                        </a:rPr>
                        <a:t>* </a:t>
                      </a:r>
                      <a:r>
                        <a:rPr lang="en-US" sz="1100" b="1" noProof="0" dirty="0">
                          <a:solidFill>
                            <a:schemeClr val="tx1"/>
                          </a:solidFill>
                          <a:latin typeface="+mn-lt"/>
                          <a:ea typeface="Arial" panose="020B0604020202020204" pitchFamily="34" charset="0"/>
                          <a:cs typeface="Arial" panose="020B0604020202020204" pitchFamily="34" charset="0"/>
                        </a:rPr>
                        <a:t>/ oral tablets</a:t>
                      </a:r>
                      <a:endParaRPr lang="en-US" sz="1100" b="0" baseline="30000" noProof="0" dirty="0">
                        <a:solidFill>
                          <a:schemeClr val="tx1"/>
                        </a:solidFill>
                        <a:latin typeface="+mn-lt"/>
                        <a:ea typeface="Arial" panose="020B0604020202020204" pitchFamily="34" charset="0"/>
                        <a:cs typeface="Arial" panose="020B0604020202020204" pitchFamily="34" charset="0"/>
                      </a:endParaRPr>
                    </a:p>
                  </a:txBody>
                  <a:tcPr marL="72000" marR="144000" marT="35644" marB="35644"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354" rtl="0" eaLnBrk="1" fontAlgn="auto" latinLnBrk="0" hangingPunct="1">
                        <a:lnSpc>
                          <a:spcPct val="90000"/>
                        </a:lnSpc>
                        <a:spcBef>
                          <a:spcPts val="0"/>
                        </a:spcBef>
                        <a:spcAft>
                          <a:spcPts val="0"/>
                        </a:spcAft>
                        <a:buClrTx/>
                        <a:buSzTx/>
                        <a:buFontTx/>
                        <a:buNone/>
                        <a:tabLst/>
                        <a:defRPr/>
                      </a:pPr>
                      <a:r>
                        <a:rPr lang="en-US" sz="1000" noProof="0" dirty="0">
                          <a:solidFill>
                            <a:schemeClr val="tx1"/>
                          </a:solidFill>
                          <a:latin typeface="+mn-lt"/>
                          <a:ea typeface="Arial" panose="020B0604020202020204" pitchFamily="34" charset="0"/>
                          <a:cs typeface="Arial" panose="020B0604020202020204" pitchFamily="34" charset="0"/>
                        </a:rPr>
                        <a:t>GLP-1 receptor agonist</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a:lnSpc>
                          <a:spcPct val="90000"/>
                        </a:lnSpc>
                        <a:spcBef>
                          <a:spcPts val="0"/>
                        </a:spcBef>
                        <a:spcAft>
                          <a:spcPts val="0"/>
                        </a:spcAft>
                        <a:buFont typeface="Arial" panose="020B0604020202020204" pitchFamily="34" charset="0"/>
                        <a:buNone/>
                      </a:pPr>
                      <a:r>
                        <a:rPr lang="en-US" sz="1000" b="0" kern="1200" noProof="0" dirty="0">
                          <a:solidFill>
                            <a:schemeClr val="tx1"/>
                          </a:solidFill>
                          <a:latin typeface="+mn-lt"/>
                          <a:ea typeface="Arial" panose="020B0604020202020204" pitchFamily="34" charset="0"/>
                          <a:cs typeface="Arial" panose="020B0604020202020204" pitchFamily="34" charset="0"/>
                        </a:rPr>
                        <a:t>1. Risk reduction of MACE in adults with established CVD and overweight or obesity (1.7 mg and 2.4 mg s.c., and 25 mg oral)</a:t>
                      </a:r>
                    </a:p>
                    <a:p>
                      <a:pPr marL="0" marR="0" lvl="0" indent="0" algn="l">
                        <a:lnSpc>
                          <a:spcPct val="90000"/>
                        </a:lnSpc>
                        <a:spcBef>
                          <a:spcPts val="300"/>
                        </a:spcBef>
                        <a:spcAft>
                          <a:spcPts val="0"/>
                        </a:spcAft>
                        <a:buFont typeface="Arial" panose="020B0604020202020204" pitchFamily="34" charset="0"/>
                        <a:buNone/>
                      </a:pPr>
                      <a:r>
                        <a:rPr lang="en-US" sz="1000" b="0" kern="1200" noProof="0" dirty="0">
                          <a:solidFill>
                            <a:schemeClr val="tx1"/>
                          </a:solidFill>
                          <a:latin typeface="+mn-lt"/>
                          <a:ea typeface="Arial" panose="020B0604020202020204" pitchFamily="34" charset="0"/>
                          <a:cs typeface="Arial" panose="020B0604020202020204" pitchFamily="34" charset="0"/>
                        </a:rPr>
                        <a:t>2. Reduce excess body weight and maintain weight reduction long-term in:</a:t>
                      </a:r>
                    </a:p>
                    <a:p>
                      <a:pPr marL="72000" marR="0" lvl="0" indent="-72000" algn="l">
                        <a:lnSpc>
                          <a:spcPct val="90000"/>
                        </a:lnSpc>
                        <a:spcBef>
                          <a:spcPts val="0"/>
                        </a:spcBef>
                        <a:spcAft>
                          <a:spcPts val="0"/>
                        </a:spcAft>
                        <a:buFont typeface="Arial" panose="020B0604020202020204" pitchFamily="34" charset="0"/>
                        <a:buChar char="•"/>
                      </a:pPr>
                      <a:r>
                        <a:rPr lang="en-US" sz="1000" b="0" kern="1200" noProof="0" dirty="0">
                          <a:solidFill>
                            <a:schemeClr val="tx1"/>
                          </a:solidFill>
                          <a:latin typeface="+mn-lt"/>
                          <a:ea typeface="Arial" panose="020B0604020202020204" pitchFamily="34" charset="0"/>
                          <a:cs typeface="Arial" panose="020B0604020202020204" pitchFamily="34" charset="0"/>
                        </a:rPr>
                        <a:t>In adults (1.7 mg, 2.4 mg and 7.2 mg s.c., and 25 mg oral) with obesity or overweight and ≥ 1 weight-related condition</a:t>
                      </a:r>
                    </a:p>
                    <a:p>
                      <a:pPr marL="72000" marR="0" lvl="0" indent="-72000" algn="l">
                        <a:lnSpc>
                          <a:spcPct val="90000"/>
                        </a:lnSpc>
                        <a:spcBef>
                          <a:spcPts val="0"/>
                        </a:spcBef>
                        <a:spcAft>
                          <a:spcPts val="0"/>
                        </a:spcAft>
                        <a:buFont typeface="Arial" panose="020B0604020202020204" pitchFamily="34" charset="0"/>
                        <a:buChar char="•"/>
                      </a:pPr>
                      <a:r>
                        <a:rPr lang="en-US" sz="1000" b="0" kern="1200" noProof="0" dirty="0">
                          <a:solidFill>
                            <a:schemeClr val="tx1"/>
                          </a:solidFill>
                          <a:latin typeface="+mn-lt"/>
                          <a:ea typeface="Arial" panose="020B0604020202020204" pitchFamily="34" charset="0"/>
                          <a:cs typeface="Arial" panose="020B0604020202020204" pitchFamily="34" charset="0"/>
                        </a:rPr>
                        <a:t>In adolescents 12-18 years old (1.7 mg and 2.4 mg s.c. only) with obesity</a:t>
                      </a:r>
                    </a:p>
                    <a:p>
                      <a:pPr marL="0" marR="0" lvl="0" indent="0" algn="l">
                        <a:lnSpc>
                          <a:spcPct val="90000"/>
                        </a:lnSpc>
                        <a:spcBef>
                          <a:spcPts val="300"/>
                        </a:spcBef>
                        <a:spcAft>
                          <a:spcPts val="0"/>
                        </a:spcAft>
                        <a:buFont typeface="Arial" panose="020B0604020202020204" pitchFamily="34" charset="0"/>
                        <a:buNone/>
                      </a:pPr>
                      <a:r>
                        <a:rPr lang="en-US" sz="1000" b="0" kern="1200" noProof="0" dirty="0">
                          <a:solidFill>
                            <a:schemeClr val="tx1"/>
                          </a:solidFill>
                          <a:latin typeface="+mn-lt"/>
                          <a:ea typeface="Arial" panose="020B0604020202020204" pitchFamily="34" charset="0"/>
                          <a:cs typeface="Arial" panose="020B0604020202020204" pitchFamily="34" charset="0"/>
                        </a:rPr>
                        <a:t>3. Treatment of noncirrhotic MASH with moderate to advanced fibrosis in adults </a:t>
                      </a:r>
                      <a:r>
                        <a:rPr lang="en-US" sz="1000" b="0" kern="1200" noProof="0" dirty="0">
                          <a:solidFill>
                            <a:schemeClr val="tx2"/>
                          </a:solidFill>
                          <a:latin typeface="+mn-lt"/>
                          <a:ea typeface="Arial" panose="020B0604020202020204" pitchFamily="34" charset="0"/>
                          <a:cs typeface="Arial" panose="020B0604020202020204" pitchFamily="34" charset="0"/>
                        </a:rPr>
                        <a:t>(</a:t>
                      </a:r>
                      <a:r>
                        <a:rPr lang="en-US" sz="1000" b="0" noProof="0" dirty="0">
                          <a:solidFill>
                            <a:schemeClr val="tx2"/>
                          </a:solidFill>
                          <a:latin typeface="+mn-lt"/>
                          <a:ea typeface="Arial" panose="020B0604020202020204" pitchFamily="34" charset="0"/>
                          <a:cs typeface="Arial" panose="020B0604020202020204" pitchFamily="34" charset="0"/>
                        </a:rPr>
                        <a:t>s.c. only)</a:t>
                      </a:r>
                      <a:endParaRPr lang="en-US" sz="1000" b="0" kern="1200" noProof="0" dirty="0">
                        <a:solidFill>
                          <a:schemeClr val="tx2"/>
                        </a:solidFill>
                        <a:latin typeface="+mn-lt"/>
                        <a:ea typeface="Arial" panose="020B0604020202020204" pitchFamily="34" charset="0"/>
                        <a:cs typeface="Arial" panose="020B0604020202020204" pitchFamily="34" charset="0"/>
                      </a:endParaRP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45720" marR="0" lvl="0" indent="-72000" algn="l">
                        <a:lnSpc>
                          <a:spcPct val="90000"/>
                        </a:lnSpc>
                        <a:spcBef>
                          <a:spcPts val="0"/>
                        </a:spcBef>
                        <a:spcAft>
                          <a:spcPts val="0"/>
                        </a:spcAft>
                        <a:buFont typeface="Arial" panose="020B0604020202020204" pitchFamily="34" charset="0"/>
                        <a:buChar char="•"/>
                      </a:pPr>
                      <a:r>
                        <a:rPr lang="en-US" sz="1100" b="1" i="0" u="none" strike="noStrike" kern="1200" noProof="0" dirty="0">
                          <a:solidFill>
                            <a:schemeClr val="accent1"/>
                          </a:solidFill>
                          <a:latin typeface="+mn-lt"/>
                        </a:rPr>
                        <a:t>1.7 mg, 2.4, or 7.2 mg s.c. once weekly</a:t>
                      </a:r>
                    </a:p>
                    <a:p>
                      <a:pPr marL="45720" marR="0" lvl="0" indent="-45720" algn="l">
                        <a:lnSpc>
                          <a:spcPct val="90000"/>
                        </a:lnSpc>
                        <a:spcBef>
                          <a:spcPts val="0"/>
                        </a:spcBef>
                        <a:spcAft>
                          <a:spcPts val="0"/>
                        </a:spcAft>
                        <a:buFont typeface="Arial" panose="020B0604020202020204" pitchFamily="34" charset="0"/>
                        <a:buChar char="•"/>
                      </a:pPr>
                      <a:r>
                        <a:rPr lang="en-US" sz="1000" b="1" kern="1200" noProof="0" dirty="0">
                          <a:solidFill>
                            <a:schemeClr val="tx1"/>
                          </a:solidFill>
                          <a:latin typeface="+mn-lt"/>
                          <a:ea typeface="Arial" panose="020B0604020202020204" pitchFamily="34" charset="0"/>
                          <a:cs typeface="Arial" panose="020B0604020202020204" pitchFamily="34" charset="0"/>
                        </a:rPr>
                        <a:t>Dose escalation: </a:t>
                      </a:r>
                      <a:r>
                        <a:rPr lang="en-US" sz="1000" kern="1200" noProof="0" dirty="0">
                          <a:solidFill>
                            <a:schemeClr val="tx1"/>
                          </a:solidFill>
                          <a:latin typeface="+mn-lt"/>
                          <a:ea typeface="Arial" panose="020B0604020202020204" pitchFamily="34" charset="0"/>
                          <a:cs typeface="Arial" panose="020B0604020202020204" pitchFamily="34" charset="0"/>
                        </a:rPr>
                        <a:t>Initiate at 0.25 mg once weekly for 4 weeks. Then follow the dosage escalation schedule, titrating every 4 weeks to achieve the maintenance dosage</a:t>
                      </a:r>
                    </a:p>
                    <a:p>
                      <a:pPr marL="45720" marR="0" lvl="0" indent="-72000" algn="l">
                        <a:lnSpc>
                          <a:spcPct val="90000"/>
                        </a:lnSpc>
                        <a:spcBef>
                          <a:spcPts val="0"/>
                        </a:spcBef>
                        <a:spcAft>
                          <a:spcPts val="0"/>
                        </a:spcAft>
                        <a:buFont typeface="Arial" panose="020B0604020202020204" pitchFamily="34" charset="0"/>
                        <a:buChar char="•"/>
                      </a:pPr>
                      <a:endParaRPr lang="en-US" sz="500" kern="1200" noProof="0" dirty="0">
                        <a:solidFill>
                          <a:schemeClr val="tx1"/>
                        </a:solidFill>
                        <a:latin typeface="+mn-lt"/>
                        <a:ea typeface="Arial" panose="020B0604020202020204" pitchFamily="34" charset="0"/>
                        <a:cs typeface="Arial" panose="020B0604020202020204" pitchFamily="34" charset="0"/>
                      </a:endParaRPr>
                    </a:p>
                    <a:p>
                      <a:pPr marL="45720" marR="0" lvl="0" indent="-72000" algn="l">
                        <a:lnSpc>
                          <a:spcPct val="90000"/>
                        </a:lnSpc>
                        <a:spcBef>
                          <a:spcPts val="0"/>
                        </a:spcBef>
                        <a:spcAft>
                          <a:spcPts val="0"/>
                        </a:spcAft>
                        <a:buFont typeface="Arial" panose="020B0604020202020204" pitchFamily="34" charset="0"/>
                        <a:buChar char="•"/>
                      </a:pPr>
                      <a:r>
                        <a:rPr lang="en-US" sz="1100" b="1" i="0" u="none" strike="noStrike" kern="1200" noProof="0" dirty="0">
                          <a:solidFill>
                            <a:schemeClr val="accent1"/>
                          </a:solidFill>
                          <a:latin typeface="+mn-lt"/>
                          <a:ea typeface="+mn-ea"/>
                          <a:cs typeface="+mn-cs"/>
                        </a:rPr>
                        <a:t>25 mg orally once daily</a:t>
                      </a:r>
                    </a:p>
                    <a:p>
                      <a:pPr marL="45720" marR="0" lvl="0" indent="-45720" algn="l" defTabSz="914332"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1" kern="1200" noProof="0" dirty="0">
                          <a:solidFill>
                            <a:schemeClr val="tx1"/>
                          </a:solidFill>
                          <a:latin typeface="+mn-lt"/>
                          <a:ea typeface="Arial" panose="020B0604020202020204" pitchFamily="34" charset="0"/>
                          <a:cs typeface="Arial" panose="020B0604020202020204" pitchFamily="34" charset="0"/>
                        </a:rPr>
                        <a:t>Dose escalation: </a:t>
                      </a:r>
                      <a:r>
                        <a:rPr lang="en-US" sz="1000" kern="1200" noProof="0" dirty="0">
                          <a:solidFill>
                            <a:schemeClr val="tx1"/>
                          </a:solidFill>
                          <a:latin typeface="+mn-lt"/>
                          <a:ea typeface="Arial" panose="020B0604020202020204" pitchFamily="34" charset="0"/>
                          <a:cs typeface="Arial" panose="020B0604020202020204" pitchFamily="34" charset="0"/>
                        </a:rPr>
                        <a:t>Initiate at 1.5 mg once daily for 30 days. Then follow the dosage escalation schedule, titrating every 30 days to achieve the maintenance dosage</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1282654"/>
                  </a:ext>
                </a:extLst>
              </a:tr>
              <a:tr h="1051560">
                <a:tc>
                  <a:txBody>
                    <a:bodyPr/>
                    <a:lstStyle/>
                    <a:p>
                      <a:pPr>
                        <a:lnSpc>
                          <a:spcPct val="90000"/>
                        </a:lnSpc>
                      </a:pPr>
                      <a:r>
                        <a:rPr lang="en-US" sz="1100" b="1" baseline="0" noProof="0" dirty="0">
                          <a:solidFill>
                            <a:schemeClr val="tx1"/>
                          </a:solidFill>
                          <a:latin typeface="+mn-lt"/>
                          <a:ea typeface="Arial" panose="020B0604020202020204" pitchFamily="34" charset="0"/>
                          <a:cs typeface="Arial" panose="020B0604020202020204" pitchFamily="34" charset="0"/>
                        </a:rPr>
                        <a:t>Setmelanotide, s.c.</a:t>
                      </a:r>
                      <a:r>
                        <a:rPr lang="en-US" sz="1100" b="0" baseline="0" noProof="0" dirty="0">
                          <a:solidFill>
                            <a:schemeClr val="tx1"/>
                          </a:solidFill>
                          <a:latin typeface="+mn-lt"/>
                          <a:ea typeface="Arial" panose="020B0604020202020204" pitchFamily="34" charset="0"/>
                          <a:cs typeface="Arial" panose="020B0604020202020204" pitchFamily="34" charset="0"/>
                        </a:rPr>
                        <a:t>*</a:t>
                      </a:r>
                    </a:p>
                  </a:txBody>
                  <a:tcPr marL="72000" marR="144000" marT="36000" marB="3600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354" rtl="0" eaLnBrk="1" fontAlgn="auto" latinLnBrk="0" hangingPunct="1">
                        <a:lnSpc>
                          <a:spcPct val="90000"/>
                        </a:lnSpc>
                        <a:spcBef>
                          <a:spcPts val="0"/>
                        </a:spcBef>
                        <a:spcAft>
                          <a:spcPts val="0"/>
                        </a:spcAft>
                        <a:buClrTx/>
                        <a:buSzTx/>
                        <a:buFontTx/>
                        <a:buNone/>
                        <a:tabLst/>
                        <a:defRPr/>
                      </a:pPr>
                      <a:r>
                        <a:rPr lang="en-US" sz="1000" noProof="0" dirty="0">
                          <a:solidFill>
                            <a:schemeClr val="tx1"/>
                          </a:solidFill>
                          <a:latin typeface="+mn-lt"/>
                          <a:ea typeface="Arial" panose="020B0604020202020204" pitchFamily="34" charset="0"/>
                          <a:cs typeface="Arial" panose="020B0604020202020204" pitchFamily="34" charset="0"/>
                        </a:rPr>
                        <a:t>MC4 receptor agonist</a:t>
                      </a: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a:lnSpc>
                          <a:spcPct val="90000"/>
                        </a:lnSpc>
                        <a:spcBef>
                          <a:spcPts val="0"/>
                        </a:spcBef>
                        <a:spcAft>
                          <a:spcPts val="0"/>
                        </a:spcAft>
                        <a:buFont typeface="Arial" panose="020B0604020202020204" pitchFamily="34" charset="0"/>
                        <a:buNone/>
                      </a:pPr>
                      <a:r>
                        <a:rPr lang="en-US" sz="1000" b="0" kern="1200" noProof="0" dirty="0">
                          <a:solidFill>
                            <a:schemeClr val="tx1"/>
                          </a:solidFill>
                          <a:latin typeface="+mn-lt"/>
                          <a:ea typeface="Arial" panose="020B0604020202020204" pitchFamily="34" charset="0"/>
                          <a:cs typeface="Arial" panose="020B0604020202020204" pitchFamily="34" charset="0"/>
                        </a:rPr>
                        <a:t>Patients with obesity due to POMC deficiency, PCSK1 deficiency, or LEPR deficiency </a:t>
                      </a: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72000" marR="0" lvl="0" indent="-72000" algn="l">
                        <a:lnSpc>
                          <a:spcPct val="90000"/>
                        </a:lnSpc>
                        <a:spcBef>
                          <a:spcPts val="0"/>
                        </a:spcBef>
                        <a:spcAft>
                          <a:spcPts val="0"/>
                        </a:spcAft>
                        <a:buFont typeface="Arial" panose="020B0604020202020204" pitchFamily="34" charset="0"/>
                        <a:buChar char="•"/>
                      </a:pPr>
                      <a:r>
                        <a:rPr lang="en-US" sz="1100" b="1" kern="1200" noProof="0" dirty="0">
                          <a:solidFill>
                            <a:schemeClr val="accent1"/>
                          </a:solidFill>
                          <a:latin typeface="+mn-lt"/>
                          <a:ea typeface="Arial" panose="020B0604020202020204" pitchFamily="34" charset="0"/>
                          <a:cs typeface="Arial" panose="020B0604020202020204" pitchFamily="34" charset="0"/>
                        </a:rPr>
                        <a:t>1 mg, 2 mg, or 3 mg once daily</a:t>
                      </a:r>
                    </a:p>
                    <a:p>
                      <a:pPr marL="72000" marR="0" lvl="0" indent="-72000" algn="l">
                        <a:lnSpc>
                          <a:spcPct val="90000"/>
                        </a:lnSpc>
                        <a:spcBef>
                          <a:spcPts val="0"/>
                        </a:spcBef>
                        <a:spcAft>
                          <a:spcPts val="0"/>
                        </a:spcAft>
                        <a:buFont typeface="Arial" panose="020B0604020202020204" pitchFamily="34" charset="0"/>
                        <a:buChar char="•"/>
                      </a:pPr>
                      <a:r>
                        <a:rPr lang="en-US" sz="1000" b="1" kern="1200" noProof="0" dirty="0">
                          <a:solidFill>
                            <a:schemeClr val="tx1"/>
                          </a:solidFill>
                          <a:latin typeface="+mn-lt"/>
                          <a:ea typeface="Arial" panose="020B0604020202020204" pitchFamily="34" charset="0"/>
                          <a:cs typeface="Arial" panose="020B0604020202020204" pitchFamily="34" charset="0"/>
                        </a:rPr>
                        <a:t>Dose escalation: </a:t>
                      </a:r>
                      <a:r>
                        <a:rPr lang="en-US" sz="1000" b="0" kern="1200" noProof="0" dirty="0">
                          <a:solidFill>
                            <a:schemeClr val="tx1"/>
                          </a:solidFill>
                          <a:latin typeface="+mn-lt"/>
                          <a:ea typeface="Arial" panose="020B0604020202020204" pitchFamily="34" charset="0"/>
                          <a:cs typeface="Arial" panose="020B0604020202020204" pitchFamily="34" charset="0"/>
                        </a:rPr>
                        <a:t>Initiate at 2 mg (0.2 mL) once daily for 2 weeks. </a:t>
                      </a:r>
                      <a:br>
                        <a:rPr lang="en-US" sz="1000" b="0" kern="1200" noProof="0" dirty="0">
                          <a:solidFill>
                            <a:schemeClr val="tx1"/>
                          </a:solidFill>
                          <a:latin typeface="+mn-lt"/>
                          <a:ea typeface="Arial" panose="020B0604020202020204" pitchFamily="34" charset="0"/>
                          <a:cs typeface="Arial" panose="020B0604020202020204" pitchFamily="34" charset="0"/>
                        </a:rPr>
                      </a:br>
                      <a:r>
                        <a:rPr lang="en-US" sz="1000" b="0" kern="1200" noProof="0" dirty="0">
                          <a:solidFill>
                            <a:schemeClr val="tx1"/>
                          </a:solidFill>
                          <a:latin typeface="+mn-lt"/>
                          <a:ea typeface="Arial" panose="020B0604020202020204" pitchFamily="34" charset="0"/>
                          <a:cs typeface="Arial" panose="020B0604020202020204" pitchFamily="34" charset="0"/>
                        </a:rPr>
                        <a:t>If starting dose is not tolerated, reduce to 1 mg (0.1 mL) once daily. If </a:t>
                      </a:r>
                      <a:br>
                        <a:rPr lang="en-US" sz="1000" b="0" kern="1200" noProof="0" dirty="0">
                          <a:solidFill>
                            <a:schemeClr val="tx1"/>
                          </a:solidFill>
                          <a:latin typeface="+mn-lt"/>
                          <a:ea typeface="Arial" panose="020B0604020202020204" pitchFamily="34" charset="0"/>
                          <a:cs typeface="Arial" panose="020B0604020202020204" pitchFamily="34" charset="0"/>
                        </a:rPr>
                      </a:br>
                      <a:r>
                        <a:rPr lang="en-US" sz="1000" b="0" kern="1200" noProof="0" dirty="0">
                          <a:solidFill>
                            <a:schemeClr val="tx1"/>
                          </a:solidFill>
                          <a:latin typeface="+mn-lt"/>
                          <a:ea typeface="Arial" panose="020B0604020202020204" pitchFamily="34" charset="0"/>
                          <a:cs typeface="Arial" panose="020B0604020202020204" pitchFamily="34" charset="0"/>
                        </a:rPr>
                        <a:t>2 mg daily dose is tolerated, increase the dose to 3 mg (0.3 mL). </a:t>
                      </a:r>
                      <a:br>
                        <a:rPr lang="en-US" sz="1000" b="0" kern="1200" noProof="0" dirty="0">
                          <a:solidFill>
                            <a:schemeClr val="tx1"/>
                          </a:solidFill>
                          <a:latin typeface="+mn-lt"/>
                          <a:ea typeface="Arial" panose="020B0604020202020204" pitchFamily="34" charset="0"/>
                          <a:cs typeface="Arial" panose="020B0604020202020204" pitchFamily="34" charset="0"/>
                        </a:rPr>
                      </a:br>
                      <a:r>
                        <a:rPr lang="en-US" sz="1000" b="0" kern="1200" noProof="0" dirty="0">
                          <a:solidFill>
                            <a:schemeClr val="tx1"/>
                          </a:solidFill>
                          <a:latin typeface="+mn-lt"/>
                          <a:ea typeface="Arial" panose="020B0604020202020204" pitchFamily="34" charset="0"/>
                          <a:cs typeface="Arial" panose="020B0604020202020204" pitchFamily="34" charset="0"/>
                        </a:rPr>
                        <a:t>If 3 mg daily dose is not tolerated, maintain administration of 2 mg </a:t>
                      </a:r>
                      <a:br>
                        <a:rPr lang="en-US" sz="1000" b="0" kern="1200" noProof="0" dirty="0">
                          <a:solidFill>
                            <a:schemeClr val="tx1"/>
                          </a:solidFill>
                          <a:latin typeface="+mn-lt"/>
                          <a:ea typeface="Arial" panose="020B0604020202020204" pitchFamily="34" charset="0"/>
                          <a:cs typeface="Arial" panose="020B0604020202020204" pitchFamily="34" charset="0"/>
                        </a:rPr>
                      </a:br>
                      <a:r>
                        <a:rPr lang="en-US" sz="1000" b="0" kern="1200" noProof="0" dirty="0">
                          <a:solidFill>
                            <a:schemeClr val="tx1"/>
                          </a:solidFill>
                          <a:latin typeface="+mn-lt"/>
                          <a:ea typeface="Arial" panose="020B0604020202020204" pitchFamily="34" charset="0"/>
                          <a:cs typeface="Arial" panose="020B0604020202020204" pitchFamily="34" charset="0"/>
                        </a:rPr>
                        <a:t>(0.2 mL) once daily</a:t>
                      </a:r>
                      <a:endParaRPr lang="en-US" sz="1000" b="1" kern="1200" noProof="0" dirty="0">
                        <a:solidFill>
                          <a:schemeClr val="tx1"/>
                        </a:solidFill>
                        <a:latin typeface="+mn-lt"/>
                        <a:ea typeface="Arial" panose="020B0604020202020204" pitchFamily="34" charset="0"/>
                        <a:cs typeface="Arial" panose="020B0604020202020204" pitchFamily="34" charset="0"/>
                      </a:endParaRPr>
                    </a:p>
                  </a:txBody>
                  <a:tcPr marL="144000" marR="144000" marT="36000" marB="36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416330"/>
                  </a:ext>
                </a:extLst>
              </a:tr>
              <a:tr h="960120">
                <a:tc>
                  <a:txBody>
                    <a:bodyPr/>
                    <a:lstStyle/>
                    <a:p>
                      <a:pPr>
                        <a:lnSpc>
                          <a:spcPct val="90000"/>
                        </a:lnSpc>
                      </a:pPr>
                      <a:r>
                        <a:rPr lang="en-US" sz="1100" b="1" noProof="0" dirty="0">
                          <a:solidFill>
                            <a:schemeClr val="tx1"/>
                          </a:solidFill>
                          <a:latin typeface="+mn-lt"/>
                          <a:ea typeface="Arial" panose="020B0604020202020204" pitchFamily="34" charset="0"/>
                          <a:cs typeface="Arial" panose="020B0604020202020204" pitchFamily="34" charset="0"/>
                        </a:rPr>
                        <a:t>Tirzepatide, s.c.</a:t>
                      </a:r>
                      <a:endParaRPr lang="en-US" sz="1100" b="1" baseline="30000" noProof="0" dirty="0">
                        <a:solidFill>
                          <a:schemeClr val="tx1"/>
                        </a:solidFill>
                        <a:latin typeface="+mn-lt"/>
                        <a:ea typeface="Arial" panose="020B0604020202020204" pitchFamily="34" charset="0"/>
                        <a:cs typeface="Arial" panose="020B0604020202020204" pitchFamily="34" charset="0"/>
                      </a:endParaRPr>
                    </a:p>
                  </a:txBody>
                  <a:tcPr marL="72000" marR="144000" marT="35644" marB="35644"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354" rtl="0" eaLnBrk="1" fontAlgn="auto" latinLnBrk="0" hangingPunct="1">
                        <a:lnSpc>
                          <a:spcPct val="90000"/>
                        </a:lnSpc>
                        <a:spcBef>
                          <a:spcPts val="0"/>
                        </a:spcBef>
                        <a:spcAft>
                          <a:spcPts val="0"/>
                        </a:spcAft>
                        <a:buClrTx/>
                        <a:buSzTx/>
                        <a:buFontTx/>
                        <a:buNone/>
                        <a:tabLst/>
                        <a:defRPr/>
                      </a:pPr>
                      <a:r>
                        <a:rPr lang="en-US" sz="1000" noProof="0" dirty="0">
                          <a:solidFill>
                            <a:schemeClr val="tx1"/>
                          </a:solidFill>
                          <a:latin typeface="+mn-lt"/>
                          <a:ea typeface="Arial" panose="020B0604020202020204" pitchFamily="34" charset="0"/>
                          <a:cs typeface="Arial" panose="020B0604020202020204" pitchFamily="34" charset="0"/>
                        </a:rPr>
                        <a:t>Dual GIP/GLP-1 receptor co-agonist</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a:lnSpc>
                          <a:spcPct val="90000"/>
                        </a:lnSpc>
                        <a:spcBef>
                          <a:spcPts val="0"/>
                        </a:spcBef>
                        <a:spcAft>
                          <a:spcPts val="0"/>
                        </a:spcAft>
                        <a:buFont typeface="Arial" panose="020B0604020202020204" pitchFamily="34" charset="0"/>
                        <a:buNone/>
                      </a:pPr>
                      <a:r>
                        <a:rPr lang="en-GB" sz="1000" kern="1200" noProof="0" dirty="0">
                          <a:solidFill>
                            <a:schemeClr val="tx1"/>
                          </a:solidFill>
                          <a:latin typeface="+mn-lt"/>
                          <a:ea typeface="Arial" panose="020B0604020202020204" pitchFamily="34" charset="0"/>
                          <a:cs typeface="Arial" panose="020B0604020202020204" pitchFamily="34" charset="0"/>
                        </a:rPr>
                        <a:t>1. Reduce excess body weight and maintain weight reduction long term in adults with obesity or adults with overweight in the presence of at least one weight-related comorbid condition</a:t>
                      </a:r>
                    </a:p>
                    <a:p>
                      <a:pPr marL="0" marR="0" lvl="0" indent="0" algn="l">
                        <a:lnSpc>
                          <a:spcPct val="90000"/>
                        </a:lnSpc>
                        <a:spcBef>
                          <a:spcPts val="0"/>
                        </a:spcBef>
                        <a:spcAft>
                          <a:spcPts val="0"/>
                        </a:spcAft>
                        <a:buFont typeface="Arial" panose="020B0604020202020204" pitchFamily="34" charset="0"/>
                        <a:buNone/>
                      </a:pPr>
                      <a:r>
                        <a:rPr lang="en-GB" sz="1000" dirty="0"/>
                        <a:t>2. To treat moderate to severe obstructive sleep apnea (OSA) in adults with obesity</a:t>
                      </a:r>
                      <a:endParaRPr lang="en-US" sz="1000" kern="1200" noProof="0" dirty="0">
                        <a:solidFill>
                          <a:schemeClr val="tx1"/>
                        </a:solidFill>
                        <a:latin typeface="+mn-lt"/>
                        <a:ea typeface="Arial" panose="020B0604020202020204" pitchFamily="34" charset="0"/>
                        <a:cs typeface="Arial" panose="020B0604020202020204" pitchFamily="34" charset="0"/>
                      </a:endParaRP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45720" marR="0" lvl="0" indent="-72000" algn="l">
                        <a:lnSpc>
                          <a:spcPct val="90000"/>
                        </a:lnSpc>
                        <a:spcBef>
                          <a:spcPts val="0"/>
                        </a:spcBef>
                        <a:spcAft>
                          <a:spcPts val="0"/>
                        </a:spcAft>
                        <a:buFont typeface="Arial" panose="020B0604020202020204" pitchFamily="34" charset="0"/>
                        <a:buChar char="•"/>
                      </a:pPr>
                      <a:r>
                        <a:rPr lang="en-US" sz="1100" b="1" kern="1200" noProof="0" dirty="0">
                          <a:solidFill>
                            <a:schemeClr val="accent1"/>
                          </a:solidFill>
                          <a:latin typeface="+mn-lt"/>
                          <a:ea typeface="Arial" panose="020B0604020202020204" pitchFamily="34" charset="0"/>
                          <a:cs typeface="Arial" panose="020B0604020202020204" pitchFamily="34" charset="0"/>
                        </a:rPr>
                        <a:t>5 mg, 10 mg, or 15 mg once weekly</a:t>
                      </a:r>
                    </a:p>
                    <a:p>
                      <a:pPr marL="45720" marR="0" lvl="0" indent="-45720" algn="l">
                        <a:lnSpc>
                          <a:spcPct val="90000"/>
                        </a:lnSpc>
                        <a:spcBef>
                          <a:spcPts val="0"/>
                        </a:spcBef>
                        <a:spcAft>
                          <a:spcPts val="0"/>
                        </a:spcAft>
                        <a:buFont typeface="Arial" panose="020B0604020202020204" pitchFamily="34" charset="0"/>
                        <a:buChar char="•"/>
                      </a:pPr>
                      <a:r>
                        <a:rPr lang="en-US" sz="1000" b="1" kern="1200" noProof="0" dirty="0">
                          <a:solidFill>
                            <a:schemeClr val="tx1"/>
                          </a:solidFill>
                          <a:latin typeface="+mn-lt"/>
                          <a:ea typeface="Arial" panose="020B0604020202020204" pitchFamily="34" charset="0"/>
                          <a:cs typeface="Arial" panose="020B0604020202020204" pitchFamily="34" charset="0"/>
                        </a:rPr>
                        <a:t>Dose escalation: </a:t>
                      </a:r>
                      <a:r>
                        <a:rPr lang="en-US" sz="1000" kern="1200" noProof="0" dirty="0">
                          <a:solidFill>
                            <a:schemeClr val="tx1"/>
                          </a:solidFill>
                          <a:latin typeface="+mn-lt"/>
                          <a:ea typeface="Arial" panose="020B0604020202020204" pitchFamily="34" charset="0"/>
                          <a:cs typeface="Arial" panose="020B0604020202020204" pitchFamily="34" charset="0"/>
                        </a:rPr>
                        <a:t>Initiate at 2.5 mg once weekly. After 4 weeks, increase to 5 mg injected s.c. once weekly. Increase the dosage in </a:t>
                      </a:r>
                      <a:br>
                        <a:rPr lang="en-US" sz="1000" kern="1200" noProof="0" dirty="0">
                          <a:solidFill>
                            <a:schemeClr val="tx1"/>
                          </a:solidFill>
                          <a:latin typeface="+mn-lt"/>
                          <a:ea typeface="Arial" panose="020B0604020202020204" pitchFamily="34" charset="0"/>
                          <a:cs typeface="Arial" panose="020B0604020202020204" pitchFamily="34" charset="0"/>
                        </a:rPr>
                      </a:br>
                      <a:r>
                        <a:rPr lang="en-US" sz="1000" kern="1200" noProof="0" dirty="0">
                          <a:solidFill>
                            <a:schemeClr val="tx1"/>
                          </a:solidFill>
                          <a:latin typeface="+mn-lt"/>
                          <a:ea typeface="Arial" panose="020B0604020202020204" pitchFamily="34" charset="0"/>
                          <a:cs typeface="Arial" panose="020B0604020202020204" pitchFamily="34" charset="0"/>
                        </a:rPr>
                        <a:t>2.5 mg increments after at least 4 weeks on the current dose</a:t>
                      </a:r>
                    </a:p>
                  </a:txBody>
                  <a:tcPr marL="144000" marR="144000" marT="35644" marB="35644"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13365350"/>
                  </a:ext>
                </a:extLst>
              </a:tr>
            </a:tbl>
          </a:graphicData>
        </a:graphic>
      </p:graphicFrame>
      <p:sp>
        <p:nvSpPr>
          <p:cNvPr id="6" name="TextBox 5">
            <a:extLst>
              <a:ext uri="{FF2B5EF4-FFF2-40B4-BE49-F238E27FC236}">
                <a16:creationId xmlns:a16="http://schemas.microsoft.com/office/drawing/2014/main" id="{F1E802C1-A152-D907-1B10-1E692693BB78}"/>
              </a:ext>
            </a:extLst>
          </p:cNvPr>
          <p:cNvSpPr txBox="1"/>
          <p:nvPr/>
        </p:nvSpPr>
        <p:spPr>
          <a:xfrm>
            <a:off x="152400" y="78907"/>
            <a:ext cx="2447786" cy="234744"/>
          </a:xfrm>
          <a:prstGeom prst="rect">
            <a:avLst/>
          </a:prstGeom>
          <a:noFill/>
        </p:spPr>
        <p:txBody>
          <a:bodyPr wrap="none" lIns="0" tIns="0" rIns="0" bIns="0" rtlCol="0">
            <a:spAutoFit/>
          </a:bodyPr>
          <a:lstStyle/>
          <a:p>
            <a:pPr>
              <a:lnSpc>
                <a:spcPct val="120000"/>
              </a:lnSpc>
            </a:pPr>
            <a:r>
              <a:rPr lang="en-US" sz="1400" i="1" dirty="0">
                <a:solidFill>
                  <a:schemeClr val="accent1"/>
                </a:solidFill>
              </a:rPr>
              <a:t>Updated as of March 19, 2026</a:t>
            </a:r>
          </a:p>
        </p:txBody>
      </p:sp>
    </p:spTree>
    <p:custDataLst>
      <p:tags r:id="rId1"/>
    </p:custDataLst>
    <p:extLst>
      <p:ext uri="{BB962C8B-B14F-4D97-AF65-F5344CB8AC3E}">
        <p14:creationId xmlns:p14="http://schemas.microsoft.com/office/powerpoint/2010/main" val="18102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B4033-198C-B7C6-297E-A6871B569DD0}"/>
            </a:ext>
          </a:extLst>
        </p:cNvPr>
        <p:cNvGrpSpPr/>
        <p:nvPr/>
      </p:nvGrpSpPr>
      <p:grpSpPr>
        <a:xfrm>
          <a:off x="0" y="0"/>
          <a:ext cx="0" cy="0"/>
          <a:chOff x="0" y="0"/>
          <a:chExt cx="0" cy="0"/>
        </a:xfrm>
      </p:grpSpPr>
      <p:pic>
        <p:nvPicPr>
          <p:cNvPr id="14" name="Mod09_DrugPath_03.12.26">
            <a:hlinkClick r:id="" action="ppaction://media"/>
            <a:extLst>
              <a:ext uri="{FF2B5EF4-FFF2-40B4-BE49-F238E27FC236}">
                <a16:creationId xmlns:a16="http://schemas.microsoft.com/office/drawing/2014/main" id="{06DE7289-AF00-786F-B220-27B9E6943710}"/>
              </a:ext>
            </a:extLst>
          </p:cNvPr>
          <p:cNvPicPr>
            <a:picLocks noChangeAspect="1"/>
          </p:cNvPicPr>
          <p:nvPr>
            <a:videoFile r:link="rId3"/>
            <p:extLst>
              <p:ext uri="{DAA4B4D4-6D71-4841-9C94-3DE7FCFB9230}">
                <p14:media xmlns:p14="http://schemas.microsoft.com/office/powerpoint/2010/main" r:embed="rId2"/>
              </p:ext>
            </p:extLst>
          </p:nvPr>
        </p:nvPicPr>
        <p:blipFill>
          <a:blip r:embed="rId6"/>
          <a:srcRect l="281" r="255"/>
          <a:stretch>
            <a:fillRect/>
          </a:stretch>
        </p:blipFill>
        <p:spPr>
          <a:xfrm>
            <a:off x="536241" y="1649668"/>
            <a:ext cx="11122360" cy="3867212"/>
          </a:xfrm>
          <a:prstGeom prst="rect">
            <a:avLst/>
          </a:prstGeom>
        </p:spPr>
      </p:pic>
      <p:sp>
        <p:nvSpPr>
          <p:cNvPr id="2" name="Title 1">
            <a:extLst>
              <a:ext uri="{FF2B5EF4-FFF2-40B4-BE49-F238E27FC236}">
                <a16:creationId xmlns:a16="http://schemas.microsoft.com/office/drawing/2014/main" id="{D450BD3D-70CC-7D80-95CE-D6DC6346C0A8}"/>
              </a:ext>
            </a:extLst>
          </p:cNvPr>
          <p:cNvSpPr>
            <a:spLocks noGrp="1"/>
          </p:cNvSpPr>
          <p:nvPr>
            <p:ph type="title"/>
          </p:nvPr>
        </p:nvSpPr>
        <p:spPr/>
        <p:txBody>
          <a:bodyPr>
            <a:normAutofit/>
          </a:bodyPr>
          <a:lstStyle/>
          <a:p>
            <a:r>
              <a:rPr lang="en-US" noProof="0" dirty="0"/>
              <a:t>Approved anti-obesity medications: Sites of action</a:t>
            </a:r>
            <a:r>
              <a:rPr lang="en-US" baseline="30000" noProof="0" dirty="0"/>
              <a:t>1–9</a:t>
            </a:r>
          </a:p>
        </p:txBody>
      </p:sp>
      <p:sp>
        <p:nvSpPr>
          <p:cNvPr id="33" name="Text Placeholder 32">
            <a:extLst>
              <a:ext uri="{FF2B5EF4-FFF2-40B4-BE49-F238E27FC236}">
                <a16:creationId xmlns:a16="http://schemas.microsoft.com/office/drawing/2014/main" id="{DFE4C747-B90E-97B5-6A9E-C857B3F2E605}"/>
              </a:ext>
            </a:extLst>
          </p:cNvPr>
          <p:cNvSpPr>
            <a:spLocks noGrp="1"/>
          </p:cNvSpPr>
          <p:nvPr>
            <p:ph type="body" sz="quarter" idx="13"/>
          </p:nvPr>
        </p:nvSpPr>
        <p:spPr>
          <a:xfrm>
            <a:off x="536240" y="5590338"/>
            <a:ext cx="11350960" cy="753722"/>
          </a:xfrm>
        </p:spPr>
        <p:txBody>
          <a:bodyPr/>
          <a:lstStyle/>
          <a:p>
            <a:pPr lvl="0" defTabSz="914400" fontAlgn="base">
              <a:lnSpc>
                <a:spcPct val="95000"/>
              </a:lnSpc>
              <a:spcAft>
                <a:spcPct val="0"/>
              </a:spcAft>
              <a:defRPr/>
            </a:pPr>
            <a:r>
              <a:rPr lang="en-US" dirty="0"/>
              <a:t>D/NE, dopamine/norepinephrine; ER, extended-release; GABA-R, gamma-aminobutyric acid receptor; GIP, glucose-dependent insulinotropic polypeptide; GLP-1, glucagon-like peptide 1; GLP-1, glucagon-like peptide 1; MC4R, melanocortin-4 receptor; MOP-R, μ-opioid peptide receptor; R, receptor. </a:t>
            </a:r>
          </a:p>
          <a:p>
            <a:pPr lvl="0" defTabSz="914400" fontAlgn="base">
              <a:lnSpc>
                <a:spcPct val="95000"/>
              </a:lnSpc>
              <a:spcAft>
                <a:spcPct val="0"/>
              </a:spcAft>
              <a:defRPr/>
            </a:pPr>
            <a:r>
              <a:rPr lang="en-US" dirty="0"/>
              <a:t>1. </a:t>
            </a:r>
            <a:r>
              <a:rPr lang="en-CA" dirty="0">
                <a:hlinkClick r:id="rId7"/>
              </a:rPr>
              <a:t>Qsymia</a:t>
            </a:r>
            <a:r>
              <a:rPr lang="en-CA" baseline="30000" dirty="0">
                <a:hlinkClick r:id="rId7"/>
              </a:rPr>
              <a:t>®</a:t>
            </a:r>
            <a:r>
              <a:rPr lang="en-CA" dirty="0">
                <a:hlinkClick r:id="rId7"/>
              </a:rPr>
              <a:t> (phentermine and topiramate extended-release). Prescribing information</a:t>
            </a:r>
            <a:r>
              <a:rPr lang="en-CA" dirty="0"/>
              <a:t>; 2. </a:t>
            </a:r>
            <a:r>
              <a:rPr lang="en-CA" dirty="0">
                <a:hlinkClick r:id="rId8"/>
              </a:rPr>
              <a:t>Contrave</a:t>
            </a:r>
            <a:r>
              <a:rPr lang="en-CA" baseline="30000" dirty="0">
                <a:hlinkClick r:id="rId8"/>
              </a:rPr>
              <a:t>®</a:t>
            </a:r>
            <a:r>
              <a:rPr lang="en-CA" dirty="0">
                <a:hlinkClick r:id="rId8"/>
              </a:rPr>
              <a:t> (naltrexone HCl and bupropion HCl). Prescribing information</a:t>
            </a:r>
            <a:r>
              <a:rPr lang="en-CA" dirty="0"/>
              <a:t>; 3.</a:t>
            </a:r>
            <a:r>
              <a:rPr lang="en-CA" dirty="0">
                <a:hlinkClick r:id="rId9"/>
              </a:rPr>
              <a:t>Wegovy</a:t>
            </a:r>
            <a:r>
              <a:rPr lang="en-CA" baseline="30000" dirty="0">
                <a:hlinkClick r:id="rId9"/>
              </a:rPr>
              <a:t>®</a:t>
            </a:r>
            <a:r>
              <a:rPr lang="en-CA" dirty="0">
                <a:hlinkClick r:id="rId9"/>
              </a:rPr>
              <a:t> (</a:t>
            </a:r>
            <a:r>
              <a:rPr lang="fr-FR" dirty="0">
                <a:hlinkClick r:id="rId9"/>
              </a:rPr>
              <a:t>semaglutide tablets 25 mg; </a:t>
            </a:r>
            <a:br>
              <a:rPr lang="fr-FR" dirty="0">
                <a:hlinkClick r:id="rId9"/>
              </a:rPr>
            </a:br>
            <a:r>
              <a:rPr lang="fr-FR" dirty="0">
                <a:hlinkClick r:id="rId9"/>
              </a:rPr>
              <a:t>semaglutide injection 7.2 mg</a:t>
            </a:r>
            <a:r>
              <a:rPr lang="en-CA" dirty="0">
                <a:hlinkClick r:id="rId9"/>
              </a:rPr>
              <a:t>). Prescribing information</a:t>
            </a:r>
            <a:r>
              <a:rPr lang="en-CA" dirty="0"/>
              <a:t>; 4. </a:t>
            </a:r>
            <a:r>
              <a:rPr lang="en-CA" dirty="0">
                <a:hlinkClick r:id="rId10"/>
              </a:rPr>
              <a:t>Saxenda</a:t>
            </a:r>
            <a:r>
              <a:rPr lang="en-CA" baseline="30000" dirty="0">
                <a:hlinkClick r:id="rId10"/>
              </a:rPr>
              <a:t>®</a:t>
            </a:r>
            <a:r>
              <a:rPr lang="en-CA" dirty="0">
                <a:hlinkClick r:id="rId10"/>
              </a:rPr>
              <a:t> (liraglutide 3 mg). Prescribing information</a:t>
            </a:r>
            <a:r>
              <a:rPr lang="en-CA" dirty="0"/>
              <a:t>; 5. </a:t>
            </a:r>
            <a:r>
              <a:rPr lang="en-US" dirty="0"/>
              <a:t>Chakhtoura M et al. eClinicalMedicine 2023;58:101882; 6. </a:t>
            </a:r>
            <a:r>
              <a:rPr lang="en-CA" dirty="0">
                <a:hlinkClick r:id="rId11"/>
              </a:rPr>
              <a:t>Zepbound</a:t>
            </a:r>
            <a:r>
              <a:rPr lang="en-CA" baseline="30000" dirty="0">
                <a:hlinkClick r:id="rId11"/>
              </a:rPr>
              <a:t>®</a:t>
            </a:r>
            <a:r>
              <a:rPr lang="en-CA" dirty="0">
                <a:hlinkClick r:id="rId11"/>
              </a:rPr>
              <a:t> (tirzepatide). </a:t>
            </a:r>
            <a:br>
              <a:rPr lang="en-CA" dirty="0">
                <a:hlinkClick r:id="rId11"/>
              </a:rPr>
            </a:br>
            <a:r>
              <a:rPr lang="en-CA" dirty="0">
                <a:hlinkClick r:id="rId11"/>
              </a:rPr>
              <a:t>Prescribing information</a:t>
            </a:r>
            <a:r>
              <a:rPr lang="en-CA" dirty="0"/>
              <a:t>; </a:t>
            </a:r>
            <a:r>
              <a:rPr lang="en-GB" dirty="0"/>
              <a:t>7. </a:t>
            </a:r>
            <a:r>
              <a:rPr lang="en-US" dirty="0"/>
              <a:t>Nauck MA, D’Alessio DA. Cardiovasc Diabetol 2022;21:169; 8. </a:t>
            </a:r>
            <a:r>
              <a:rPr lang="en-CA" dirty="0">
                <a:hlinkClick r:id="rId12"/>
              </a:rPr>
              <a:t>IMCIVREE</a:t>
            </a:r>
            <a:r>
              <a:rPr lang="en-CA" baseline="30000" dirty="0">
                <a:hlinkClick r:id="rId12"/>
              </a:rPr>
              <a:t>® </a:t>
            </a:r>
            <a:r>
              <a:rPr lang="en-CA" dirty="0">
                <a:hlinkClick r:id="rId12"/>
              </a:rPr>
              <a:t>(setmelanotide). Prescribing information</a:t>
            </a:r>
            <a:r>
              <a:rPr lang="en-CA" dirty="0"/>
              <a:t>; 9. </a:t>
            </a:r>
            <a:r>
              <a:rPr lang="en-US" dirty="0"/>
              <a:t>Srivastava G, Apovian CM. Nat Rev 2018;14:12–24.</a:t>
            </a:r>
            <a:endParaRPr lang="en-CA" dirty="0"/>
          </a:p>
        </p:txBody>
      </p:sp>
      <p:grpSp>
        <p:nvGrpSpPr>
          <p:cNvPr id="4" name="Group 3">
            <a:extLst>
              <a:ext uri="{FF2B5EF4-FFF2-40B4-BE49-F238E27FC236}">
                <a16:creationId xmlns:a16="http://schemas.microsoft.com/office/drawing/2014/main" id="{08562FDD-4BC8-1A3B-BE5A-849DCBDEEEC7}"/>
              </a:ext>
            </a:extLst>
          </p:cNvPr>
          <p:cNvGrpSpPr/>
          <p:nvPr/>
        </p:nvGrpSpPr>
        <p:grpSpPr>
          <a:xfrm>
            <a:off x="10884677" y="1153399"/>
            <a:ext cx="1357087" cy="1068986"/>
            <a:chOff x="10548774" y="1675915"/>
            <a:chExt cx="1357087" cy="1068986"/>
          </a:xfrm>
        </p:grpSpPr>
        <p:grpSp>
          <p:nvGrpSpPr>
            <p:cNvPr id="7" name="Group 6">
              <a:extLst>
                <a:ext uri="{FF2B5EF4-FFF2-40B4-BE49-F238E27FC236}">
                  <a16:creationId xmlns:a16="http://schemas.microsoft.com/office/drawing/2014/main" id="{C658D23A-7798-8F0F-D862-D7B4961C52C5}"/>
                </a:ext>
              </a:extLst>
            </p:cNvPr>
            <p:cNvGrpSpPr/>
            <p:nvPr/>
          </p:nvGrpSpPr>
          <p:grpSpPr>
            <a:xfrm>
              <a:off x="10797765" y="1675915"/>
              <a:ext cx="895738" cy="835090"/>
              <a:chOff x="282165" y="52999"/>
              <a:chExt cx="895738" cy="835090"/>
            </a:xfrm>
          </p:grpSpPr>
          <p:sp>
            <p:nvSpPr>
              <p:cNvPr id="9" name="Oval 8">
                <a:extLst>
                  <a:ext uri="{FF2B5EF4-FFF2-40B4-BE49-F238E27FC236}">
                    <a16:creationId xmlns:a16="http://schemas.microsoft.com/office/drawing/2014/main" id="{151CA596-C7DD-471B-A5B2-ED62F055222C}"/>
                  </a:ext>
                </a:extLst>
              </p:cNvPr>
              <p:cNvSpPr/>
              <p:nvPr/>
            </p:nvSpPr>
            <p:spPr>
              <a:xfrm>
                <a:off x="282165" y="52999"/>
                <a:ext cx="895738" cy="83509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72000" tIns="36000" rIns="72000" bIns="36000" rtlCol="0" anchor="ctr"/>
              <a:lstStyle/>
              <a:p>
                <a:pPr algn="ctr"/>
                <a:endParaRPr lang="en-US" sz="2000" noProof="0" dirty="0"/>
              </a:p>
            </p:txBody>
          </p:sp>
          <p:pic>
            <p:nvPicPr>
              <p:cNvPr id="10" name="Graphic 9" descr="Presentation with media outline">
                <a:extLst>
                  <a:ext uri="{FF2B5EF4-FFF2-40B4-BE49-F238E27FC236}">
                    <a16:creationId xmlns:a16="http://schemas.microsoft.com/office/drawing/2014/main" id="{E7004AF2-04B4-D4D4-4887-CCA5D885888E}"/>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331923" y="72433"/>
                <a:ext cx="796222" cy="796222"/>
              </a:xfrm>
              <a:prstGeom prst="rect">
                <a:avLst/>
              </a:prstGeom>
            </p:spPr>
          </p:pic>
        </p:grpSp>
        <p:sp>
          <p:nvSpPr>
            <p:cNvPr id="8" name="TextBox 7">
              <a:extLst>
                <a:ext uri="{FF2B5EF4-FFF2-40B4-BE49-F238E27FC236}">
                  <a16:creationId xmlns:a16="http://schemas.microsoft.com/office/drawing/2014/main" id="{706CF422-166D-E849-5C83-242463810C7A}"/>
                </a:ext>
              </a:extLst>
            </p:cNvPr>
            <p:cNvSpPr txBox="1"/>
            <p:nvPr/>
          </p:nvSpPr>
          <p:spPr>
            <a:xfrm>
              <a:off x="10548774" y="2591013"/>
              <a:ext cx="1357087" cy="153888"/>
            </a:xfrm>
            <a:prstGeom prst="rect">
              <a:avLst/>
            </a:prstGeom>
            <a:noFill/>
          </p:spPr>
          <p:txBody>
            <a:bodyPr wrap="square" lIns="0" tIns="0" rIns="0" bIns="0" rtlCol="0">
              <a:spAutoFit/>
            </a:bodyPr>
            <a:lstStyle/>
            <a:p>
              <a:pPr algn="ctr"/>
              <a:r>
                <a:rPr lang="en-US" sz="1000" i="1" dirty="0">
                  <a:solidFill>
                    <a:schemeClr val="accent3"/>
                  </a:solidFill>
                </a:rPr>
                <a:t>Click to play video</a:t>
              </a:r>
            </a:p>
          </p:txBody>
        </p:sp>
      </p:grpSp>
      <p:sp>
        <p:nvSpPr>
          <p:cNvPr id="12" name="Rectangle: Rounded Corners 11">
            <a:extLst>
              <a:ext uri="{FF2B5EF4-FFF2-40B4-BE49-F238E27FC236}">
                <a16:creationId xmlns:a16="http://schemas.microsoft.com/office/drawing/2014/main" id="{58238D41-3B71-7B8B-F3CB-8D668264FDE5}"/>
              </a:ext>
            </a:extLst>
          </p:cNvPr>
          <p:cNvSpPr/>
          <p:nvPr/>
        </p:nvSpPr>
        <p:spPr>
          <a:xfrm>
            <a:off x="9677400" y="5976205"/>
            <a:ext cx="2209800" cy="348395"/>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noProof="0" dirty="0">
                <a:solidFill>
                  <a:schemeClr val="tx1"/>
                </a:solidFill>
              </a:rPr>
              <a:t>See Modules 2 &amp; 3 for more disease state information</a:t>
            </a:r>
          </a:p>
        </p:txBody>
      </p:sp>
    </p:spTree>
    <p:custDataLst>
      <p:tags r:id="rId1"/>
    </p:custDataLst>
    <p:extLst>
      <p:ext uri="{BB962C8B-B14F-4D97-AF65-F5344CB8AC3E}">
        <p14:creationId xmlns:p14="http://schemas.microsoft.com/office/powerpoint/2010/main" val="358388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6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CONTEXTUAL_SHAPES_AGENDA_DESIGNER" val="{&quot;Divider1&quot;:{&quot;Title&quot;:{&quot;AutoShapeType&quot;:1,&quot;Visible&quot;:-1,&quot;LockAspectRatio&quot;:0,&quot;CanUpdateAdjustments&quot;:true,&quot;Adjustment1&quot;:-1.0,&quot;Adjustment2&quot;:-1.0,&quot;CanManagePosition&quot;:true,&quot;Left&quot;:240.0,&quot;Top&quot;:216.0,&quot;Width&quot;:700.0,&quot;Height&quot;:108.0,&quot;Rotation&quot;:-1.0,&quot;TextFrame2AutoSize&quot;:1,&quot;TextFrame2TextRangeFontName&quot;:&quot;&quot;,&quot;TextFrameMarginTop&quot;:0.0,&quot;TextFrameMarginLeft&quot;:0.0,&quot;TextFrameMarginRight&quot;:0.0,&quot;TextFrameMarginBottom&quot;:0.0,&quot;TextFrameWordWrap&quot;:-1,&quot;TextFrameTextRangeFontSize&quot;:30.0,&quot;TextFrameTextRangeFontColorHexa&quot;:&quot;#001965&quot;,&quot;TextFrameTextRangeFontBold&quot;:0,&quot;TextFrameTextRangeFontItalic&quot;:0,&quot;TextFrameTextRangeFontUnderline&quot;:0,&quot;TextFrameVerticalAnchor&quot;:1,&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Number&quot;:{&quot;AutoShapeType&quot;:1,&quot;Visible&quot;:-1,&quot;LockAspectRatio&quot;:0,&quot;CanUpdateAdjustments&quot;:true,&quot;Adjustment1&quot;:-1.0,&quot;Adjustment2&quot;:-1.0,&quot;CanManagePosition&quot;:true,&quot;Left&quot;:115.2,&quot;Top&quot;:216.0,&quot;Width&quot;:81.0,&quot;Height&quot;:81.0,&quot;Rotation&quot;:-1.0,&quot;TextFrame2AutoSize&quot;:0,&quot;TextFrame2TextRangeFontName&quot;:&quot;&quot;,&quot;TextFrameMarginTop&quot;:0.0,&quot;TextFrameMarginLeft&quot;:0.0,&quot;TextFrameMarginRight&quot;:0.0,&quot;TextFrameMarginBottom&quot;:0.0,&quot;TextFrameWordWrap&quot;:0,&quot;TextFrameTextRangeFontSize&quot;:30.0,&quot;TextFrameTextRangeFontColorHexa&quot;:&quot;#FFFFFF&quot;,&quot;TextFrameTextRangeFontBold&quot;:0,&quot;TextFrameTextRangeFontItalic&quot;:0,&quot;TextFrameTextRangeFontUnderline&quot;:0,&quot;TextFrameVerticalAnchor&quot;:3,&quot;TextFrameHorizontalAnchor&quot;:2,&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true},&quot;Line&quot;:{&quot;AutoShapeType&quot;:1,&quot;Visible&quot;:-1,&quot;LockAspectRatio&quot;:0,&quot;CanUpdateAdjustments&quot;:true,&quot;Adjustment1&quot;:-1.0,&quot;Adjustment2&quot;:-1.0,&quot;CanManagePosition&quot;:true,&quot;Left&quot;:240.0,&quot;Top&quot;:331.0,&quot;Width&quot;:700.0,&quot;Height&quot;:0.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0.0,&quot;LineDashStyle&quot;:1,&quot;LineEndArrowheadStyle&quot;:1,&quot;LineBeginArrowheadStyle&quot;:1,&quot;ShouldSendToBack&quot;:false,&quot;NeedsApplyToAll&quot;:false}},&quot;TableOfContent1&quot;:{&quot;MarginLeft&quot;:76.8,&quot;MarginRight&quot;:76.79999,&quot;MarginTop&quot;:86.4,&quot;MarginBottom&quot;:21.599975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FFFFFF&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Back&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true,&quot;NeedsApplyToAll&quot;:false},&quot;Inactive&quot;:{&quot;AutoShapeType&quot;:1,&quot;Visible&quot;:0,&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null,&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null,&quot;FillTransparency&quot;:0.0,&quot;LineVisible&quot;:-1,&quot;LineForeColorHexa&quot;:null,&quot;LineWeight&quot;:0.0,&quot;LineDashStyle&quot;:1,&quot;LineEndArrowheadStyle&quot;:1,&quot;LineBeginArrowheadStyle&quot;:1,&quot;ShouldSendToBack&quot;:true,&quot;NeedsApplyToAll&quot;:false},&quot;CoverPage&quot;:{&quot;AutoShapeType&quot;:1,&quot;Visible&quot;:0,&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null,&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null,&quot;FillTransparency&quot;:0.0,&quot;LineVisible&quot;:-1,&quot;LineForeColorHexa&quot;:null,&quot;LineWeight&quot;:0.0,&quot;LineDashStyle&quot;:1,&quot;LineEndArrowheadStyle&quot;:1,&quot;LineBeginArrowheadStyle&quot;:1,&quot;ShouldSendToBack&quot;:true,&quot;NeedsApplyToAll&quot;:false}},&quot;Number&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D9D9D9&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0,&quot;LineForeColorHexa&quot;:null,&quot;LineWeight&quot;:0.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TableOfContent3&quot;:{&quot;MarginLeft&quot;:76.8,&quot;MarginRight&quot;:76.8,&quot;MarginTop&quot;:86.4,&quot;MarginBottom&quot;:21.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Inactiv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2EC4B6&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FFFFFF&quot;,&quot;FillTransparency&quot;:0.0,&quot;LineVisible&quot;:-1,&quot;LineForeColorHexa&quot;:&quot;#2EC4B6&quot;,&quot;LineWeight&quot;:2.0,&quot;LineDashStyle&quot;:1,&quot;LineEndArrowheadStyle&quot;:1,&quot;LineBeginArrowheadStyle&quot;:1,&quot;ShouldSendToBack&quot;:false,&quot;NeedsApplyToAll&quot;:false},&quot;CoverPage&quot;:{&quot;AutoShapeType&quot;:9,&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Lin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2.0,&quot;LineDashStyle&quot;:1,&quot;LineEndArrowheadStyle&quot;:1,&quot;LineBeginArrowheadStyle&quot;:1,&quot;ShouldSendToBack&quot;:true,&quot;NeedsApplyToAll&quot;:false}},&quot;TableOfContent4&quot;:{&quot;MarginLeft&quot;:76.8,&quot;MarginRight&quot;:76.8,&quot;MarginTop&quot;:86.4,&quot;MarginBottom&quot;:21.6,&quot;ShouldVerticalCenter&quot;:true,&quot;Title&quot;:{&quot;AutoShapeType&quot;:1,&quot;Visible&quot;:-1,&quot;LockAspectRatio&quot;:0,&quot;CanUpdateAdjustments&quot;:true,&quot;Adjustment1&quot;:-1.0,&quot;Adjustment2&quot;:-1.0,&quot;CanManagePosition&quot;:true,&quot;Left&quot;:76.8,&quot;Top&quot;:54.0,&quot;Width&quot;:768.0,&quot;Height&quot;:30.0,&quot;Rotation&quot;: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Inactiv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2EC4B6&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FFFFFF&quot;,&quot;FillTransparency&quot;:0.0,&quot;LineVisible&quot;:-1,&quot;LineForeColorHexa&quot;:&quot;#2EC4B6&quot;,&quot;LineWeight&quot;:2.0,&quot;LineDashStyle&quot;:1,&quot;LineEndArrowheadStyle&quot;:1,&quot;LineBeginArrowheadStyle&quot;:1,&quot;ShouldSendToBack&quot;:false,&quot;NeedsApplyToAll&quot;:false},&quot;CoverPage&quot;:{&quot;AutoShapeType&quot;:9,&quot;Visible&quot;:-1,&quot;LockAspectRatio&quot;:-1,&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Bold&quot;:-1,&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1,&quot;FillForeColorHexa&quot;:&quot;#2EC4B6&quot;,&quot;FillTransparency&quot;:0.0,&quot;LineVisible&quot;:-1,&quot;LineForeColorHexa&quot;:&quot;#2EC4B6&quot;,&quot;LineWeight&quot;:2.0,&quot;LineDashStyle&quot;:1,&quot;LineEndArrowheadStyle&quot;:1,&quot;LineBeginArrowheadStyle&quot;:1,&quot;ShouldSendToBack&quot;:false,&quot;NeedsApplyToAll&quot;:false}},&quot;SlideIndex&quot;:{&quot;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Inactiv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CoverPage&quot;:{&quot;AutoShapeType&quot;:1,&quot;Visible&quot;:-1,&quot;LockAspectRatio&quot;:0,&quot;CanUpdateAdjustments&quot;:tru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1.0,&quot;LineVisible&quot;:0,&quot;LineForeColorHexa&quot;:null,&quot;LineWeight&quot;:0.0,&quot;LineDashStyle&quot;:1,&quot;LineEndArrowheadStyle&quot;:1,&quot;LineBeginArrowheadStyle&quot;:1,&quot;ShouldSendToBack&quot;:false,&quot;NeedsApplyToAll&quot;:false}},&quot;Arc&quot;:{&quot;AutoShapeType&quot;:25,&quot;Visible&quot;:-1,&quot;LockAspectRatio&quot;:0,&quot;CanUpdateAdjustments&quot;:false,&quot;Adjustment1&quot;:-1.0,&quot;Adjustment2&quot;:-1.0,&quot;CanManagePosition&quot;:false,&quot;Left&quot;:-1.0,&quot;Top&quot;:-1.0,&quot;Width&quot;:-1.0,&quot;Height&quot;:-1.0,&quot;Rotation&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1965&quot;,&quot;TextFrameTextRangeFontBold&quot;:0,&quot;TextFrameTextRangeFontItalic&quot;:0,&quot;TextFrameTextRangeFontUnderline&quot;:0,&quot;TextFrameVerticalAnchor&quot;:3,&quot;TextFrameHorizontalAnchor&quot;:1,&quot;TextFrameTextRangeParagraphFormatBulletType&quot;:0,&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FillVisible&quot;:0,&quot;FillForeColorHexa&quot;:null,&quot;FillTransparency&quot;:0.0,&quot;LineVisible&quot;:-1,&quot;LineForeColorHexa&quot;:&quot;#2EC4B6&quot;,&quot;LineWeight&quot;:2.0,&quot;LineDashStyle&quot;:1,&quot;LineEndArrowheadStyle&quot;:1,&quot;LineBeginArrowheadStyle&quot;:1,&quot;ShouldSendToBack&quot;:true,&quot;NeedsApplyToAll&quot;:false}}}"/>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40.xml><?xml version="1.0" encoding="utf-8"?>
<p:tagLst xmlns:a="http://schemas.openxmlformats.org/drawingml/2006/main" xmlns:r="http://schemas.openxmlformats.org/officeDocument/2006/relationships" xmlns:p="http://schemas.openxmlformats.org/presentationml/2006/main">
  <p:tag name="[SUBGRID]" val="[SubGrid]"/>
</p:tagLst>
</file>

<file path=ppt/tags/tag41.xml><?xml version="1.0" encoding="utf-8"?>
<p:tagLst xmlns:a="http://schemas.openxmlformats.org/drawingml/2006/main" xmlns:r="http://schemas.openxmlformats.org/officeDocument/2006/relationships" xmlns:p="http://schemas.openxmlformats.org/presentationml/2006/main">
  <p:tag name="[SUBGRID]" val="[SubGrid]"/>
</p:tagLst>
</file>

<file path=ppt/tags/tag42.xml><?xml version="1.0" encoding="utf-8"?>
<p:tagLst xmlns:a="http://schemas.openxmlformats.org/drawingml/2006/main" xmlns:r="http://schemas.openxmlformats.org/officeDocument/2006/relationships" xmlns:p="http://schemas.openxmlformats.org/presentationml/2006/main">
  <p:tag name="[SUBGRID]" val="[SubGrid]"/>
</p:tagLst>
</file>

<file path=ppt/tags/tag43.xml><?xml version="1.0" encoding="utf-8"?>
<p:tagLst xmlns:a="http://schemas.openxmlformats.org/drawingml/2006/main" xmlns:r="http://schemas.openxmlformats.org/officeDocument/2006/relationships" xmlns:p="http://schemas.openxmlformats.org/presentationml/2006/main">
  <p:tag name="[SUBGRID]" val="[SubGrid]"/>
</p:tagLst>
</file>

<file path=ppt/tags/tag44.xml><?xml version="1.0" encoding="utf-8"?>
<p:tagLst xmlns:a="http://schemas.openxmlformats.org/drawingml/2006/main" xmlns:r="http://schemas.openxmlformats.org/officeDocument/2006/relationships" xmlns:p="http://schemas.openxmlformats.org/presentationml/2006/main">
  <p:tag name="[SUBGRID]" val="[SubGrid]"/>
</p:tagLst>
</file>

<file path=ppt/tags/tag45.xml><?xml version="1.0" encoding="utf-8"?>
<p:tagLst xmlns:a="http://schemas.openxmlformats.org/drawingml/2006/main" xmlns:r="http://schemas.openxmlformats.org/officeDocument/2006/relationships" xmlns:p="http://schemas.openxmlformats.org/presentationml/2006/main">
  <p:tag name="[SUBGRID]" val="[SubGrid]"/>
</p:tagLst>
</file>

<file path=ppt/tags/tag46.xml><?xml version="1.0" encoding="utf-8"?>
<p:tagLst xmlns:a="http://schemas.openxmlformats.org/drawingml/2006/main" xmlns:r="http://schemas.openxmlformats.org/officeDocument/2006/relationships" xmlns:p="http://schemas.openxmlformats.org/presentationml/2006/main">
  <p:tag name="[SUBGRID]" val="[SubGrid]"/>
</p:tagLst>
</file>

<file path=ppt/tags/tag47.xml><?xml version="1.0" encoding="utf-8"?>
<p:tagLst xmlns:a="http://schemas.openxmlformats.org/drawingml/2006/main" xmlns:r="http://schemas.openxmlformats.org/officeDocument/2006/relationships" xmlns:p="http://schemas.openxmlformats.org/presentationml/2006/main">
  <p:tag name="[SUBGRID]" val="[SubGrid]"/>
</p:tagLst>
</file>

<file path=ppt/tags/tag48.xml><?xml version="1.0" encoding="utf-8"?>
<p:tagLst xmlns:a="http://schemas.openxmlformats.org/drawingml/2006/main" xmlns:r="http://schemas.openxmlformats.org/officeDocument/2006/relationships" xmlns:p="http://schemas.openxmlformats.org/presentationml/2006/main">
  <p:tag name="[SUBGRID]" val="[SubGrid]"/>
</p:tagLst>
</file>

<file path=ppt/tags/tag49.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50.xml><?xml version="1.0" encoding="utf-8"?>
<p:tagLst xmlns:a="http://schemas.openxmlformats.org/drawingml/2006/main" xmlns:r="http://schemas.openxmlformats.org/officeDocument/2006/relationships" xmlns:p="http://schemas.openxmlformats.org/presentationml/2006/main">
  <p:tag name="[SUBGRID]" val="[SubGrid]"/>
</p:tagLst>
</file>

<file path=ppt/tags/tag51.xml><?xml version="1.0" encoding="utf-8"?>
<p:tagLst xmlns:a="http://schemas.openxmlformats.org/drawingml/2006/main" xmlns:r="http://schemas.openxmlformats.org/officeDocument/2006/relationships" xmlns:p="http://schemas.openxmlformats.org/presentationml/2006/main">
  <p:tag name="[SUBGRID]" val="[SubGrid]"/>
</p:tagLst>
</file>

<file path=ppt/tags/tag52.xml><?xml version="1.0" encoding="utf-8"?>
<p:tagLst xmlns:a="http://schemas.openxmlformats.org/drawingml/2006/main" xmlns:r="http://schemas.openxmlformats.org/officeDocument/2006/relationships" xmlns:p="http://schemas.openxmlformats.org/presentationml/2006/main">
  <p:tag name="[SUBGRID]" val="[SubGrid]"/>
</p:tagLst>
</file>

<file path=ppt/tags/tag53.xml><?xml version="1.0" encoding="utf-8"?>
<p:tagLst xmlns:a="http://schemas.openxmlformats.org/drawingml/2006/main" xmlns:r="http://schemas.openxmlformats.org/officeDocument/2006/relationships" xmlns:p="http://schemas.openxmlformats.org/presentationml/2006/main">
  <p:tag name="[SUBGRID]" val="[SubGrid]"/>
</p:tagLst>
</file>

<file path=ppt/tags/tag54.xml><?xml version="1.0" encoding="utf-8"?>
<p:tagLst xmlns:a="http://schemas.openxmlformats.org/drawingml/2006/main" xmlns:r="http://schemas.openxmlformats.org/officeDocument/2006/relationships" xmlns:p="http://schemas.openxmlformats.org/presentationml/2006/main">
  <p:tag name="[SUBGRID]" val="[SubGrid]"/>
</p:tagLst>
</file>

<file path=ppt/tags/tag55.xml><?xml version="1.0" encoding="utf-8"?>
<p:tagLst xmlns:a="http://schemas.openxmlformats.org/drawingml/2006/main" xmlns:r="http://schemas.openxmlformats.org/officeDocument/2006/relationships" xmlns:p="http://schemas.openxmlformats.org/presentationml/2006/main">
  <p:tag name="[SUBGRID]" val="[SubGrid]"/>
</p:tagLst>
</file>

<file path=ppt/tags/tag56.xml><?xml version="1.0" encoding="utf-8"?>
<p:tagLst xmlns:a="http://schemas.openxmlformats.org/drawingml/2006/main" xmlns:r="http://schemas.openxmlformats.org/officeDocument/2006/relationships" xmlns:p="http://schemas.openxmlformats.org/presentationml/2006/main">
  <p:tag name="[SUBGRID]" val="[SubGrid]"/>
</p:tagLst>
</file>

<file path=ppt/tags/tag57.xml><?xml version="1.0" encoding="utf-8"?>
<p:tagLst xmlns:a="http://schemas.openxmlformats.org/drawingml/2006/main" xmlns:r="http://schemas.openxmlformats.org/officeDocument/2006/relationships" xmlns:p="http://schemas.openxmlformats.org/presentationml/2006/main">
  <p:tag name="[SUBGRID]" val="[SubGrid]"/>
</p:tagLst>
</file>

<file path=ppt/tags/tag58.xml><?xml version="1.0" encoding="utf-8"?>
<p:tagLst xmlns:a="http://schemas.openxmlformats.org/drawingml/2006/main" xmlns:r="http://schemas.openxmlformats.org/officeDocument/2006/relationships" xmlns:p="http://schemas.openxmlformats.org/presentationml/2006/main">
  <p:tag name="[SUBGRID]" val="[SubGrid]"/>
</p:tagLst>
</file>

<file path=ppt/tags/tag59.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60.xml><?xml version="1.0" encoding="utf-8"?>
<p:tagLst xmlns:a="http://schemas.openxmlformats.org/drawingml/2006/main" xmlns:r="http://schemas.openxmlformats.org/officeDocument/2006/relationships" xmlns:p="http://schemas.openxmlformats.org/presentationml/2006/main">
  <p:tag name="[SUBGRID]" val="[SubGrid]"/>
</p:tagLst>
</file>

<file path=ppt/tags/tag61.xml><?xml version="1.0" encoding="utf-8"?>
<p:tagLst xmlns:a="http://schemas.openxmlformats.org/drawingml/2006/main" xmlns:r="http://schemas.openxmlformats.org/officeDocument/2006/relationships" xmlns:p="http://schemas.openxmlformats.org/presentationml/2006/main">
  <p:tag name="[SUBGRID]" val="[SubGrid]"/>
</p:tagLst>
</file>

<file path=ppt/tags/tag62.xml><?xml version="1.0" encoding="utf-8"?>
<p:tagLst xmlns:a="http://schemas.openxmlformats.org/drawingml/2006/main" xmlns:r="http://schemas.openxmlformats.org/officeDocument/2006/relationships" xmlns:p="http://schemas.openxmlformats.org/presentationml/2006/main">
  <p:tag name="[SUBGRID]" val="[SubGrid]"/>
</p:tagLst>
</file>

<file path=ppt/tags/tag63.xml><?xml version="1.0" encoding="utf-8"?>
<p:tagLst xmlns:a="http://schemas.openxmlformats.org/drawingml/2006/main" xmlns:r="http://schemas.openxmlformats.org/officeDocument/2006/relationships" xmlns:p="http://schemas.openxmlformats.org/presentationml/2006/main">
  <p:tag name="[SUBGRID]" val="[SubGrid]"/>
</p:tagLst>
</file>

<file path=ppt/tags/tag64.xml><?xml version="1.0" encoding="utf-8"?>
<p:tagLst xmlns:a="http://schemas.openxmlformats.org/drawingml/2006/main" xmlns:r="http://schemas.openxmlformats.org/officeDocument/2006/relationships" xmlns:p="http://schemas.openxmlformats.org/presentationml/2006/main">
  <p:tag name="[SUBGRID]" val="[SubGrid]"/>
</p:tagLst>
</file>

<file path=ppt/tags/tag65.xml><?xml version="1.0" encoding="utf-8"?>
<p:tagLst xmlns:a="http://schemas.openxmlformats.org/drawingml/2006/main" xmlns:r="http://schemas.openxmlformats.org/officeDocument/2006/relationships" xmlns:p="http://schemas.openxmlformats.org/presentationml/2006/main">
  <p:tag name="[SUBGRID]" val="[SubGrid]"/>
</p:tagLst>
</file>

<file path=ppt/tags/tag66.xml><?xml version="1.0" encoding="utf-8"?>
<p:tagLst xmlns:a="http://schemas.openxmlformats.org/drawingml/2006/main" xmlns:r="http://schemas.openxmlformats.org/officeDocument/2006/relationships" xmlns:p="http://schemas.openxmlformats.org/presentationml/2006/main">
  <p:tag name="[SUBGRID]" val="[SubGrid]"/>
</p:tagLst>
</file>

<file path=ppt/tags/tag67.xml><?xml version="1.0" encoding="utf-8"?>
<p:tagLst xmlns:a="http://schemas.openxmlformats.org/drawingml/2006/main" xmlns:r="http://schemas.openxmlformats.org/officeDocument/2006/relationships" xmlns:p="http://schemas.openxmlformats.org/presentationml/2006/main">
  <p:tag name="[SUBGRID]" val="[SubGrid]"/>
</p:tagLst>
</file>

<file path=ppt/tags/tag68.xml><?xml version="1.0" encoding="utf-8"?>
<p:tagLst xmlns:a="http://schemas.openxmlformats.org/drawingml/2006/main" xmlns:r="http://schemas.openxmlformats.org/officeDocument/2006/relationships" xmlns:p="http://schemas.openxmlformats.org/presentationml/2006/main">
  <p:tag name="[SUBGRID]" val="[SubGrid]"/>
</p:tagLst>
</file>

<file path=ppt/tags/tag69.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70.xml><?xml version="1.0" encoding="utf-8"?>
<p:tagLst xmlns:a="http://schemas.openxmlformats.org/drawingml/2006/main" xmlns:r="http://schemas.openxmlformats.org/officeDocument/2006/relationships" xmlns:p="http://schemas.openxmlformats.org/presentationml/2006/main">
  <p:tag name="[SUBGRID]" val="[SubGrid]"/>
</p:tagLst>
</file>

<file path=ppt/tags/tag71.xml><?xml version="1.0" encoding="utf-8"?>
<p:tagLst xmlns:a="http://schemas.openxmlformats.org/drawingml/2006/main" xmlns:r="http://schemas.openxmlformats.org/officeDocument/2006/relationships" xmlns:p="http://schemas.openxmlformats.org/presentationml/2006/main">
  <p:tag name="[SUBGRID]" val="[SubGrid]"/>
</p:tagLst>
</file>

<file path=ppt/tags/tag72.xml><?xml version="1.0" encoding="utf-8"?>
<p:tagLst xmlns:a="http://schemas.openxmlformats.org/drawingml/2006/main" xmlns:r="http://schemas.openxmlformats.org/officeDocument/2006/relationships" xmlns:p="http://schemas.openxmlformats.org/presentationml/2006/main">
  <p:tag name="[SUBGRID]" val="[SubGrid]"/>
</p:tagLst>
</file>

<file path=ppt/tags/tag73.xml><?xml version="1.0" encoding="utf-8"?>
<p:tagLst xmlns:a="http://schemas.openxmlformats.org/drawingml/2006/main" xmlns:r="http://schemas.openxmlformats.org/officeDocument/2006/relationships" xmlns:p="http://schemas.openxmlformats.org/presentationml/2006/main">
  <p:tag name="[SUBGRID]" val="[SubGrid]"/>
</p:tagLst>
</file>

<file path=ppt/tags/tag74.xml><?xml version="1.0" encoding="utf-8"?>
<p:tagLst xmlns:a="http://schemas.openxmlformats.org/drawingml/2006/main" xmlns:r="http://schemas.openxmlformats.org/officeDocument/2006/relationships" xmlns:p="http://schemas.openxmlformats.org/presentationml/2006/main">
  <p:tag name="[SUBGRID]" val="[SubGrid]"/>
</p:tagLst>
</file>

<file path=ppt/tags/tag75.xml><?xml version="1.0" encoding="utf-8"?>
<p:tagLst xmlns:a="http://schemas.openxmlformats.org/drawingml/2006/main" xmlns:r="http://schemas.openxmlformats.org/officeDocument/2006/relationships" xmlns:p="http://schemas.openxmlformats.org/presentationml/2006/main">
  <p:tag name="[SUBGRID]" val="[SubGrid]"/>
</p:tagLst>
</file>

<file path=ppt/tags/tag76.xml><?xml version="1.0" encoding="utf-8"?>
<p:tagLst xmlns:a="http://schemas.openxmlformats.org/drawingml/2006/main" xmlns:r="http://schemas.openxmlformats.org/officeDocument/2006/relationships" xmlns:p="http://schemas.openxmlformats.org/presentationml/2006/main">
  <p:tag name="[SUBGRID]" val="[SubGrid]"/>
</p:tagLst>
</file>

<file path=ppt/tags/tag77.xml><?xml version="1.0" encoding="utf-8"?>
<p:tagLst xmlns:a="http://schemas.openxmlformats.org/drawingml/2006/main" xmlns:r="http://schemas.openxmlformats.org/officeDocument/2006/relationships" xmlns:p="http://schemas.openxmlformats.org/presentationml/2006/main">
  <p:tag name="[SUBGRID]" val="[SubGrid]"/>
</p:tagLst>
</file>

<file path=ppt/tags/tag78.xml><?xml version="1.0" encoding="utf-8"?>
<p:tagLst xmlns:a="http://schemas.openxmlformats.org/drawingml/2006/main" xmlns:r="http://schemas.openxmlformats.org/officeDocument/2006/relationships" xmlns:p="http://schemas.openxmlformats.org/presentationml/2006/main">
  <p:tag name="[SUBGRID]" val="[SubGrid]"/>
</p:tagLst>
</file>

<file path=ppt/tags/tag79.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80.xml><?xml version="1.0" encoding="utf-8"?>
<p:tagLst xmlns:a="http://schemas.openxmlformats.org/drawingml/2006/main" xmlns:r="http://schemas.openxmlformats.org/officeDocument/2006/relationships" xmlns:p="http://schemas.openxmlformats.org/presentationml/2006/main">
  <p:tag name="[SUBGRID]" val="[SubGrid]"/>
</p:tagLst>
</file>

<file path=ppt/tags/tag81.xml><?xml version="1.0" encoding="utf-8"?>
<p:tagLst xmlns:a="http://schemas.openxmlformats.org/drawingml/2006/main" xmlns:r="http://schemas.openxmlformats.org/officeDocument/2006/relationships" xmlns:p="http://schemas.openxmlformats.org/presentationml/2006/main">
  <p:tag name="[SUBGRID]" val="[SubGrid]"/>
</p:tagLst>
</file>

<file path=ppt/tags/tag82.xml><?xml version="1.0" encoding="utf-8"?>
<p:tagLst xmlns:a="http://schemas.openxmlformats.org/drawingml/2006/main" xmlns:r="http://schemas.openxmlformats.org/officeDocument/2006/relationships" xmlns:p="http://schemas.openxmlformats.org/presentationml/2006/main">
  <p:tag name="[SUBGRID]" val="[SubGrid]"/>
</p:tagLst>
</file>

<file path=ppt/tags/tag83.xml><?xml version="1.0" encoding="utf-8"?>
<p:tagLst xmlns:a="http://schemas.openxmlformats.org/drawingml/2006/main" xmlns:r="http://schemas.openxmlformats.org/officeDocument/2006/relationships" xmlns:p="http://schemas.openxmlformats.org/presentationml/2006/main">
  <p:tag name="[SUBGRID]" val="[SubGrid]"/>
</p:tagLst>
</file>

<file path=ppt/tags/tag84.xml><?xml version="1.0" encoding="utf-8"?>
<p:tagLst xmlns:a="http://schemas.openxmlformats.org/drawingml/2006/main" xmlns:r="http://schemas.openxmlformats.org/officeDocument/2006/relationships" xmlns:p="http://schemas.openxmlformats.org/presentationml/2006/main">
  <p:tag name="[SUBGRID]" val="[SubGrid]"/>
</p:tagLst>
</file>

<file path=ppt/tags/tag85.xml><?xml version="1.0" encoding="utf-8"?>
<p:tagLst xmlns:a="http://schemas.openxmlformats.org/drawingml/2006/main" xmlns:r="http://schemas.openxmlformats.org/officeDocument/2006/relationships" xmlns:p="http://schemas.openxmlformats.org/presentationml/2006/main">
  <p:tag name="[SUBGRID]" val="[SubGrid]"/>
</p:tagLst>
</file>

<file path=ppt/tags/tag86.xml><?xml version="1.0" encoding="utf-8"?>
<p:tagLst xmlns:a="http://schemas.openxmlformats.org/drawingml/2006/main" xmlns:r="http://schemas.openxmlformats.org/officeDocument/2006/relationships" xmlns:p="http://schemas.openxmlformats.org/presentationml/2006/main">
  <p:tag name="[SUBGRID]" val="[SubGrid]"/>
</p:tagLst>
</file>

<file path=ppt/tags/tag87.xml><?xml version="1.0" encoding="utf-8"?>
<p:tagLst xmlns:a="http://schemas.openxmlformats.org/drawingml/2006/main" xmlns:r="http://schemas.openxmlformats.org/officeDocument/2006/relationships" xmlns:p="http://schemas.openxmlformats.org/presentationml/2006/main">
  <p:tag name="[SUBGRID]" val="[SubGrid]"/>
</p:tagLst>
</file>

<file path=ppt/tags/tag88.xml><?xml version="1.0" encoding="utf-8"?>
<p:tagLst xmlns:a="http://schemas.openxmlformats.org/drawingml/2006/main" xmlns:r="http://schemas.openxmlformats.org/officeDocument/2006/relationships" xmlns:p="http://schemas.openxmlformats.org/presentationml/2006/main">
  <p:tag name="[SUBGRID]" val="[SubGrid]"/>
</p:tagLst>
</file>

<file path=ppt/tags/tag89.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FORWARD Master Template">
  <a:themeElements>
    <a:clrScheme name="Custom 6">
      <a:dk1>
        <a:srgbClr val="001965"/>
      </a:dk1>
      <a:lt1>
        <a:srgbClr val="FFFFFF"/>
      </a:lt1>
      <a:dk2>
        <a:srgbClr val="001965"/>
      </a:dk2>
      <a:lt2>
        <a:srgbClr val="BEC0D0"/>
      </a:lt2>
      <a:accent1>
        <a:srgbClr val="2A918B"/>
      </a:accent1>
      <a:accent2>
        <a:srgbClr val="939AA7"/>
      </a:accent2>
      <a:accent3>
        <a:srgbClr val="3B97DE"/>
      </a:accent3>
      <a:accent4>
        <a:srgbClr val="005AD2"/>
      </a:accent4>
      <a:accent5>
        <a:srgbClr val="CCC5BD"/>
      </a:accent5>
      <a:accent6>
        <a:srgbClr val="EEA7BF"/>
      </a:accent6>
      <a:hlink>
        <a:srgbClr val="001965"/>
      </a:hlink>
      <a:folHlink>
        <a:srgbClr val="001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2000" dirty="0" err="1" smtClean="0">
            <a:solidFill>
              <a:schemeClr val="tx2"/>
            </a:solidFill>
          </a:defRPr>
        </a:defPPr>
      </a:lstStyle>
    </a:txDef>
  </a:objectDefaults>
  <a:extraClrSchemeLst/>
  <a:custClrLst>
    <a:custClr name="Accent 1">
      <a:srgbClr val="001965"/>
    </a:custClr>
    <a:custClr name="Accent 2">
      <a:srgbClr val="005AD2"/>
    </a:custClr>
    <a:custClr name="Accent 3">
      <a:srgbClr val="3B97DE"/>
    </a:custClr>
    <a:custClr name="Accent 4">
      <a:srgbClr val="EEA7BF"/>
    </a:custClr>
    <a:custClr name="Accent 5">
      <a:srgbClr val="2A918B"/>
    </a:custClr>
    <a:custClr name="Accent 6">
      <a:srgbClr val="939AA7"/>
    </a:custClr>
    <a:custClr name="Light 2">
      <a:srgbClr val="CCC5BD"/>
    </a:custClr>
    <a:custClr name="Dark 1">
      <a:srgbClr val="000000"/>
    </a:custClr>
    <a:custClr>
      <a:srgbClr val="FFFFFF"/>
    </a:custClr>
    <a:custClr name="Color has no name">
      <a:srgbClr val="FFFFFF"/>
    </a:custClr>
    <a:custClr name="Color has no name">
      <a:srgbClr val="FFFFFF"/>
    </a:custClr>
    <a:custClr name="Accent 2">
      <a:srgbClr val="99BDED"/>
    </a:custClr>
    <a:custClr name="Accent 3">
      <a:srgbClr val="B1D5F2"/>
    </a:custClr>
    <a:custClr name="Accent 4">
      <a:srgbClr val="F8DCE5"/>
    </a:custClr>
    <a:custClr name="Accent 5">
      <a:srgbClr val="AAD3D1"/>
    </a:custClr>
    <a:custClr name="Accent 6">
      <a:srgbClr val="D4D7DC"/>
    </a:custClr>
    <a:custClr name="Light 2">
      <a:srgbClr val="EBE8E5"/>
    </a:custClr>
    <a:custClr name="Color has no name">
      <a:srgbClr val="FFFFFF"/>
    </a:custClr>
    <a:custClr name="Color has no name">
      <a:srgbClr val="FFFFFF"/>
    </a:custClr>
    <a:custClr name="Color has no name">
      <a:srgbClr val="FFFFFF"/>
    </a:custClr>
    <a:custClr name="Color has no name">
      <a:srgbClr val="FFFFFF"/>
    </a:custClr>
    <a:custClr name="Accent 2">
      <a:srgbClr val="CCDEF6"/>
    </a:custClr>
    <a:custClr name="Accent 3">
      <a:srgbClr val="D8EAF8"/>
    </a:custClr>
    <a:custClr name="Accent 4">
      <a:srgbClr val="FCEDF2"/>
    </a:custClr>
    <a:custClr name="Accent 5">
      <a:srgbClr val="D4E9E8"/>
    </a:custClr>
    <a:custClr name="Accent 6">
      <a:srgbClr val="E9EBED"/>
    </a:custClr>
    <a:custClr name="Light 2">
      <a:srgbClr val="F5F3F2"/>
    </a:custClr>
    <a:custClr name="Color has no name">
      <a:srgbClr val="FFFFFF"/>
    </a:custClr>
    <a:custClr name="Color has no name">
      <a:srgbClr val="FFFFFF"/>
    </a:custClr>
    <a:custClr name="Color has no name">
      <a:srgbClr val="FFFFFF"/>
    </a:custClr>
    <a:custClr name="Color has no name">
      <a:srgbClr val="FFFFFF"/>
    </a:custClr>
    <a:custClr name="Golden Sun">
      <a:srgbClr val="EAAB00"/>
    </a:custClr>
    <a:custClr name="Lava Red">
      <a:srgbClr val="E6553F"/>
    </a:custClr>
    <a:custClr name="Forest Green">
      <a:srgbClr val="3F9C35"/>
    </a:custClr>
  </a:custClrLst>
  <a:extLst>
    <a:ext uri="{05A4C25C-085E-4340-85A3-A5531E510DB2}">
      <thm15:themeFamily xmlns:thm15="http://schemas.microsoft.com/office/thememl/2012/main" name="Blank.potx" id="{909C29A5-E88E-48A9-8FEA-98397920CF68}" vid="{8A5C03E6-BC19-4ABC-A5C6-B7977B8DD4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d6b1136-a40e-46b2-9d95-1587dba324ed">
      <Terms xmlns="http://schemas.microsoft.com/office/infopath/2007/PartnerControls"/>
    </lcf76f155ced4ddcb4097134ff3c332f>
    <TaxCatchAll xmlns="8c08058f-b6b8-4742-b4f2-1a12537741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AD8D124E0800B41AC6992D4AE29DBB9" ma:contentTypeVersion="10" ma:contentTypeDescription="Create a new document." ma:contentTypeScope="" ma:versionID="a765cbfd6d0a2c926f7a8e2cf46e4d91">
  <xsd:schema xmlns:xsd="http://www.w3.org/2001/XMLSchema" xmlns:xs="http://www.w3.org/2001/XMLSchema" xmlns:p="http://schemas.microsoft.com/office/2006/metadata/properties" xmlns:ns2="3d6b1136-a40e-46b2-9d95-1587dba324ed" xmlns:ns3="8c08058f-b6b8-4742-b4f2-1a12537741b2" targetNamespace="http://schemas.microsoft.com/office/2006/metadata/properties" ma:root="true" ma:fieldsID="67968f50d6a4b8d0ca25dbb91cb0917f" ns2:_="" ns3:_="">
    <xsd:import namespace="3d6b1136-a40e-46b2-9d95-1587dba324ed"/>
    <xsd:import namespace="8c08058f-b6b8-4742-b4f2-1a12537741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b1136-a40e-46b2-9d95-1587dba324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09db7ae-f210-430f-9df8-1b54465afd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08058f-b6b8-4742-b4f2-1a12537741b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d34a68e-be01-4913-87a6-fb7bdbe6f3ac}" ma:internalName="TaxCatchAll" ma:showField="CatchAllData" ma:web="8c08058f-b6b8-4742-b4f2-1a12537741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A78137-979B-4722-9C51-24558B5218AB}">
  <ds:schemaRefs>
    <ds:schemaRef ds:uri="http://schemas.microsoft.com/sharepoint/v3/contenttype/forms"/>
  </ds:schemaRefs>
</ds:datastoreItem>
</file>

<file path=customXml/itemProps2.xml><?xml version="1.0" encoding="utf-8"?>
<ds:datastoreItem xmlns:ds="http://schemas.openxmlformats.org/officeDocument/2006/customXml" ds:itemID="{E9786B1F-88E1-45A0-82F9-20D7FD34F087}">
  <ds:schemaRefs>
    <ds:schemaRef ds:uri="http://purl.org/dc/elements/1.1/"/>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http://schemas.microsoft.com/office/infopath/2007/PartnerControls"/>
    <ds:schemaRef ds:uri="http://schemas.openxmlformats.org/package/2006/metadata/core-properties"/>
    <ds:schemaRef ds:uri="3d6b1136-a40e-46b2-9d95-1587dba324ed"/>
    <ds:schemaRef ds:uri="8c08058f-b6b8-4742-b4f2-1a12537741b2"/>
  </ds:schemaRefs>
</ds:datastoreItem>
</file>

<file path=customXml/itemProps3.xml><?xml version="1.0" encoding="utf-8"?>
<ds:datastoreItem xmlns:ds="http://schemas.openxmlformats.org/officeDocument/2006/customXml" ds:itemID="{CDF08774-6BCA-460C-80B6-D82883CE0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6b1136-a40e-46b2-9d95-1587dba324ed"/>
    <ds:schemaRef ds:uri="8c08058f-b6b8-4742-b4f2-1a12537741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743b317-4758-44cb-8b65-8b43e4619766}" enabled="1" method="Standard" siteId="{fdfed7bd-9f6a-44a1-b694-6e39c468c150}" removed="0"/>
</clbl:labelList>
</file>

<file path=docProps/app.xml><?xml version="1.0" encoding="utf-8"?>
<Properties xmlns="http://schemas.openxmlformats.org/officeDocument/2006/extended-properties" xmlns:vt="http://schemas.openxmlformats.org/officeDocument/2006/docPropsVTypes">
  <Template/>
  <TotalTime>3923</TotalTime>
  <Words>9943</Words>
  <Application>Microsoft Office PowerPoint</Application>
  <PresentationFormat>Widescreen</PresentationFormat>
  <Paragraphs>919</Paragraphs>
  <Slides>38</Slides>
  <Notes>38</Notes>
  <HiddenSlides>0</HiddenSlides>
  <MMClips>1</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1" baseType="lpstr">
      <vt:lpstr>Arial</vt:lpstr>
      <vt:lpstr>1_FORWARD Master Template</vt:lpstr>
      <vt:lpstr>Acrobat Document</vt:lpstr>
      <vt:lpstr>PowerPoint Presentation</vt:lpstr>
      <vt:lpstr>PowerPoint Presentation</vt:lpstr>
      <vt:lpstr>Learning  outcomes</vt:lpstr>
      <vt:lpstr>Rationale for the use of anti-obesity medications </vt:lpstr>
      <vt:lpstr>Goals of FDA indication of anti-obesity medications</vt:lpstr>
      <vt:lpstr>Greater weight loss is likely to improve obesity-related complications</vt:lpstr>
      <vt:lpstr>Current FDA-approved pharmacotherapy: Overview</vt:lpstr>
      <vt:lpstr>Current FDA-approved pharmacotherapy: Overview</vt:lpstr>
      <vt:lpstr>Approved anti-obesity medications: Sites of action1–9</vt:lpstr>
      <vt:lpstr>Phentermine: Mechanism of action</vt:lpstr>
      <vt:lpstr>Phentermine tablets:* Efficacy in adults</vt:lpstr>
      <vt:lpstr>Phentermine: Safety</vt:lpstr>
      <vt:lpstr>Phentermine/topiramate extended release:  Mechanism of action</vt:lpstr>
      <vt:lpstr>Phentermine/topiramate capsules:* Efficacy in adults</vt:lpstr>
      <vt:lpstr>Phentermine/topiramate: Safety</vt:lpstr>
      <vt:lpstr>Naltrexone/bupropion: Mechanism of action</vt:lpstr>
      <vt:lpstr>Naltrexone/bupropion tablets:* Efficacy in adults</vt:lpstr>
      <vt:lpstr>Naltrexone/bupropion: Safety</vt:lpstr>
      <vt:lpstr>Liraglutide and Semaglutide: Mechanism of action</vt:lpstr>
      <vt:lpstr>Semaglutide injection:* Efficacy in adults</vt:lpstr>
      <vt:lpstr>Semaglutide tablets:* Efficacy in adults</vt:lpstr>
      <vt:lpstr>Semaglutide injection: Efficacy in adolescents (12–18 years) </vt:lpstr>
      <vt:lpstr>Semaglutide: Safety</vt:lpstr>
      <vt:lpstr>Liraglutide injection:* Efficacy in adults</vt:lpstr>
      <vt:lpstr>Liraglutide injection: Efficacy in adolescents (12–18 years) </vt:lpstr>
      <vt:lpstr>Liraglutide: Safety</vt:lpstr>
      <vt:lpstr>Setmelanotide: Mechanism of action</vt:lpstr>
      <vt:lpstr>Setmelanotide injection:* Efficacy in children and adults  (&gt;6 years) </vt:lpstr>
      <vt:lpstr>Setmelanotide: Safety</vt:lpstr>
      <vt:lpstr>Tirzepatide: Mechanism of action</vt:lpstr>
      <vt:lpstr>Tirzepatide injection:* Efficacy in adults</vt:lpstr>
      <vt:lpstr>Tirzepatide: Safety</vt:lpstr>
      <vt:lpstr>1-year mean weight loss associated with  FDA-approved AOMs</vt:lpstr>
      <vt:lpstr>Chronic weight management considerations  when using anti-obesity medications</vt:lpstr>
      <vt:lpstr>Chronic weight management considerations  when using anti-obesity medications</vt:lpstr>
      <vt:lpstr>Chronic weight management considerations  when using anti-obesity medications</vt:lpstr>
      <vt:lpstr>Key  takeaways</vt:lpstr>
      <vt:lpstr>Assessments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Obesity</dc:title>
  <dc:creator>SAYG (Samantha Yang)</dc:creator>
  <cp:lastModifiedBy>SAYG (Samantha Yang)</cp:lastModifiedBy>
  <cp:revision>138</cp:revision>
  <dcterms:created xsi:type="dcterms:W3CDTF">2022-03-01T17:08:55Z</dcterms:created>
  <dcterms:modified xsi:type="dcterms:W3CDTF">2026-06-17T22:33:40Z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0x0101009AD8D124E0800B41AC6992D4AE29DBB9</vt:lpwstr>
  </property>
  <property fmtid="{D5CDD505-2E9C-101B-9397-08002B2CF9AE}" pid="3" name="MediaServiceImageTags">
    <vt:lpwstr/>
  </property>
</Properties>
</file>